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38B639-7BBD-49CD-8787-F22101B4BC9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DEBE696-0592-4DD5-9897-FE9F7F725E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0C82DB-7FDB-4B70-BE1E-CFDC81F822A9}"/>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B72D264D-238F-4FAB-9BF7-D34D60A01F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991A1C-3BCA-475B-9FD2-21EB3FB05F9A}"/>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366239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F779FF-FB51-44ED-B49E-E46B108907C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4E4632C-0D65-412D-A760-F7F0062459E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1CF84B-EAA0-4644-BDDC-26119E259BF8}"/>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C3D08FBF-5306-46CC-BC6E-853EA4C041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E0FE-5C88-4D19-A073-AF174F5F2B7C}"/>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1515330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C59D9CB-2628-4AC3-A65D-BFA734954A5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AE7434F-20FA-4ABF-940C-13C467F9EE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8AF081B-A972-4657-ADA5-E62EF4FA0CAA}"/>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4A5F45A7-1C53-44FE-923E-1CF959313D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FB77EB-CE1A-4F92-9E0B-4479B78F403D}"/>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6840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ADD0B9-95B3-482A-9DB0-0B4F16C80FD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A679F29-19AD-4339-8167-B2554408BF2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9643C9-01AA-4716-B760-100D0ABB8819}"/>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24C4B4DA-1E97-4341-A0BF-8FCED60BBD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A21FB3-88B2-4FCE-ACD4-56E9123127BF}"/>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30369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08FEBD-359F-4900-BC78-4FEC71936A3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269DE9-13C3-490C-B541-99050A5B04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277EFBA-8DD9-4D33-BC29-827A4D8DB8D4}"/>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0EA5BAD8-0569-4518-9F0D-95246C3CB44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5D1E2E-9DA8-4C28-8546-E6FFED81B4C1}"/>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3359388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04D86-57E8-469F-A130-3765945E6B1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0A986E9-3682-471A-88DF-9FEFEEC3A6C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1F86872-B32B-498B-AC43-449A0E4A66E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04D66EF-28CD-4047-A486-56B604339458}"/>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6" name="Espace réservé du pied de page 5">
            <a:extLst>
              <a:ext uri="{FF2B5EF4-FFF2-40B4-BE49-F238E27FC236}">
                <a16:creationId xmlns:a16="http://schemas.microsoft.com/office/drawing/2014/main" id="{14D4A757-3EEC-477B-A20D-6BD36C6C17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C14907F-751D-4EE7-B0EE-EA40A5C0F673}"/>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299145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A04F68-46B8-459B-9AD9-0233E68E0ED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68D5314-E01E-4D0C-A17A-426E65659A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0898BB0-0E35-41B5-8142-D3C33C95416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D848669-F5DB-457F-B610-2E1728591B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58FB90F-F24F-4A35-B8BF-EA8710AFBB5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198517D-82A2-4816-9AA0-7AF080DE03FC}"/>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8" name="Espace réservé du pied de page 7">
            <a:extLst>
              <a:ext uri="{FF2B5EF4-FFF2-40B4-BE49-F238E27FC236}">
                <a16:creationId xmlns:a16="http://schemas.microsoft.com/office/drawing/2014/main" id="{0A25E7E9-4E58-4589-A397-7E638D44FBA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19E2FE7-9481-4017-A853-0222C5BE097E}"/>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1603135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593F75-2F25-4B82-8585-7A6F8F95CDD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1859E14-6D64-45F8-BF0A-094F08625014}"/>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4" name="Espace réservé du pied de page 3">
            <a:extLst>
              <a:ext uri="{FF2B5EF4-FFF2-40B4-BE49-F238E27FC236}">
                <a16:creationId xmlns:a16="http://schemas.microsoft.com/office/drawing/2014/main" id="{3F4B99AE-9010-4E40-BB09-BB9D8EBAF74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A08E626-1BC5-46C8-AA37-DF329E84DC46}"/>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28981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4AD6B34-ED03-4F67-B3CE-94B6749C6505}"/>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3" name="Espace réservé du pied de page 2">
            <a:extLst>
              <a:ext uri="{FF2B5EF4-FFF2-40B4-BE49-F238E27FC236}">
                <a16:creationId xmlns:a16="http://schemas.microsoft.com/office/drawing/2014/main" id="{406A9A35-24EF-43CE-A053-5062D226CB7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37DF78F-BEC9-458E-B405-BFA2483B03A6}"/>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240708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D817F1-B83A-49A3-AD5B-C790B5FBF60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DDA1BAD-8CF1-4A69-8EDC-B0D2C4F569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DC840FF-DAAB-45DD-8A52-3803A26F5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33D251E-0F79-41D1-BDBF-46FB2F9A3627}"/>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6" name="Espace réservé du pied de page 5">
            <a:extLst>
              <a:ext uri="{FF2B5EF4-FFF2-40B4-BE49-F238E27FC236}">
                <a16:creationId xmlns:a16="http://schemas.microsoft.com/office/drawing/2014/main" id="{B772022F-627B-4C9D-A6DB-B43FEC9A2D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A322CD9-F461-4F66-B6E1-4B78DC5C86D9}"/>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11255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42D35E-DC24-4787-89B4-2A3B7B12596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4F522C6-FC56-4BF3-9AB8-E2405980B3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7F15CC0-5638-4FC6-994B-B2E892637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076D505-E806-4B79-94F2-FD5DF0ADAECA}"/>
              </a:ext>
            </a:extLst>
          </p:cNvPr>
          <p:cNvSpPr>
            <a:spLocks noGrp="1"/>
          </p:cNvSpPr>
          <p:nvPr>
            <p:ph type="dt" sz="half" idx="10"/>
          </p:nvPr>
        </p:nvSpPr>
        <p:spPr/>
        <p:txBody>
          <a:bodyPr/>
          <a:lstStyle/>
          <a:p>
            <a:fld id="{3C9DC29F-89AC-4D76-8FA4-F7ED89EFED2B}" type="datetimeFigureOut">
              <a:rPr lang="fr-FR" smtClean="0"/>
              <a:t>13/09/2023</a:t>
            </a:fld>
            <a:endParaRPr lang="fr-FR"/>
          </a:p>
        </p:txBody>
      </p:sp>
      <p:sp>
        <p:nvSpPr>
          <p:cNvPr id="6" name="Espace réservé du pied de page 5">
            <a:extLst>
              <a:ext uri="{FF2B5EF4-FFF2-40B4-BE49-F238E27FC236}">
                <a16:creationId xmlns:a16="http://schemas.microsoft.com/office/drawing/2014/main" id="{59AE856A-FCD5-45C7-B26A-98A879C4EF2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12399DC-7034-4ED5-93B2-A3F6EDFF1CA2}"/>
              </a:ext>
            </a:extLst>
          </p:cNvPr>
          <p:cNvSpPr>
            <a:spLocks noGrp="1"/>
          </p:cNvSpPr>
          <p:nvPr>
            <p:ph type="sldNum" sz="quarter" idx="12"/>
          </p:nvPr>
        </p:nvSpPr>
        <p:spPr/>
        <p:txBody>
          <a:bodyPr/>
          <a:lstStyle/>
          <a:p>
            <a:fld id="{FD157199-0774-45E9-BC38-0F0B59CB5ADE}" type="slidenum">
              <a:rPr lang="fr-FR" smtClean="0"/>
              <a:t>‹N°›</a:t>
            </a:fld>
            <a:endParaRPr lang="fr-FR"/>
          </a:p>
        </p:txBody>
      </p:sp>
    </p:spTree>
    <p:extLst>
      <p:ext uri="{BB962C8B-B14F-4D97-AF65-F5344CB8AC3E}">
        <p14:creationId xmlns:p14="http://schemas.microsoft.com/office/powerpoint/2010/main" val="1165607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4164D8-4ED4-4067-A116-5B2529DD0D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8D1D76D-43B6-4D1D-AB38-C66A3A6D6C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2559EF-1FDA-433D-857D-C9E5B8CF28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DC29F-89AC-4D76-8FA4-F7ED89EFED2B}" type="datetimeFigureOut">
              <a:rPr lang="fr-FR" smtClean="0"/>
              <a:t>13/09/2023</a:t>
            </a:fld>
            <a:endParaRPr lang="fr-FR"/>
          </a:p>
        </p:txBody>
      </p:sp>
      <p:sp>
        <p:nvSpPr>
          <p:cNvPr id="5" name="Espace réservé du pied de page 4">
            <a:extLst>
              <a:ext uri="{FF2B5EF4-FFF2-40B4-BE49-F238E27FC236}">
                <a16:creationId xmlns:a16="http://schemas.microsoft.com/office/drawing/2014/main" id="{0E06DBF4-F283-431B-B39B-0184F31C6F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06F8085-F9AB-4F34-826A-BF85082900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57199-0774-45E9-BC38-0F0B59CB5ADE}" type="slidenum">
              <a:rPr lang="fr-FR" smtClean="0"/>
              <a:t>‹N°›</a:t>
            </a:fld>
            <a:endParaRPr lang="fr-FR"/>
          </a:p>
        </p:txBody>
      </p:sp>
    </p:spTree>
    <p:extLst>
      <p:ext uri="{BB962C8B-B14F-4D97-AF65-F5344CB8AC3E}">
        <p14:creationId xmlns:p14="http://schemas.microsoft.com/office/powerpoint/2010/main" val="337625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vaccination-hpv-nouvelleaquitaine.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accination-hpv-nouvelleaquitaine.fr/" TargetMode="External"/><Relationship Id="rId2" Type="http://schemas.openxmlformats.org/officeDocument/2006/relationships/hyperlink" Target="https://demat.social.gouv.fr/commencer/vaccination-hpv-nouvelleaquitaine"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Word_Document.docx"/><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7EB95D-A214-466E-8149-4B384D8E83C7}"/>
              </a:ext>
            </a:extLst>
          </p:cNvPr>
          <p:cNvSpPr>
            <a:spLocks noGrp="1"/>
          </p:cNvSpPr>
          <p:nvPr>
            <p:ph type="ctrTitle"/>
          </p:nvPr>
        </p:nvSpPr>
        <p:spPr>
          <a:xfrm>
            <a:off x="1589314" y="1033618"/>
            <a:ext cx="9144000" cy="1738383"/>
          </a:xfrm>
        </p:spPr>
        <p:txBody>
          <a:bodyPr>
            <a:normAutofit fontScale="90000"/>
          </a:bodyPr>
          <a:lstStyle/>
          <a:p>
            <a:r>
              <a:rPr lang="fr-FR" b="1" dirty="0"/>
              <a:t>Vaccination HPV en collège: </a:t>
            </a:r>
            <a:r>
              <a:rPr lang="fr-FR" dirty="0"/>
              <a:t>questions pratiques des chefs d’établissement</a:t>
            </a:r>
          </a:p>
        </p:txBody>
      </p:sp>
      <p:sp>
        <p:nvSpPr>
          <p:cNvPr id="3" name="Sous-titre 2">
            <a:extLst>
              <a:ext uri="{FF2B5EF4-FFF2-40B4-BE49-F238E27FC236}">
                <a16:creationId xmlns:a16="http://schemas.microsoft.com/office/drawing/2014/main" id="{44F76B4C-B867-4FC8-BC25-D891FE2AF7C2}"/>
              </a:ext>
            </a:extLst>
          </p:cNvPr>
          <p:cNvSpPr>
            <a:spLocks noGrp="1"/>
          </p:cNvSpPr>
          <p:nvPr>
            <p:ph type="subTitle" idx="1"/>
          </p:nvPr>
        </p:nvSpPr>
        <p:spPr>
          <a:xfrm>
            <a:off x="1524000" y="4957894"/>
            <a:ext cx="9144000" cy="777742"/>
          </a:xfrm>
        </p:spPr>
        <p:txBody>
          <a:bodyPr>
            <a:noAutofit/>
          </a:bodyPr>
          <a:lstStyle/>
          <a:p>
            <a:pPr algn="r"/>
            <a:r>
              <a:rPr lang="fr-FR" sz="1400" b="1" dirty="0"/>
              <a:t>Marina PUJOLE  </a:t>
            </a:r>
            <a:r>
              <a:rPr lang="fr-FR" sz="1400" dirty="0"/>
              <a:t>: infirmière conseillère technique de la rectrice </a:t>
            </a:r>
          </a:p>
          <a:p>
            <a:pPr algn="r"/>
            <a:r>
              <a:rPr lang="fr-FR" sz="1400" b="1" dirty="0"/>
              <a:t>Dr Héron-Rougier </a:t>
            </a:r>
            <a:r>
              <a:rPr lang="fr-FR" sz="1400" dirty="0"/>
              <a:t>: médecin conseiller technique de la rectrice</a:t>
            </a:r>
          </a:p>
          <a:p>
            <a:pPr algn="r"/>
            <a:r>
              <a:rPr lang="fr-FR" sz="1400" dirty="0"/>
              <a:t>Mercredi 13 septembre 2023</a:t>
            </a:r>
          </a:p>
          <a:p>
            <a:pPr algn="r"/>
            <a:r>
              <a:rPr lang="fr-FR" sz="1400" dirty="0"/>
              <a:t> </a:t>
            </a:r>
          </a:p>
        </p:txBody>
      </p:sp>
      <p:pic>
        <p:nvPicPr>
          <p:cNvPr id="4" name="Image 3">
            <a:extLst>
              <a:ext uri="{FF2B5EF4-FFF2-40B4-BE49-F238E27FC236}">
                <a16:creationId xmlns:a16="http://schemas.microsoft.com/office/drawing/2014/main" id="{A15E411A-964E-4960-8BB0-2BBF0E712CA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92111" y="351027"/>
            <a:ext cx="1343660" cy="971550"/>
          </a:xfrm>
          <a:prstGeom prst="rect">
            <a:avLst/>
          </a:prstGeom>
        </p:spPr>
      </p:pic>
      <p:pic>
        <p:nvPicPr>
          <p:cNvPr id="8" name="Image 7">
            <a:extLst>
              <a:ext uri="{FF2B5EF4-FFF2-40B4-BE49-F238E27FC236}">
                <a16:creationId xmlns:a16="http://schemas.microsoft.com/office/drawing/2014/main" id="{31C79695-C54F-4FF5-9AAF-2926E2BFAD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458" y="2995126"/>
            <a:ext cx="3011824" cy="2963635"/>
          </a:xfrm>
          <a:prstGeom prst="rect">
            <a:avLst/>
          </a:prstGeom>
        </p:spPr>
      </p:pic>
    </p:spTree>
    <p:extLst>
      <p:ext uri="{BB962C8B-B14F-4D97-AF65-F5344CB8AC3E}">
        <p14:creationId xmlns:p14="http://schemas.microsoft.com/office/powerpoint/2010/main" val="231701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6A1F4B-C79B-414A-85A8-DEF42765DEF5}"/>
              </a:ext>
            </a:extLst>
          </p:cNvPr>
          <p:cNvSpPr>
            <a:spLocks noGrp="1"/>
          </p:cNvSpPr>
          <p:nvPr>
            <p:ph type="title"/>
          </p:nvPr>
        </p:nvSpPr>
        <p:spPr>
          <a:xfrm>
            <a:off x="838200" y="365125"/>
            <a:ext cx="10780552" cy="1325563"/>
          </a:xfrm>
        </p:spPr>
        <p:txBody>
          <a:bodyPr/>
          <a:lstStyle/>
          <a:p>
            <a:pPr algn="ctr"/>
            <a:r>
              <a:rPr lang="fr-FR" dirty="0"/>
              <a:t>Campagne ARS NA: priorité à la dématérialisation </a:t>
            </a:r>
          </a:p>
        </p:txBody>
      </p:sp>
      <p:sp>
        <p:nvSpPr>
          <p:cNvPr id="3" name="Espace réservé du contenu 2">
            <a:extLst>
              <a:ext uri="{FF2B5EF4-FFF2-40B4-BE49-F238E27FC236}">
                <a16:creationId xmlns:a16="http://schemas.microsoft.com/office/drawing/2014/main" id="{6A03CD16-071D-4B1B-83A6-BF986FDEAF0C}"/>
              </a:ext>
            </a:extLst>
          </p:cNvPr>
          <p:cNvSpPr>
            <a:spLocks noGrp="1"/>
          </p:cNvSpPr>
          <p:nvPr>
            <p:ph idx="1"/>
          </p:nvPr>
        </p:nvSpPr>
        <p:spPr/>
        <p:txBody>
          <a:bodyPr/>
          <a:lstStyle/>
          <a:p>
            <a:pPr marL="0" indent="0">
              <a:buNone/>
            </a:pPr>
            <a:r>
              <a:rPr lang="fr-FR" dirty="0"/>
              <a:t>Rappel du  calendrier :</a:t>
            </a:r>
          </a:p>
          <a:p>
            <a:r>
              <a:rPr lang="fr-FR" b="1" dirty="0">
                <a:solidFill>
                  <a:srgbClr val="C00000"/>
                </a:solidFill>
              </a:rPr>
              <a:t>Avril-Mai 2023</a:t>
            </a:r>
            <a:r>
              <a:rPr lang="fr-FR" dirty="0">
                <a:solidFill>
                  <a:srgbClr val="C00000"/>
                </a:solidFill>
              </a:rPr>
              <a:t>: </a:t>
            </a:r>
          </a:p>
          <a:p>
            <a:pPr lvl="1"/>
            <a:r>
              <a:rPr lang="fr-FR" dirty="0"/>
              <a:t>webinaire destiné aux personnels de santé </a:t>
            </a:r>
          </a:p>
          <a:p>
            <a:pPr lvl="1"/>
            <a:r>
              <a:rPr lang="fr-FR" dirty="0"/>
              <a:t> webinaire destiné aux chefs d’établissement </a:t>
            </a:r>
          </a:p>
          <a:p>
            <a:r>
              <a:rPr lang="fr-FR" b="1" dirty="0">
                <a:solidFill>
                  <a:srgbClr val="C00000"/>
                </a:solidFill>
              </a:rPr>
              <a:t>Juin 2023</a:t>
            </a:r>
            <a:r>
              <a:rPr lang="fr-FR" dirty="0">
                <a:solidFill>
                  <a:srgbClr val="C00000"/>
                </a:solidFill>
              </a:rPr>
              <a:t>: </a:t>
            </a:r>
          </a:p>
          <a:p>
            <a:pPr lvl="1"/>
            <a:r>
              <a:rPr lang="fr-FR" dirty="0"/>
              <a:t>contact entre les centres de vaccination et les collèges (échanges sur les aspects pratiques et dates à fixer)</a:t>
            </a:r>
          </a:p>
          <a:p>
            <a:pPr lvl="1"/>
            <a:r>
              <a:rPr lang="fr-FR" dirty="0"/>
              <a:t>Envoi aux familles via </a:t>
            </a:r>
            <a:r>
              <a:rPr lang="fr-FR" dirty="0" err="1"/>
              <a:t>pronote</a:t>
            </a:r>
            <a:r>
              <a:rPr lang="fr-FR" dirty="0"/>
              <a:t> (ou équivalent ) du lien vers le site ARS NA : </a:t>
            </a:r>
          </a:p>
          <a:p>
            <a:pPr marL="457200" lvl="1" indent="0">
              <a:buNone/>
            </a:pPr>
            <a:r>
              <a:rPr lang="fr-FR" dirty="0">
                <a:hlinkClick r:id="rId2"/>
              </a:rPr>
              <a:t>https://www.vaccination-hpv-nouvelleaquitaine.fr/</a:t>
            </a:r>
            <a:endParaRPr lang="fr-FR" dirty="0"/>
          </a:p>
          <a:p>
            <a:pPr marL="457200" lvl="1" indent="0">
              <a:buNone/>
            </a:pPr>
            <a:endParaRPr lang="fr-FR" dirty="0"/>
          </a:p>
        </p:txBody>
      </p:sp>
      <p:pic>
        <p:nvPicPr>
          <p:cNvPr id="4" name="Image 3">
            <a:extLst>
              <a:ext uri="{FF2B5EF4-FFF2-40B4-BE49-F238E27FC236}">
                <a16:creationId xmlns:a16="http://schemas.microsoft.com/office/drawing/2014/main" id="{195D3AA8-1520-4EAF-AC7D-69F39B33E2D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592111" y="351027"/>
            <a:ext cx="1343660" cy="971550"/>
          </a:xfrm>
          <a:prstGeom prst="rect">
            <a:avLst/>
          </a:prstGeom>
        </p:spPr>
      </p:pic>
    </p:spTree>
    <p:extLst>
      <p:ext uri="{BB962C8B-B14F-4D97-AF65-F5344CB8AC3E}">
        <p14:creationId xmlns:p14="http://schemas.microsoft.com/office/powerpoint/2010/main" val="303726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C3FEB9-692E-43AB-8D8E-B7A18FE42D3C}"/>
              </a:ext>
            </a:extLst>
          </p:cNvPr>
          <p:cNvSpPr>
            <a:spLocks noGrp="1"/>
          </p:cNvSpPr>
          <p:nvPr>
            <p:ph type="title"/>
          </p:nvPr>
        </p:nvSpPr>
        <p:spPr>
          <a:xfrm>
            <a:off x="1921078" y="365125"/>
            <a:ext cx="9434309" cy="1325563"/>
          </a:xfrm>
        </p:spPr>
        <p:txBody>
          <a:bodyPr/>
          <a:lstStyle/>
          <a:p>
            <a:r>
              <a:rPr lang="fr-FR" dirty="0"/>
              <a:t>Campagne ARS NA : priorité à la dématérialisation </a:t>
            </a:r>
          </a:p>
        </p:txBody>
      </p:sp>
      <p:sp>
        <p:nvSpPr>
          <p:cNvPr id="3" name="Espace réservé du contenu 2">
            <a:extLst>
              <a:ext uri="{FF2B5EF4-FFF2-40B4-BE49-F238E27FC236}">
                <a16:creationId xmlns:a16="http://schemas.microsoft.com/office/drawing/2014/main" id="{FD4D4F4A-7C09-40B5-AD6F-7C81385A267B}"/>
              </a:ext>
            </a:extLst>
          </p:cNvPr>
          <p:cNvSpPr>
            <a:spLocks noGrp="1"/>
          </p:cNvSpPr>
          <p:nvPr>
            <p:ph sz="half" idx="2"/>
          </p:nvPr>
        </p:nvSpPr>
        <p:spPr/>
        <p:txBody>
          <a:bodyPr/>
          <a:lstStyle/>
          <a:p>
            <a:r>
              <a:rPr lang="fr-FR" b="1" dirty="0">
                <a:solidFill>
                  <a:srgbClr val="C00000"/>
                </a:solidFill>
              </a:rPr>
              <a:t>Septembre 2023</a:t>
            </a:r>
            <a:r>
              <a:rPr lang="fr-FR" dirty="0">
                <a:solidFill>
                  <a:srgbClr val="C00000"/>
                </a:solidFill>
              </a:rPr>
              <a:t>:</a:t>
            </a:r>
          </a:p>
          <a:p>
            <a:r>
              <a:rPr lang="fr-FR" sz="2400" dirty="0"/>
              <a:t>Envoi aux familles via </a:t>
            </a:r>
            <a:r>
              <a:rPr lang="fr-FR" sz="2400" dirty="0" err="1"/>
              <a:t>pronote</a:t>
            </a:r>
            <a:r>
              <a:rPr lang="fr-FR" sz="2400" dirty="0"/>
              <a:t> (ou équivalent ) du lien vers la plateforme d’autorisations  en ligne ( mail du cabinet de la rectrice du 06-09-2023)</a:t>
            </a:r>
          </a:p>
          <a:p>
            <a:pPr marL="0" indent="0">
              <a:buNone/>
            </a:pPr>
            <a:r>
              <a:rPr lang="fr-FR" dirty="0"/>
              <a:t>  </a:t>
            </a:r>
          </a:p>
        </p:txBody>
      </p:sp>
      <p:sp>
        <p:nvSpPr>
          <p:cNvPr id="5" name="Espace réservé du texte 4">
            <a:extLst>
              <a:ext uri="{FF2B5EF4-FFF2-40B4-BE49-F238E27FC236}">
                <a16:creationId xmlns:a16="http://schemas.microsoft.com/office/drawing/2014/main" id="{856B9483-0B2A-4146-9458-079AB4F75971}"/>
              </a:ext>
            </a:extLst>
          </p:cNvPr>
          <p:cNvSpPr>
            <a:spLocks noGrp="1"/>
          </p:cNvSpPr>
          <p:nvPr>
            <p:ph type="body" sz="quarter" idx="3"/>
          </p:nvPr>
        </p:nvSpPr>
        <p:spPr/>
        <p:txBody>
          <a:bodyPr/>
          <a:lstStyle/>
          <a:p>
            <a:endParaRPr lang="fr-FR" dirty="0"/>
          </a:p>
        </p:txBody>
      </p:sp>
      <p:graphicFrame>
        <p:nvGraphicFramePr>
          <p:cNvPr id="7" name="Espace réservé du contenu 6">
            <a:extLst>
              <a:ext uri="{FF2B5EF4-FFF2-40B4-BE49-F238E27FC236}">
                <a16:creationId xmlns:a16="http://schemas.microsoft.com/office/drawing/2014/main" id="{C821F5A5-AED0-45B4-908B-2946C4A60AEA}"/>
              </a:ext>
            </a:extLst>
          </p:cNvPr>
          <p:cNvGraphicFramePr>
            <a:graphicFrameLocks noGrp="1"/>
          </p:cNvGraphicFramePr>
          <p:nvPr>
            <p:ph sz="quarter" idx="4"/>
            <p:extLst>
              <p:ext uri="{D42A27DB-BD31-4B8C-83A1-F6EECF244321}">
                <p14:modId xmlns:p14="http://schemas.microsoft.com/office/powerpoint/2010/main" val="3626805733"/>
              </p:ext>
            </p:extLst>
          </p:nvPr>
        </p:nvGraphicFramePr>
        <p:xfrm>
          <a:off x="6841750" y="2510632"/>
          <a:ext cx="3594155" cy="4205925"/>
        </p:xfrm>
        <a:graphic>
          <a:graphicData uri="http://schemas.openxmlformats.org/drawingml/2006/table">
            <a:tbl>
              <a:tblPr/>
              <a:tblGrid>
                <a:gridCol w="3594155">
                  <a:extLst>
                    <a:ext uri="{9D8B030D-6E8A-4147-A177-3AD203B41FA5}">
                      <a16:colId xmlns:a16="http://schemas.microsoft.com/office/drawing/2014/main" val="2481074427"/>
                    </a:ext>
                  </a:extLst>
                </a:gridCol>
              </a:tblGrid>
              <a:tr h="121605">
                <a:tc>
                  <a:txBody>
                    <a:bodyPr/>
                    <a:lstStyle/>
                    <a:p>
                      <a:endParaRPr lang="fr-FR" sz="700">
                        <a:effectLst/>
                      </a:endParaRPr>
                    </a:p>
                  </a:txBody>
                  <a:tcPr marL="27634" marR="27634" marT="0" marB="0">
                    <a:lnL>
                      <a:noFill/>
                    </a:lnL>
                    <a:lnR>
                      <a:noFill/>
                    </a:lnR>
                    <a:lnT>
                      <a:noFill/>
                    </a:lnT>
                    <a:lnB>
                      <a:noFill/>
                    </a:lnB>
                  </a:tcPr>
                </a:tc>
                <a:extLst>
                  <a:ext uri="{0D108BD9-81ED-4DB2-BD59-A6C34878D82A}">
                    <a16:rowId xmlns:a16="http://schemas.microsoft.com/office/drawing/2014/main" val="1911439598"/>
                  </a:ext>
                </a:extLst>
              </a:tr>
              <a:tr h="3735007">
                <a:tc>
                  <a:txBody>
                    <a:bodyPr/>
                    <a:lstStyle/>
                    <a:p>
                      <a:pPr algn="just"/>
                      <a:r>
                        <a:rPr lang="fr-FR" sz="700" dirty="0">
                          <a:effectLst/>
                        </a:rPr>
                        <a:t> </a:t>
                      </a:r>
                    </a:p>
                    <a:p>
                      <a:pPr algn="just"/>
                      <a:r>
                        <a:rPr lang="fr-FR" sz="900" b="1" dirty="0">
                          <a:solidFill>
                            <a:srgbClr val="000000"/>
                          </a:solidFill>
                          <a:effectLst/>
                        </a:rPr>
                        <a:t>Objet : Vaccination HPV au collège – Autorisations parentales à compléter</a:t>
                      </a:r>
                      <a:endParaRPr lang="fr-FR" sz="900" dirty="0">
                        <a:effectLst/>
                      </a:endParaRPr>
                    </a:p>
                    <a:p>
                      <a:pPr algn="just"/>
                      <a:r>
                        <a:rPr lang="fr-FR" sz="900" b="1" dirty="0">
                          <a:solidFill>
                            <a:srgbClr val="000000"/>
                          </a:solidFill>
                          <a:effectLst/>
                        </a:rPr>
                        <a:t>A l’attention des parents d’élèves de 5</a:t>
                      </a:r>
                      <a:r>
                        <a:rPr lang="fr-FR" sz="900" b="1" baseline="30000" dirty="0">
                          <a:solidFill>
                            <a:srgbClr val="000000"/>
                          </a:solidFill>
                          <a:effectLst/>
                        </a:rPr>
                        <a:t>ème</a:t>
                      </a:r>
                      <a:endParaRPr lang="fr-FR" sz="900" dirty="0">
                        <a:effectLst/>
                      </a:endParaRPr>
                    </a:p>
                    <a:p>
                      <a:pPr algn="just"/>
                      <a:r>
                        <a:rPr lang="fr-FR" sz="900" dirty="0">
                          <a:solidFill>
                            <a:srgbClr val="000000"/>
                          </a:solidFill>
                          <a:effectLst/>
                        </a:rPr>
                        <a:t>Afin de protéger les enfants contre les papillomavirus (associés à de très nombreux cancers et autres pathologies chez les femmes et les hommes), </a:t>
                      </a:r>
                      <a:r>
                        <a:rPr lang="fr-FR" sz="900" b="1" dirty="0">
                          <a:solidFill>
                            <a:srgbClr val="000000"/>
                          </a:solidFill>
                          <a:effectLst/>
                        </a:rPr>
                        <a:t>la vaccination contre les HPV est proposée dès cette année aux élèves de 5</a:t>
                      </a:r>
                      <a:r>
                        <a:rPr lang="fr-FR" sz="900" b="1" baseline="30000" dirty="0">
                          <a:solidFill>
                            <a:srgbClr val="000000"/>
                          </a:solidFill>
                          <a:effectLst/>
                        </a:rPr>
                        <a:t>ème</a:t>
                      </a:r>
                      <a:r>
                        <a:rPr lang="fr-FR" sz="900" b="1" dirty="0">
                          <a:solidFill>
                            <a:srgbClr val="000000"/>
                          </a:solidFill>
                          <a:effectLst/>
                        </a:rPr>
                        <a:t> par une </a:t>
                      </a:r>
                      <a:r>
                        <a:rPr lang="fr-FR" sz="900" dirty="0">
                          <a:solidFill>
                            <a:srgbClr val="000000"/>
                          </a:solidFill>
                          <a:effectLst/>
                        </a:rPr>
                        <a:t>équipe de professionnels de santé qui se rendra directement au collège. Cette vaccination comprend deux doses</a:t>
                      </a:r>
                      <a:r>
                        <a:rPr lang="fr-FR" sz="900" dirty="0">
                          <a:solidFill>
                            <a:srgbClr val="1F497D"/>
                          </a:solidFill>
                          <a:effectLst/>
                        </a:rPr>
                        <a:t> </a:t>
                      </a:r>
                      <a:r>
                        <a:rPr lang="fr-FR" sz="900" dirty="0">
                          <a:solidFill>
                            <a:srgbClr val="000000"/>
                          </a:solidFill>
                          <a:effectLst/>
                        </a:rPr>
                        <a:t>qui seront réalisées,</a:t>
                      </a:r>
                      <a:r>
                        <a:rPr lang="fr-FR" sz="900" dirty="0">
                          <a:solidFill>
                            <a:srgbClr val="1F497D"/>
                          </a:solidFill>
                          <a:effectLst/>
                        </a:rPr>
                        <a:t> </a:t>
                      </a:r>
                      <a:r>
                        <a:rPr lang="fr-FR" sz="900" dirty="0">
                          <a:solidFill>
                            <a:srgbClr val="000000"/>
                          </a:solidFill>
                          <a:effectLst/>
                        </a:rPr>
                        <a:t>l’une à l’automne et l’autre au printemps. Pour les élèves ayant déjà reçu 1 dose, il est possible de recevoir leur 2</a:t>
                      </a:r>
                      <a:r>
                        <a:rPr lang="fr-FR" sz="900" baseline="30000" dirty="0">
                          <a:solidFill>
                            <a:srgbClr val="000000"/>
                          </a:solidFill>
                          <a:effectLst/>
                        </a:rPr>
                        <a:t>ème</a:t>
                      </a:r>
                      <a:r>
                        <a:rPr lang="fr-FR" sz="900" dirty="0">
                          <a:solidFill>
                            <a:srgbClr val="000000"/>
                          </a:solidFill>
                          <a:effectLst/>
                        </a:rPr>
                        <a:t> dose au collège. </a:t>
                      </a:r>
                      <a:r>
                        <a:rPr lang="fr-FR" sz="900" b="1" dirty="0">
                          <a:solidFill>
                            <a:srgbClr val="000000"/>
                          </a:solidFill>
                          <a:effectLst/>
                        </a:rPr>
                        <a:t>Cette vaccination est l’occasion de protéger votre enfant contre de nombreux cancers. </a:t>
                      </a:r>
                      <a:endParaRPr lang="fr-FR" sz="900" dirty="0">
                        <a:effectLst/>
                      </a:endParaRPr>
                    </a:p>
                    <a:p>
                      <a:pPr algn="just"/>
                      <a:r>
                        <a:rPr lang="fr-FR" sz="900" b="1" dirty="0">
                          <a:solidFill>
                            <a:srgbClr val="000000"/>
                          </a:solidFill>
                          <a:effectLst/>
                        </a:rPr>
                        <a:t>L’autorisation des deux représentants légaux, ou du représentant légal unique le cas échéant, est nécessaire pour réaliser la vaccination de votre enfant au collège. </a:t>
                      </a:r>
                      <a:endParaRPr lang="fr-FR" sz="900" dirty="0">
                        <a:effectLst/>
                      </a:endParaRPr>
                    </a:p>
                    <a:p>
                      <a:pPr algn="just"/>
                      <a:r>
                        <a:rPr lang="fr-FR" sz="900" dirty="0">
                          <a:effectLst/>
                        </a:rPr>
                        <a:t> </a:t>
                      </a:r>
                    </a:p>
                    <a:p>
                      <a:pPr algn="just"/>
                      <a:r>
                        <a:rPr lang="fr-FR" sz="900" b="1" dirty="0">
                          <a:solidFill>
                            <a:srgbClr val="000000"/>
                          </a:solidFill>
                          <a:effectLst/>
                        </a:rPr>
                        <a:t>Chaque représentant légal doit exprimer son accord ou son refus. Vous devez pour cela :</a:t>
                      </a:r>
                      <a:endParaRPr lang="fr-FR" sz="900" dirty="0">
                        <a:effectLst/>
                      </a:endParaRPr>
                    </a:p>
                    <a:p>
                      <a:pPr algn="just"/>
                      <a:r>
                        <a:rPr lang="fr-FR" sz="900" dirty="0">
                          <a:effectLst/>
                        </a:rPr>
                        <a:t> </a:t>
                      </a:r>
                    </a:p>
                    <a:p>
                      <a:pPr marL="342900" lvl="0" indent="-342900" algn="just"/>
                      <a:r>
                        <a:rPr lang="fr-FR" sz="900" dirty="0">
                          <a:solidFill>
                            <a:srgbClr val="000000"/>
                          </a:solidFill>
                          <a:effectLst/>
                        </a:rPr>
                        <a:t>-</a:t>
                      </a:r>
                      <a:r>
                        <a:rPr lang="fr-FR" sz="900" dirty="0">
                          <a:solidFill>
                            <a:srgbClr val="000000"/>
                          </a:solidFill>
                          <a:effectLst/>
                          <a:latin typeface="Times New Roman" panose="02020603050405020304" pitchFamily="18" charset="0"/>
                        </a:rPr>
                        <a:t>          </a:t>
                      </a:r>
                      <a:r>
                        <a:rPr lang="fr-FR" sz="900" b="1" dirty="0">
                          <a:solidFill>
                            <a:srgbClr val="000000"/>
                          </a:solidFill>
                          <a:effectLst/>
                        </a:rPr>
                        <a:t>soit compléter ensemble un seul formulaire, </a:t>
                      </a:r>
                      <a:endParaRPr lang="fr-FR" sz="900" dirty="0">
                        <a:effectLst/>
                      </a:endParaRPr>
                    </a:p>
                    <a:p>
                      <a:pPr marL="495300" algn="just"/>
                      <a:r>
                        <a:rPr lang="fr-FR" sz="900" b="1" dirty="0">
                          <a:solidFill>
                            <a:srgbClr val="000000"/>
                          </a:solidFill>
                          <a:effectLst/>
                        </a:rPr>
                        <a:t>en cochant la case « les représentants s’engagent conjointement »,</a:t>
                      </a:r>
                      <a:endParaRPr lang="fr-FR" sz="900" dirty="0">
                        <a:effectLst/>
                      </a:endParaRPr>
                    </a:p>
                    <a:p>
                      <a:pPr marL="342900" lvl="0" indent="-342900" algn="just"/>
                      <a:r>
                        <a:rPr lang="fr-FR" sz="900" dirty="0">
                          <a:solidFill>
                            <a:srgbClr val="000000"/>
                          </a:solidFill>
                          <a:effectLst/>
                        </a:rPr>
                        <a:t>-</a:t>
                      </a:r>
                      <a:r>
                        <a:rPr lang="fr-FR" sz="900" dirty="0">
                          <a:solidFill>
                            <a:srgbClr val="000000"/>
                          </a:solidFill>
                          <a:effectLst/>
                          <a:latin typeface="Times New Roman" panose="02020603050405020304" pitchFamily="18" charset="0"/>
                        </a:rPr>
                        <a:t>          </a:t>
                      </a:r>
                      <a:r>
                        <a:rPr lang="fr-FR" sz="900" b="1" dirty="0">
                          <a:solidFill>
                            <a:srgbClr val="000000"/>
                          </a:solidFill>
                          <a:effectLst/>
                        </a:rPr>
                        <a:t>soit un formulaire chacun.</a:t>
                      </a:r>
                      <a:endParaRPr lang="fr-FR" sz="900" dirty="0">
                        <a:effectLst/>
                      </a:endParaRPr>
                    </a:p>
                    <a:p>
                      <a:pPr algn="just"/>
                      <a:r>
                        <a:rPr lang="fr-FR" sz="900" b="1" dirty="0">
                          <a:solidFill>
                            <a:srgbClr val="E46C0A"/>
                          </a:solidFill>
                          <a:effectLst/>
                        </a:rPr>
                        <a:t>Nous vous remercions d’effectuer cette démarches au plus tôt  (avant le 28 septembre, date de fermeture de la plateform</a:t>
                      </a:r>
                      <a:r>
                        <a:rPr lang="fr-FR" sz="900" b="1" dirty="0">
                          <a:solidFill>
                            <a:srgbClr val="F79646"/>
                          </a:solidFill>
                          <a:effectLst/>
                        </a:rPr>
                        <a:t>e) : </a:t>
                      </a:r>
                      <a:r>
                        <a:rPr lang="fr-FR" sz="900" b="1" dirty="0">
                          <a:solidFill>
                            <a:srgbClr val="F79646"/>
                          </a:solidFill>
                          <a:effectLst/>
                          <a:hlinkClick r:id="rId2"/>
                        </a:rPr>
                        <a:t>CLIQUER ICI POUR COMPLETER LE FORMULAIRE</a:t>
                      </a:r>
                      <a:endParaRPr lang="fr-FR" sz="900" dirty="0">
                        <a:effectLst/>
                      </a:endParaRPr>
                    </a:p>
                    <a:p>
                      <a:pPr algn="just"/>
                      <a:r>
                        <a:rPr lang="fr-FR" sz="900" dirty="0">
                          <a:solidFill>
                            <a:srgbClr val="000000"/>
                          </a:solidFill>
                          <a:effectLst/>
                        </a:rPr>
                        <a:t> Si vous avez besoin de plus d’informations, vous pouvez vous rendre </a:t>
                      </a:r>
                      <a:r>
                        <a:rPr lang="fr-FR" sz="900" b="1" dirty="0">
                          <a:solidFill>
                            <a:srgbClr val="000000"/>
                          </a:solidFill>
                          <a:effectLst/>
                          <a:hlinkClick r:id="rId3"/>
                        </a:rPr>
                        <a:t>sur le site VACCINATION HPV</a:t>
                      </a:r>
                      <a:r>
                        <a:rPr lang="fr-FR" sz="900" b="1" dirty="0">
                          <a:solidFill>
                            <a:srgbClr val="000000"/>
                          </a:solidFill>
                          <a:effectLst/>
                        </a:rPr>
                        <a:t>. Vous avez la possibilité de poser vos questions, via un formulaire sécurisé,</a:t>
                      </a:r>
                      <a:r>
                        <a:rPr lang="fr-FR" sz="900" dirty="0">
                          <a:solidFill>
                            <a:srgbClr val="000000"/>
                          </a:solidFill>
                          <a:effectLst/>
                        </a:rPr>
                        <a:t> avec une réponse rapide assurée. N’hésitez pas aussi à prendre l’avis de votre médecin, pharmacien, infirmier ou sage-femme.</a:t>
                      </a:r>
                      <a:endParaRPr lang="fr-FR" sz="900" dirty="0">
                        <a:effectLst/>
                      </a:endParaRPr>
                    </a:p>
                  </a:txBody>
                  <a:tcPr marL="27634" marR="27634" marT="0" marB="0">
                    <a:lnL>
                      <a:noFill/>
                    </a:lnL>
                    <a:lnR>
                      <a:noFill/>
                    </a:lnR>
                    <a:lnT>
                      <a:noFill/>
                    </a:lnT>
                    <a:lnB>
                      <a:noFill/>
                    </a:lnB>
                  </a:tcPr>
                </a:tc>
                <a:extLst>
                  <a:ext uri="{0D108BD9-81ED-4DB2-BD59-A6C34878D82A}">
                    <a16:rowId xmlns:a16="http://schemas.microsoft.com/office/drawing/2014/main" val="3008382079"/>
                  </a:ext>
                </a:extLst>
              </a:tr>
            </a:tbl>
          </a:graphicData>
        </a:graphic>
      </p:graphicFrame>
      <p:pic>
        <p:nvPicPr>
          <p:cNvPr id="10" name="Image 9">
            <a:extLst>
              <a:ext uri="{FF2B5EF4-FFF2-40B4-BE49-F238E27FC236}">
                <a16:creationId xmlns:a16="http://schemas.microsoft.com/office/drawing/2014/main" id="{ADFF0C7E-B4E8-4BFB-A786-2C88268C53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1006679"/>
            <a:ext cx="5522840" cy="1627465"/>
          </a:xfrm>
          <a:prstGeom prst="rect">
            <a:avLst/>
          </a:prstGeom>
        </p:spPr>
      </p:pic>
      <p:pic>
        <p:nvPicPr>
          <p:cNvPr id="12" name="Image 11">
            <a:extLst>
              <a:ext uri="{FF2B5EF4-FFF2-40B4-BE49-F238E27FC236}">
                <a16:creationId xmlns:a16="http://schemas.microsoft.com/office/drawing/2014/main" id="{DE6DDEFC-C8AE-4F18-B181-993C21852132}"/>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466276" y="365125"/>
            <a:ext cx="1343660" cy="971550"/>
          </a:xfrm>
          <a:prstGeom prst="rect">
            <a:avLst/>
          </a:prstGeom>
        </p:spPr>
      </p:pic>
    </p:spTree>
    <p:extLst>
      <p:ext uri="{BB962C8B-B14F-4D97-AF65-F5344CB8AC3E}">
        <p14:creationId xmlns:p14="http://schemas.microsoft.com/office/powerpoint/2010/main" val="4177540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D8AF7-114B-4210-9951-446A0A290974}"/>
              </a:ext>
            </a:extLst>
          </p:cNvPr>
          <p:cNvSpPr>
            <a:spLocks noGrp="1"/>
          </p:cNvSpPr>
          <p:nvPr>
            <p:ph type="title"/>
          </p:nvPr>
        </p:nvSpPr>
        <p:spPr>
          <a:xfrm>
            <a:off x="2231472" y="365125"/>
            <a:ext cx="9122327" cy="1325563"/>
          </a:xfrm>
        </p:spPr>
        <p:txBody>
          <a:bodyPr/>
          <a:lstStyle/>
          <a:p>
            <a:r>
              <a:rPr lang="fr-FR" dirty="0"/>
              <a:t>Campagne nationale : des documents « papier »   </a:t>
            </a:r>
          </a:p>
        </p:txBody>
      </p:sp>
      <p:sp>
        <p:nvSpPr>
          <p:cNvPr id="3" name="Espace réservé du contenu 2">
            <a:extLst>
              <a:ext uri="{FF2B5EF4-FFF2-40B4-BE49-F238E27FC236}">
                <a16:creationId xmlns:a16="http://schemas.microsoft.com/office/drawing/2014/main" id="{76720A3C-84E6-495A-A97D-D42EF0D3B214}"/>
              </a:ext>
            </a:extLst>
          </p:cNvPr>
          <p:cNvSpPr>
            <a:spLocks noGrp="1"/>
          </p:cNvSpPr>
          <p:nvPr>
            <p:ph idx="1"/>
          </p:nvPr>
        </p:nvSpPr>
        <p:spPr/>
        <p:txBody>
          <a:bodyPr>
            <a:normAutofit fontScale="92500"/>
          </a:bodyPr>
          <a:lstStyle/>
          <a:p>
            <a:r>
              <a:rPr lang="fr-FR" dirty="0"/>
              <a:t>En parallèle à la campagne initiée par ARS NA, une campagne nationale est lancée par le Président de la République en février 2023.</a:t>
            </a:r>
          </a:p>
          <a:p>
            <a:r>
              <a:rPr lang="fr-FR" dirty="0"/>
              <a:t> Pilotage confié au ministère de la santé et de la prévention et le MENJS</a:t>
            </a:r>
          </a:p>
          <a:p>
            <a:r>
              <a:rPr lang="fr-FR" dirty="0"/>
              <a:t>La DGESCO fait parvenir dans les collèges des documents conçus par l’INCA (septembre )</a:t>
            </a:r>
          </a:p>
          <a:p>
            <a:pPr lvl="1"/>
            <a:r>
              <a:rPr lang="fr-FR" dirty="0">
                <a:solidFill>
                  <a:srgbClr val="C00000"/>
                </a:solidFill>
              </a:rPr>
              <a:t>Une enveloppe </a:t>
            </a:r>
            <a:r>
              <a:rPr lang="fr-FR" dirty="0"/>
              <a:t>: flyer d’information, un courrier, autorisation parentale , enveloppe de retour;</a:t>
            </a:r>
          </a:p>
          <a:p>
            <a:pPr lvl="1"/>
            <a:r>
              <a:rPr lang="fr-FR" dirty="0">
                <a:solidFill>
                  <a:srgbClr val="C00000"/>
                </a:solidFill>
              </a:rPr>
              <a:t>Trois affiches; </a:t>
            </a:r>
          </a:p>
          <a:p>
            <a:pPr lvl="1"/>
            <a:r>
              <a:rPr lang="fr-FR" dirty="0">
                <a:solidFill>
                  <a:srgbClr val="C00000"/>
                </a:solidFill>
              </a:rPr>
              <a:t>Trois « journaux d’information » </a:t>
            </a:r>
            <a:r>
              <a:rPr lang="fr-FR" dirty="0"/>
              <a:t>: infirmière , documentaliste , professeur de 5</a:t>
            </a:r>
            <a:r>
              <a:rPr lang="fr-FR" baseline="30000" dirty="0"/>
              <a:t>ème</a:t>
            </a:r>
            <a:r>
              <a:rPr lang="fr-FR" dirty="0"/>
              <a:t> .</a:t>
            </a:r>
          </a:p>
          <a:p>
            <a:pPr lvl="1"/>
            <a:r>
              <a:rPr lang="fr-FR" dirty="0">
                <a:solidFill>
                  <a:srgbClr val="C00000"/>
                </a:solidFill>
              </a:rPr>
              <a:t>Ressources pédagogiques numériques</a:t>
            </a:r>
            <a:r>
              <a:rPr lang="fr-FR" dirty="0"/>
              <a:t> (en attente d’envoi de DGESCO)</a:t>
            </a:r>
          </a:p>
        </p:txBody>
      </p:sp>
      <p:pic>
        <p:nvPicPr>
          <p:cNvPr id="4" name="Image 3">
            <a:extLst>
              <a:ext uri="{FF2B5EF4-FFF2-40B4-BE49-F238E27FC236}">
                <a16:creationId xmlns:a16="http://schemas.microsoft.com/office/drawing/2014/main" id="{06E0C851-2887-4E79-A2D6-FF1A6B62556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23663" y="365125"/>
            <a:ext cx="1343660" cy="971550"/>
          </a:xfrm>
          <a:prstGeom prst="rect">
            <a:avLst/>
          </a:prstGeom>
        </p:spPr>
      </p:pic>
    </p:spTree>
    <p:extLst>
      <p:ext uri="{BB962C8B-B14F-4D97-AF65-F5344CB8AC3E}">
        <p14:creationId xmlns:p14="http://schemas.microsoft.com/office/powerpoint/2010/main" val="3670772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50E32AB8-1EEE-47C1-AB23-D064C20B4D9C}"/>
              </a:ext>
            </a:extLst>
          </p:cNvPr>
          <p:cNvPicPr>
            <a:picLocks noChangeAspect="1"/>
          </p:cNvPicPr>
          <p:nvPr/>
        </p:nvPicPr>
        <p:blipFill>
          <a:blip r:embed="rId3"/>
          <a:stretch>
            <a:fillRect/>
          </a:stretch>
        </p:blipFill>
        <p:spPr>
          <a:xfrm>
            <a:off x="2577970" y="210344"/>
            <a:ext cx="6265164" cy="1308064"/>
          </a:xfrm>
          <a:prstGeom prst="rect">
            <a:avLst/>
          </a:prstGeom>
        </p:spPr>
      </p:pic>
      <p:pic>
        <p:nvPicPr>
          <p:cNvPr id="6" name="Image 5">
            <a:extLst>
              <a:ext uri="{FF2B5EF4-FFF2-40B4-BE49-F238E27FC236}">
                <a16:creationId xmlns:a16="http://schemas.microsoft.com/office/drawing/2014/main" id="{CC468F9F-D939-406E-8EBA-CDDA60763205}"/>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273329" y="300832"/>
            <a:ext cx="1343660" cy="971550"/>
          </a:xfrm>
          <a:prstGeom prst="rect">
            <a:avLst/>
          </a:prstGeom>
        </p:spPr>
      </p:pic>
      <p:graphicFrame>
        <p:nvGraphicFramePr>
          <p:cNvPr id="8" name="Objet 7">
            <a:extLst>
              <a:ext uri="{FF2B5EF4-FFF2-40B4-BE49-F238E27FC236}">
                <a16:creationId xmlns:a16="http://schemas.microsoft.com/office/drawing/2014/main" id="{C1F77C34-5D45-4753-842E-635A501EA09A}"/>
              </a:ext>
            </a:extLst>
          </p:cNvPr>
          <p:cNvGraphicFramePr>
            <a:graphicFrameLocks noChangeAspect="1"/>
          </p:cNvGraphicFramePr>
          <p:nvPr>
            <p:extLst>
              <p:ext uri="{D42A27DB-BD31-4B8C-83A1-F6EECF244321}">
                <p14:modId xmlns:p14="http://schemas.microsoft.com/office/powerpoint/2010/main" val="1435787460"/>
              </p:ext>
            </p:extLst>
          </p:nvPr>
        </p:nvGraphicFramePr>
        <p:xfrm>
          <a:off x="2770917" y="1272382"/>
          <a:ext cx="6265164" cy="5292725"/>
        </p:xfrm>
        <a:graphic>
          <a:graphicData uri="http://schemas.openxmlformats.org/presentationml/2006/ole">
            <mc:AlternateContent xmlns:mc="http://schemas.openxmlformats.org/markup-compatibility/2006">
              <mc:Choice xmlns:v="urn:schemas-microsoft-com:vml" Requires="v">
                <p:oleObj spid="_x0000_s4112" name="Document" r:id="rId5" imgW="6262079" imgH="5292147" progId="Word.Document.12">
                  <p:embed/>
                </p:oleObj>
              </mc:Choice>
              <mc:Fallback>
                <p:oleObj name="Document" r:id="rId5" imgW="6262079" imgH="5292147" progId="Word.Document.12">
                  <p:embed/>
                  <p:pic>
                    <p:nvPicPr>
                      <p:cNvPr id="0" name=""/>
                      <p:cNvPicPr/>
                      <p:nvPr/>
                    </p:nvPicPr>
                    <p:blipFill>
                      <a:blip r:embed="rId6"/>
                      <a:stretch>
                        <a:fillRect/>
                      </a:stretch>
                    </p:blipFill>
                    <p:spPr>
                      <a:xfrm>
                        <a:off x="2770917" y="1272382"/>
                        <a:ext cx="6265164" cy="5292725"/>
                      </a:xfrm>
                      <a:prstGeom prst="rect">
                        <a:avLst/>
                      </a:prstGeom>
                    </p:spPr>
                  </p:pic>
                </p:oleObj>
              </mc:Fallback>
            </mc:AlternateContent>
          </a:graphicData>
        </a:graphic>
      </p:graphicFrame>
    </p:spTree>
    <p:extLst>
      <p:ext uri="{BB962C8B-B14F-4D97-AF65-F5344CB8AC3E}">
        <p14:creationId xmlns:p14="http://schemas.microsoft.com/office/powerpoint/2010/main" val="390990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308BA4BC-C15A-4E4C-BEB1-57D371102285}"/>
              </a:ext>
            </a:extLst>
          </p:cNvPr>
          <p:cNvPicPr>
            <a:picLocks noChangeAspect="1"/>
          </p:cNvPicPr>
          <p:nvPr/>
        </p:nvPicPr>
        <p:blipFill>
          <a:blip r:embed="rId2"/>
          <a:stretch>
            <a:fillRect/>
          </a:stretch>
        </p:blipFill>
        <p:spPr>
          <a:xfrm>
            <a:off x="1616989" y="125471"/>
            <a:ext cx="6263640" cy="3398520"/>
          </a:xfrm>
          <a:prstGeom prst="rect">
            <a:avLst/>
          </a:prstGeom>
        </p:spPr>
      </p:pic>
      <p:graphicFrame>
        <p:nvGraphicFramePr>
          <p:cNvPr id="5" name="Tableau 4">
            <a:extLst>
              <a:ext uri="{FF2B5EF4-FFF2-40B4-BE49-F238E27FC236}">
                <a16:creationId xmlns:a16="http://schemas.microsoft.com/office/drawing/2014/main" id="{543D9F08-5DB9-46F6-8C79-EA54124FF6D9}"/>
              </a:ext>
            </a:extLst>
          </p:cNvPr>
          <p:cNvGraphicFramePr>
            <a:graphicFrameLocks noGrp="1"/>
          </p:cNvGraphicFramePr>
          <p:nvPr>
            <p:extLst>
              <p:ext uri="{D42A27DB-BD31-4B8C-83A1-F6EECF244321}">
                <p14:modId xmlns:p14="http://schemas.microsoft.com/office/powerpoint/2010/main" val="3173499773"/>
              </p:ext>
            </p:extLst>
          </p:nvPr>
        </p:nvGraphicFramePr>
        <p:xfrm>
          <a:off x="320410" y="4778106"/>
          <a:ext cx="6275070" cy="1833880"/>
        </p:xfrm>
        <a:graphic>
          <a:graphicData uri="http://schemas.openxmlformats.org/drawingml/2006/table">
            <a:tbl>
              <a:tblPr firstRow="1" firstCol="1" bandRow="1"/>
              <a:tblGrid>
                <a:gridCol w="1343660">
                  <a:extLst>
                    <a:ext uri="{9D8B030D-6E8A-4147-A177-3AD203B41FA5}">
                      <a16:colId xmlns:a16="http://schemas.microsoft.com/office/drawing/2014/main" val="3250717788"/>
                    </a:ext>
                  </a:extLst>
                </a:gridCol>
                <a:gridCol w="4063365">
                  <a:extLst>
                    <a:ext uri="{9D8B030D-6E8A-4147-A177-3AD203B41FA5}">
                      <a16:colId xmlns:a16="http://schemas.microsoft.com/office/drawing/2014/main" val="68937803"/>
                    </a:ext>
                  </a:extLst>
                </a:gridCol>
                <a:gridCol w="868045">
                  <a:extLst>
                    <a:ext uri="{9D8B030D-6E8A-4147-A177-3AD203B41FA5}">
                      <a16:colId xmlns:a16="http://schemas.microsoft.com/office/drawing/2014/main" val="48395886"/>
                    </a:ext>
                  </a:extLst>
                </a:gridCol>
              </a:tblGrid>
              <a:tr h="0">
                <a:tc>
                  <a:txBody>
                    <a:bodyPr/>
                    <a:lstStyle/>
                    <a:p>
                      <a:pPr algn="l">
                        <a:lnSpc>
                          <a:spcPct val="107000"/>
                        </a:lnSpc>
                        <a:spcBef>
                          <a:spcPts val="600"/>
                        </a:spcBef>
                        <a:spcAft>
                          <a:spcPts val="600"/>
                        </a:spcAft>
                      </a:pPr>
                      <a:r>
                        <a:rPr lang="fr-FR" sz="1100" b="1">
                          <a:solidFill>
                            <a:srgbClr val="755348"/>
                          </a:solidFill>
                          <a:effectLst/>
                          <a:latin typeface="Marianne" panose="02000000000000000000" pitchFamily="2" charset="0"/>
                          <a:ea typeface="Calibri" panose="020F0502020204030204" pitchFamily="34" charset="0"/>
                          <a:cs typeface="Times New Roman" panose="02020603050405020304" pitchFamily="18" charset="0"/>
                        </a:rPr>
                        <a:t>LE JOUR PRÉVU POUR LA VACCINATION</a:t>
                      </a:r>
                      <a:endParaRPr lang="fr-F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FFFFFF"/>
                    </a:solidFill>
                  </a:tcPr>
                </a:tc>
                <a:tc>
                  <a:txBody>
                    <a:bodyPr/>
                    <a:lstStyle/>
                    <a:p>
                      <a:pPr algn="l">
                        <a:lnSpc>
                          <a:spcPct val="107000"/>
                        </a:lnSpc>
                        <a:spcBef>
                          <a:spcPts val="600"/>
                        </a:spcBef>
                        <a:spcAft>
                          <a:spcPts val="600"/>
                        </a:spcAft>
                      </a:pPr>
                      <a:r>
                        <a:rPr lang="fr-FR" sz="1100" b="1" dirty="0">
                          <a:solidFill>
                            <a:schemeClr val="tx1"/>
                          </a:solidFill>
                          <a:effectLst/>
                          <a:latin typeface="Marianne" panose="02000000000000000000" pitchFamily="2" charset="0"/>
                          <a:ea typeface="Calibri" panose="020F0502020204030204" pitchFamily="34" charset="0"/>
                          <a:cs typeface="Times New Roman" panose="02020603050405020304" pitchFamily="18" charset="0"/>
                        </a:rPr>
                        <a:t>Aide à la prise en charge des élèves par la vie scolaire : </a:t>
                      </a:r>
                      <a:r>
                        <a:rPr lang="fr-FR" sz="1100" b="1" dirty="0">
                          <a:solidFill>
                            <a:srgbClr val="FFFFFF"/>
                          </a:solidFill>
                          <a:effectLst/>
                          <a:latin typeface="Marianne" panose="02000000000000000000" pitchFamily="2" charset="0"/>
                          <a:ea typeface="Calibri" panose="020F0502020204030204" pitchFamily="34" charset="0"/>
                          <a:cs typeface="Times New Roman" panose="02020603050405020304" pitchFamily="18" charset="0"/>
                        </a:rPr>
                        <a:t>circulation des élèves pour les amener jusqu’à la salle de vaccination et gestion du groupe. </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600"/>
                        </a:spcAft>
                      </a:pPr>
                      <a:r>
                        <a:rPr lang="fr-FR" sz="1100" b="1" dirty="0">
                          <a:solidFill>
                            <a:srgbClr val="000000"/>
                          </a:solidFill>
                          <a:effectLst/>
                          <a:latin typeface="Marianne" panose="02000000000000000000" pitchFamily="2" charset="0"/>
                          <a:ea typeface="Calibri" panose="020F0502020204030204" pitchFamily="34" charset="0"/>
                          <a:cs typeface="Times New Roman" panose="02020603050405020304" pitchFamily="18" charset="0"/>
                        </a:rPr>
                        <a:t>Présentation</a:t>
                      </a:r>
                      <a:r>
                        <a:rPr lang="fr-FR" sz="1100" b="1" dirty="0">
                          <a:solidFill>
                            <a:srgbClr val="FFFFFF"/>
                          </a:solidFill>
                          <a:effectLst/>
                          <a:latin typeface="Marianne" panose="02000000000000000000" pitchFamily="2" charset="0"/>
                          <a:ea typeface="Calibri" panose="020F0502020204030204" pitchFamily="34" charset="0"/>
                          <a:cs typeface="Times New Roman" panose="02020603050405020304" pitchFamily="18" charset="0"/>
                        </a:rPr>
                        <a:t> du carnet de santé ou du carnet de vaccination pour les élèves étrangers (obligatoire, sinon la vaccination ne peut pas avoir lieu) par les élèves aux personnels du centre de vaccination (ne pas faire ramasser les carnets qui contiennent des informations confidentielles). </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009081"/>
                    </a:solidFill>
                  </a:tcPr>
                </a:tc>
                <a:tc>
                  <a:txBody>
                    <a:bodyPr/>
                    <a:lstStyle/>
                    <a:p>
                      <a:pPr algn="l">
                        <a:lnSpc>
                          <a:spcPct val="107000"/>
                        </a:lnSpc>
                        <a:spcBef>
                          <a:spcPts val="600"/>
                        </a:spcBef>
                        <a:spcAft>
                          <a:spcPts val="600"/>
                        </a:spcAft>
                      </a:pPr>
                      <a:r>
                        <a:rPr lang="fr-FR" sz="2200" b="1" dirty="0">
                          <a:solidFill>
                            <a:srgbClr val="755348"/>
                          </a:solidFill>
                          <a:effectLst/>
                          <a:latin typeface="Marianne" panose="02000000000000000000" pitchFamily="2" charset="0"/>
                          <a:ea typeface="Calibri" panose="020F0502020204030204" pitchFamily="34" charset="0"/>
                          <a:cs typeface="Times New Roman" panose="02020603050405020304" pitchFamily="18" charset="0"/>
                          <a:sym typeface="Wingdings" panose="05000000000000000000" pitchFamily="2" charset="2"/>
                        </a:rPr>
                        <a:t></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2400"/>
                        </a:spcBef>
                        <a:spcAft>
                          <a:spcPts val="600"/>
                        </a:spcAft>
                      </a:pPr>
                      <a:r>
                        <a:rPr lang="fr-FR" sz="2200" b="1" dirty="0">
                          <a:solidFill>
                            <a:srgbClr val="755348"/>
                          </a:solidFill>
                          <a:effectLst/>
                          <a:latin typeface="Marianne" panose="02000000000000000000" pitchFamily="2" charset="0"/>
                          <a:ea typeface="Calibri" panose="020F0502020204030204" pitchFamily="34" charset="0"/>
                          <a:cs typeface="Times New Roman" panose="02020603050405020304" pitchFamily="18" charset="0"/>
                          <a:sym typeface="Wingdings" panose="05000000000000000000" pitchFamily="2" charset="2"/>
                        </a:rPr>
                        <a:t></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009081"/>
                    </a:solidFill>
                  </a:tcPr>
                </a:tc>
                <a:extLst>
                  <a:ext uri="{0D108BD9-81ED-4DB2-BD59-A6C34878D82A}">
                    <a16:rowId xmlns:a16="http://schemas.microsoft.com/office/drawing/2014/main" val="1926533235"/>
                  </a:ext>
                </a:extLst>
              </a:tr>
            </a:tbl>
          </a:graphicData>
        </a:graphic>
      </p:graphicFrame>
      <p:graphicFrame>
        <p:nvGraphicFramePr>
          <p:cNvPr id="6" name="Tableau 5">
            <a:extLst>
              <a:ext uri="{FF2B5EF4-FFF2-40B4-BE49-F238E27FC236}">
                <a16:creationId xmlns:a16="http://schemas.microsoft.com/office/drawing/2014/main" id="{D4F4DD39-C998-431D-B979-C77C38661C0D}"/>
              </a:ext>
            </a:extLst>
          </p:cNvPr>
          <p:cNvGraphicFramePr>
            <a:graphicFrameLocks noGrp="1"/>
          </p:cNvGraphicFramePr>
          <p:nvPr>
            <p:extLst>
              <p:ext uri="{D42A27DB-BD31-4B8C-83A1-F6EECF244321}">
                <p14:modId xmlns:p14="http://schemas.microsoft.com/office/powerpoint/2010/main" val="2501482906"/>
              </p:ext>
            </p:extLst>
          </p:nvPr>
        </p:nvGraphicFramePr>
        <p:xfrm>
          <a:off x="5916930" y="2971214"/>
          <a:ext cx="6275070" cy="1806893"/>
        </p:xfrm>
        <a:graphic>
          <a:graphicData uri="http://schemas.openxmlformats.org/drawingml/2006/table">
            <a:tbl>
              <a:tblPr firstRow="1" firstCol="1" bandRow="1"/>
              <a:tblGrid>
                <a:gridCol w="1343660">
                  <a:extLst>
                    <a:ext uri="{9D8B030D-6E8A-4147-A177-3AD203B41FA5}">
                      <a16:colId xmlns:a16="http://schemas.microsoft.com/office/drawing/2014/main" val="2426685632"/>
                    </a:ext>
                  </a:extLst>
                </a:gridCol>
                <a:gridCol w="4063365">
                  <a:extLst>
                    <a:ext uri="{9D8B030D-6E8A-4147-A177-3AD203B41FA5}">
                      <a16:colId xmlns:a16="http://schemas.microsoft.com/office/drawing/2014/main" val="2971553163"/>
                    </a:ext>
                  </a:extLst>
                </a:gridCol>
                <a:gridCol w="868045">
                  <a:extLst>
                    <a:ext uri="{9D8B030D-6E8A-4147-A177-3AD203B41FA5}">
                      <a16:colId xmlns:a16="http://schemas.microsoft.com/office/drawing/2014/main" val="4235032257"/>
                    </a:ext>
                  </a:extLst>
                </a:gridCol>
              </a:tblGrid>
              <a:tr h="1619448">
                <a:tc>
                  <a:txBody>
                    <a:bodyPr/>
                    <a:lstStyle/>
                    <a:p>
                      <a:pPr>
                        <a:lnSpc>
                          <a:spcPct val="107000"/>
                        </a:lnSpc>
                        <a:spcBef>
                          <a:spcPts val="600"/>
                        </a:spcBef>
                        <a:spcAft>
                          <a:spcPts val="600"/>
                        </a:spcAft>
                      </a:pPr>
                      <a:r>
                        <a:rPr lang="fr-FR" sz="1100" b="1">
                          <a:solidFill>
                            <a:srgbClr val="755348"/>
                          </a:solidFill>
                          <a:effectLst/>
                          <a:latin typeface="Marianne" panose="02000000000000000000" pitchFamily="2" charset="0"/>
                          <a:ea typeface="Calibri" panose="020F0502020204030204" pitchFamily="34" charset="0"/>
                          <a:cs typeface="Times New Roman" panose="02020603050405020304" pitchFamily="18" charset="0"/>
                        </a:rPr>
                        <a:t>AVANT FIN SEPTEMBRE</a:t>
                      </a:r>
                      <a:endParaRPr lang="fr-FR"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FFFFFF"/>
                    </a:solidFill>
                  </a:tcPr>
                </a:tc>
                <a:tc>
                  <a:txBody>
                    <a:bodyPr/>
                    <a:lstStyle/>
                    <a:p>
                      <a:pPr>
                        <a:lnSpc>
                          <a:spcPct val="107000"/>
                        </a:lnSpc>
                        <a:spcBef>
                          <a:spcPts val="600"/>
                        </a:spcBef>
                        <a:spcAft>
                          <a:spcPts val="600"/>
                        </a:spcAft>
                      </a:pPr>
                      <a:r>
                        <a:rPr lang="fr-FR" sz="1100" b="1" dirty="0">
                          <a:solidFill>
                            <a:schemeClr val="tx1"/>
                          </a:solidFill>
                          <a:effectLst/>
                          <a:latin typeface="Marianne" panose="02000000000000000000" pitchFamily="2" charset="0"/>
                          <a:ea typeface="Calibri" panose="020F0502020204030204" pitchFamily="34" charset="0"/>
                          <a:cs typeface="Times New Roman" panose="02020603050405020304" pitchFamily="18" charset="0"/>
                        </a:rPr>
                        <a:t>Recueil et transmission aux centres de vaccination </a:t>
                      </a:r>
                      <a:r>
                        <a:rPr lang="fr-FR" sz="1100" b="1" dirty="0">
                          <a:solidFill>
                            <a:srgbClr val="000000"/>
                          </a:solidFill>
                          <a:effectLst/>
                          <a:latin typeface="Marianne" panose="02000000000000000000" pitchFamily="2" charset="0"/>
                          <a:ea typeface="Calibri" panose="020F0502020204030204" pitchFamily="34" charset="0"/>
                          <a:cs typeface="Times New Roman" panose="02020603050405020304" pitchFamily="18" charset="0"/>
                        </a:rPr>
                        <a:t>des enveloppes comportant les autorisations parents (uniquement les parents éloignés du numérique).</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fr-FR" sz="1100" b="1" dirty="0">
                          <a:solidFill>
                            <a:srgbClr val="000000"/>
                          </a:solidFill>
                          <a:effectLst/>
                          <a:latin typeface="Marianne" panose="02000000000000000000" pitchFamily="2" charset="0"/>
                          <a:ea typeface="Calibri" panose="020F0502020204030204" pitchFamily="34" charset="0"/>
                          <a:cs typeface="Times New Roman" panose="02020603050405020304" pitchFamily="18" charset="0"/>
                        </a:rPr>
                        <a:t> L’infirmier EN n’est pas mobilisé sur ce recueil car les enveloppes ne sont pas à décacheter. La vérification s’effectue par la structure de santé définie par l’ARS à qui l’établissement fournit les enveloppes cachetées.</a:t>
                      </a:r>
                      <a:endParaRPr lang="fr-FR"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600"/>
                        </a:spcAft>
                      </a:pPr>
                      <a:r>
                        <a:rPr lang="fr-FR" sz="1100" b="1" dirty="0">
                          <a:solidFill>
                            <a:srgbClr val="000000"/>
                          </a:solidFill>
                          <a:effectLst/>
                          <a:latin typeface="Marianne" panose="02000000000000000000" pitchFamily="2" charset="0"/>
                          <a:ea typeface="Calibri" panose="020F0502020204030204" pitchFamily="34" charset="0"/>
                          <a:cs typeface="Times New Roman" panose="02020603050405020304" pitchFamily="18" charset="0"/>
                        </a:rPr>
                        <a:t> </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FFFFFF"/>
                    </a:solidFill>
                  </a:tcPr>
                </a:tc>
                <a:tc>
                  <a:txBody>
                    <a:bodyPr/>
                    <a:lstStyle/>
                    <a:p>
                      <a:pPr algn="ctr">
                        <a:lnSpc>
                          <a:spcPct val="107000"/>
                        </a:lnSpc>
                        <a:spcBef>
                          <a:spcPts val="600"/>
                        </a:spcBef>
                        <a:spcAft>
                          <a:spcPts val="600"/>
                        </a:spcAft>
                      </a:pPr>
                      <a:r>
                        <a:rPr lang="fr-FR" sz="2200" b="1" dirty="0">
                          <a:solidFill>
                            <a:srgbClr val="755348"/>
                          </a:solidFill>
                          <a:effectLst/>
                          <a:latin typeface="Marianne" panose="02000000000000000000" pitchFamily="2" charset="0"/>
                          <a:ea typeface="Calibri" panose="020F0502020204030204" pitchFamily="34" charset="0"/>
                          <a:cs typeface="Times New Roman" panose="02020603050405020304" pitchFamily="18" charset="0"/>
                          <a:sym typeface="Wingdings" panose="05000000000000000000" pitchFamily="2" charset="2"/>
                        </a:rPr>
                        <a:t></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7200"/>
                        </a:spcBef>
                        <a:spcAft>
                          <a:spcPts val="600"/>
                        </a:spcAft>
                      </a:pPr>
                      <a:r>
                        <a:rPr lang="fr-FR" sz="2200" b="1" dirty="0">
                          <a:solidFill>
                            <a:srgbClr val="755348"/>
                          </a:solidFill>
                          <a:effectLst/>
                          <a:latin typeface="Marianne" panose="02000000000000000000" pitchFamily="2" charset="0"/>
                          <a:ea typeface="Calibri" panose="020F0502020204030204" pitchFamily="34" charset="0"/>
                          <a:cs typeface="Times New Roman" panose="02020603050405020304" pitchFamily="18" charset="0"/>
                        </a:rPr>
                        <a:t> </a:t>
                      </a:r>
                      <a:endParaRPr lang="fr-F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55348"/>
                      </a:solidFill>
                      <a:prstDash val="solid"/>
                      <a:round/>
                      <a:headEnd type="none" w="med" len="med"/>
                      <a:tailEnd type="none" w="med" len="med"/>
                    </a:lnL>
                    <a:lnR w="12700" cap="flat" cmpd="sng" algn="ctr">
                      <a:solidFill>
                        <a:srgbClr val="755348"/>
                      </a:solidFill>
                      <a:prstDash val="solid"/>
                      <a:round/>
                      <a:headEnd type="none" w="med" len="med"/>
                      <a:tailEnd type="none" w="med" len="med"/>
                    </a:lnR>
                    <a:lnT w="12700" cap="flat" cmpd="sng" algn="ctr">
                      <a:solidFill>
                        <a:srgbClr val="755348"/>
                      </a:solidFill>
                      <a:prstDash val="solid"/>
                      <a:round/>
                      <a:headEnd type="none" w="med" len="med"/>
                      <a:tailEnd type="none" w="med" len="med"/>
                    </a:lnT>
                    <a:lnB w="12700" cap="flat" cmpd="sng" algn="ctr">
                      <a:solidFill>
                        <a:srgbClr val="755348"/>
                      </a:solidFill>
                      <a:prstDash val="solid"/>
                      <a:round/>
                      <a:headEnd type="none" w="med" len="med"/>
                      <a:tailEnd type="none" w="med" len="med"/>
                    </a:lnB>
                    <a:solidFill>
                      <a:srgbClr val="FFFFFF"/>
                    </a:solidFill>
                  </a:tcPr>
                </a:tc>
                <a:extLst>
                  <a:ext uri="{0D108BD9-81ED-4DB2-BD59-A6C34878D82A}">
                    <a16:rowId xmlns:a16="http://schemas.microsoft.com/office/drawing/2014/main" val="2345099104"/>
                  </a:ext>
                </a:extLst>
              </a:tr>
            </a:tbl>
          </a:graphicData>
        </a:graphic>
      </p:graphicFrame>
      <p:sp>
        <p:nvSpPr>
          <p:cNvPr id="8" name="ZoneTexte 7">
            <a:extLst>
              <a:ext uri="{FF2B5EF4-FFF2-40B4-BE49-F238E27FC236}">
                <a16:creationId xmlns:a16="http://schemas.microsoft.com/office/drawing/2014/main" id="{C6FC2157-D566-4E9F-A3E0-B037997B37E1}"/>
              </a:ext>
            </a:extLst>
          </p:cNvPr>
          <p:cNvSpPr txBox="1"/>
          <p:nvPr/>
        </p:nvSpPr>
        <p:spPr>
          <a:xfrm>
            <a:off x="6595480" y="5924588"/>
            <a:ext cx="6106884" cy="430887"/>
          </a:xfrm>
          <a:prstGeom prst="rect">
            <a:avLst/>
          </a:prstGeom>
          <a:noFill/>
        </p:spPr>
        <p:txBody>
          <a:bodyPr wrap="square">
            <a:spAutoFit/>
          </a:bodyPr>
          <a:lstStyle/>
          <a:p>
            <a:r>
              <a:rPr lang="fr-FR" sz="1100" b="0" i="0" u="none" strike="noStrike" baseline="0" dirty="0">
                <a:solidFill>
                  <a:srgbClr val="000000"/>
                </a:solidFill>
                <a:latin typeface="Calibri" panose="020F0502020204030204" pitchFamily="34" charset="0"/>
              </a:rPr>
              <a:t>Pour toute question sur la campagne de vaccination HPV, merci de contacter les infirmiers et/ou médecins conseillers techniques, ou le Dr Héron-Rougier : </a:t>
            </a:r>
            <a:r>
              <a:rPr lang="fr-FR" sz="1100" b="0" i="0" u="none" strike="noStrike" baseline="0" dirty="0">
                <a:solidFill>
                  <a:srgbClr val="0000FF"/>
                </a:solidFill>
                <a:latin typeface="Calibri" panose="020F0502020204030204" pitchFamily="34" charset="0"/>
              </a:rPr>
              <a:t>corine.heron-rougier@ac-bordeaux.fr </a:t>
            </a:r>
            <a:endParaRPr lang="fr-FR" dirty="0"/>
          </a:p>
        </p:txBody>
      </p:sp>
      <p:pic>
        <p:nvPicPr>
          <p:cNvPr id="9" name="Image 8">
            <a:extLst>
              <a:ext uri="{FF2B5EF4-FFF2-40B4-BE49-F238E27FC236}">
                <a16:creationId xmlns:a16="http://schemas.microsoft.com/office/drawing/2014/main" id="{68D5639D-211B-478B-8312-DC07CF52FE9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73329" y="300832"/>
            <a:ext cx="1343660" cy="971550"/>
          </a:xfrm>
          <a:prstGeom prst="rect">
            <a:avLst/>
          </a:prstGeom>
        </p:spPr>
      </p:pic>
    </p:spTree>
    <p:extLst>
      <p:ext uri="{BB962C8B-B14F-4D97-AF65-F5344CB8AC3E}">
        <p14:creationId xmlns:p14="http://schemas.microsoft.com/office/powerpoint/2010/main" val="395516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15E12-BB1A-44EF-8EE2-58BFFFBE9C1E}"/>
              </a:ext>
            </a:extLst>
          </p:cNvPr>
          <p:cNvSpPr>
            <a:spLocks noGrp="1"/>
          </p:cNvSpPr>
          <p:nvPr>
            <p:ph type="title"/>
          </p:nvPr>
        </p:nvSpPr>
        <p:spPr/>
        <p:txBody>
          <a:bodyPr/>
          <a:lstStyle/>
          <a:p>
            <a:pPr algn="ctr"/>
            <a:r>
              <a:rPr lang="fr-FR" b="1" dirty="0"/>
              <a:t>MERCI DE VOTRE ATTENTION </a:t>
            </a:r>
          </a:p>
        </p:txBody>
      </p:sp>
      <p:pic>
        <p:nvPicPr>
          <p:cNvPr id="4" name="Image 3">
            <a:extLst>
              <a:ext uri="{FF2B5EF4-FFF2-40B4-BE49-F238E27FC236}">
                <a16:creationId xmlns:a16="http://schemas.microsoft.com/office/drawing/2014/main" id="{970D2220-2E40-4635-96F2-34D7CCE32E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2701" y="2065565"/>
            <a:ext cx="4762500" cy="4686300"/>
          </a:xfrm>
          <a:prstGeom prst="rect">
            <a:avLst/>
          </a:prstGeom>
        </p:spPr>
      </p:pic>
    </p:spTree>
    <p:extLst>
      <p:ext uri="{BB962C8B-B14F-4D97-AF65-F5344CB8AC3E}">
        <p14:creationId xmlns:p14="http://schemas.microsoft.com/office/powerpoint/2010/main" val="10929964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715</Words>
  <Application>Microsoft Office PowerPoint</Application>
  <PresentationFormat>Grand écran</PresentationFormat>
  <Paragraphs>52</Paragraphs>
  <Slides>7</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7</vt:i4>
      </vt:variant>
    </vt:vector>
  </HeadingPairs>
  <TitlesOfParts>
    <vt:vector size="14" baseType="lpstr">
      <vt:lpstr>Arial</vt:lpstr>
      <vt:lpstr>Calibri</vt:lpstr>
      <vt:lpstr>Calibri Light</vt:lpstr>
      <vt:lpstr>Marianne</vt:lpstr>
      <vt:lpstr>Times New Roman</vt:lpstr>
      <vt:lpstr>Thème Office</vt:lpstr>
      <vt:lpstr>Document</vt:lpstr>
      <vt:lpstr>Vaccination HPV en collège: questions pratiques des chefs d’établissement</vt:lpstr>
      <vt:lpstr>Campagne ARS NA: priorité à la dématérialisation </vt:lpstr>
      <vt:lpstr>Campagne ARS NA : priorité à la dématérialisation </vt:lpstr>
      <vt:lpstr>Campagne nationale : des documents « papier »   </vt:lpstr>
      <vt:lpstr>Présentation PowerPoint</vt:lpstr>
      <vt:lpstr>Présentation PowerPoint</vt:lpstr>
      <vt:lpstr>MERCI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corine heron-rougier</dc:creator>
  <cp:lastModifiedBy>corine heron-rougier</cp:lastModifiedBy>
  <cp:revision>20</cp:revision>
  <dcterms:created xsi:type="dcterms:W3CDTF">2023-09-11T07:41:25Z</dcterms:created>
  <dcterms:modified xsi:type="dcterms:W3CDTF">2023-09-13T07:49:29Z</dcterms:modified>
</cp:coreProperties>
</file>