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4"/>
  </p:sldMasterIdLst>
  <p:notesMasterIdLst>
    <p:notesMasterId r:id="rId19"/>
  </p:notesMasterIdLst>
  <p:sldIdLst>
    <p:sldId id="331" r:id="rId5"/>
    <p:sldId id="257" r:id="rId6"/>
    <p:sldId id="286" r:id="rId7"/>
    <p:sldId id="284" r:id="rId8"/>
    <p:sldId id="274" r:id="rId9"/>
    <p:sldId id="266" r:id="rId10"/>
    <p:sldId id="267" r:id="rId11"/>
    <p:sldId id="268" r:id="rId12"/>
    <p:sldId id="269" r:id="rId13"/>
    <p:sldId id="287" r:id="rId14"/>
    <p:sldId id="275" r:id="rId15"/>
    <p:sldId id="270" r:id="rId16"/>
    <p:sldId id="276" r:id="rId17"/>
    <p:sldId id="278" r:id="rId18"/>
  </p:sldIdLst>
  <p:sldSz cx="9144000" cy="5143500" type="screen16x9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INISTÈRIEL" id="{0B896E98-F45E-4768-8620-EDDF394BE181}">
          <p14:sldIdLst>
            <p14:sldId id="331"/>
            <p14:sldId id="257"/>
            <p14:sldId id="286"/>
            <p14:sldId id="284"/>
            <p14:sldId id="274"/>
            <p14:sldId id="266"/>
            <p14:sldId id="267"/>
            <p14:sldId id="268"/>
            <p14:sldId id="269"/>
            <p14:sldId id="287"/>
            <p14:sldId id="275"/>
            <p14:sldId id="270"/>
            <p14:sldId id="276"/>
            <p14:sldId id="2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191">
          <p15:clr>
            <a:srgbClr val="A4A3A4"/>
          </p15:clr>
        </p15:guide>
        <p15:guide id="3" orient="horz" pos="854">
          <p15:clr>
            <a:srgbClr val="A4A3A4"/>
          </p15:clr>
        </p15:guide>
        <p15:guide id="4" orient="horz" pos="821">
          <p15:clr>
            <a:srgbClr val="A4A3A4"/>
          </p15:clr>
        </p15:guide>
        <p15:guide id="5" orient="horz" pos="3049">
          <p15:clr>
            <a:srgbClr val="A4A3A4"/>
          </p15:clr>
        </p15:guide>
        <p15:guide id="6" orient="horz" pos="3151">
          <p15:clr>
            <a:srgbClr val="A4A3A4"/>
          </p15:clr>
        </p15:guide>
        <p15:guide id="7" pos="2880">
          <p15:clr>
            <a:srgbClr val="A4A3A4"/>
          </p15:clr>
        </p15:guide>
        <p15:guide id="8" pos="476">
          <p15:clr>
            <a:srgbClr val="A4A3A4"/>
          </p15:clr>
        </p15:guide>
        <p15:guide id="9" pos="5193">
          <p15:clr>
            <a:srgbClr val="A4A3A4"/>
          </p15:clr>
        </p15:guide>
        <p15:guide id="10" pos="546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1"/>
    <a:srgbClr val="6CA3D0"/>
    <a:srgbClr val="5970B5"/>
    <a:srgbClr val="0073AD"/>
    <a:srgbClr val="004570"/>
    <a:srgbClr val="E1E1EB"/>
    <a:srgbClr val="FFFFFF"/>
    <a:srgbClr val="5B9BD5"/>
    <a:srgbClr val="FFABB1"/>
    <a:srgbClr val="FF8D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235" autoAdjust="0"/>
    <p:restoredTop sz="94343" autoAdjust="0"/>
  </p:normalViewPr>
  <p:slideViewPr>
    <p:cSldViewPr showGuides="1">
      <p:cViewPr varScale="1">
        <p:scale>
          <a:sx n="88" d="100"/>
          <a:sy n="88" d="100"/>
        </p:scale>
        <p:origin x="360" y="84"/>
      </p:cViewPr>
      <p:guideLst>
        <p:guide orient="horz" pos="1620"/>
        <p:guide orient="horz" pos="191"/>
        <p:guide orient="horz" pos="854"/>
        <p:guide orient="horz" pos="821"/>
        <p:guide orient="horz" pos="3049"/>
        <p:guide orient="horz" pos="3151"/>
        <p:guide pos="2880"/>
        <p:guide pos="476"/>
        <p:guide pos="5193"/>
        <p:guide pos="5465"/>
      </p:guideLst>
    </p:cSldViewPr>
  </p:slideViewPr>
  <p:outlineViewPr>
    <p:cViewPr>
      <p:scale>
        <a:sx n="33" d="100"/>
        <a:sy n="33" d="100"/>
      </p:scale>
      <p:origin x="0" y="-231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D680E798-53FF-4C51-A981-953463752515}" type="datetimeFigureOut">
              <a:rPr lang="fr-FR" smtClean="0"/>
              <a:pPr/>
              <a:t>21/04/2026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1B06CD8F-B7ED-4A05-9FB1-A01CC0EF02C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662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AVRIL 2026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3919897"/>
            <a:ext cx="3240000" cy="900000"/>
          </a:xfrm>
        </p:spPr>
        <p:txBody>
          <a:bodyPr anchor="b" anchorCtr="0"/>
          <a:lstStyle>
            <a:lvl1pPr>
              <a:defRPr sz="1150"/>
            </a:lvl1pPr>
          </a:lstStyle>
          <a:p>
            <a:r>
              <a:rPr lang="fr-FR"/>
              <a:t>DGESCO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B9697E0-7309-233A-81E4-3E8D3C648D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0394" y="180000"/>
            <a:ext cx="4536504" cy="3318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610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AVRIL 2026</a:t>
            </a:r>
            <a:endParaRPr lang="fr-FR" cap="all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/>
              <a:t>DGESCO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2346046"/>
            <a:ext cx="8424000" cy="20772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53DF5BA0-C66B-70CD-7758-899A86407B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9512" y="123478"/>
            <a:ext cx="2195810" cy="1606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904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AVRIL 2026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/>
              <a:t>DGESCO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9998" y="1891968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641030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059582"/>
            <a:ext cx="9144000" cy="4084818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738000"/>
            <a:ext cx="8424000" cy="40464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396000" indent="-396000">
              <a:buFont typeface="+mj-lt"/>
              <a:buAutoNum type="arabicPeriod"/>
              <a:defRPr sz="3250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AVRIL 2026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/>
              <a:t>DGESCO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8596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AVRIL 2026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/>
              <a:t>DGESCO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3840454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1_Chap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79512" y="4371950"/>
            <a:ext cx="8784976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EF10948-6F0F-D2C8-D4AF-D04C1BFFA42F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7614000" y="4783500"/>
            <a:ext cx="1170000" cy="360000"/>
          </a:xfrm>
        </p:spPr>
        <p:txBody>
          <a:bodyPr/>
          <a:lstStyle/>
          <a:p>
            <a:pPr algn="r">
              <a:defRPr/>
            </a:pPr>
            <a:r>
              <a:rPr lang="fr-FR" cap="all"/>
              <a:t>AVRIL 2026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4318CD5-732A-0CBF-B7D3-C19781323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360000" y="4783500"/>
            <a:ext cx="5904000" cy="360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DGESCO</a:t>
            </a:r>
            <a:endParaRPr/>
          </a:p>
        </p:txBody>
      </p:sp>
      <p:sp>
        <p:nvSpPr>
          <p:cNvPr id="4" name="Espace réservé du numéro de diapositive 7">
            <a:extLst>
              <a:ext uri="{FF2B5EF4-FFF2-40B4-BE49-F238E27FC236}">
                <a16:creationId xmlns:a16="http://schemas.microsoft.com/office/drawing/2014/main" id="{B8DAB3E1-E590-7D7F-3D22-45D7C94D9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6264000" y="4783500"/>
            <a:ext cx="1350000" cy="360000"/>
          </a:xfrm>
        </p:spPr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‹N°›</a:t>
            </a:fld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E0C8BAA4-D442-304D-5D19-FBBE8F71E12E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4497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59999" y="900000"/>
            <a:ext cx="8424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59999" y="1836000"/>
            <a:ext cx="8424000" cy="257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750" b="1">
                <a:solidFill>
                  <a:schemeClr val="tx1"/>
                </a:solidFill>
              </a:defRPr>
            </a:lvl1pPr>
          </a:lstStyle>
          <a:p>
            <a:pPr algn="r"/>
            <a:r>
              <a:rPr lang="fr-FR" cap="all"/>
              <a:t>AVRIL 2026</a:t>
            </a:r>
            <a:endParaRPr lang="fr-FR" cap="all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60000" y="4783500"/>
            <a:ext cx="5904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/>
              <a:t>DGESCO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6264000" y="4783500"/>
            <a:ext cx="135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DE28C03F-02C6-BC10-7577-7FCBBD78B505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23528" y="123478"/>
            <a:ext cx="836712" cy="61203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12" r:id="rId2"/>
    <p:sldLayoutId id="2147483810" r:id="rId3"/>
    <p:sldLayoutId id="2147483811" r:id="rId4"/>
    <p:sldLayoutId id="2147483809" r:id="rId5"/>
    <p:sldLayoutId id="2147483813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5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defRPr sz="105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52000" indent="-720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950" kern="120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1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828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numerique.gouv.fr/docs/1cb7baac-e123-4216-ba78-2ef34f7ba8d7/?utm_source=docssharelink&amp;utm_campaign=1cb7baac-e123-4216-ba78-2ef34f7ba8d7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AVRIL 2026</a:t>
            </a:r>
            <a:endParaRPr lang="fr-FR" cap="all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DGESCO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7950AD8-FC67-E75D-C315-78ED00DF5248}"/>
              </a:ext>
            </a:extLst>
          </p:cNvPr>
          <p:cNvSpPr/>
          <p:nvPr/>
        </p:nvSpPr>
        <p:spPr bwMode="auto">
          <a:xfrm>
            <a:off x="330751" y="1277347"/>
            <a:ext cx="842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defRPr/>
            </a:pPr>
            <a:r>
              <a:rPr lang="fr-FR" sz="2400" b="1" cap="all" dirty="0"/>
              <a:t>LIAISON ADAGE / LSU</a:t>
            </a:r>
          </a:p>
          <a:p>
            <a:pPr lvl="1" algn="ctr">
              <a:defRPr/>
            </a:pPr>
            <a:r>
              <a:rPr lang="fr-FR" sz="1200" b="1" cap="all" dirty="0"/>
              <a:t>Tutoriel </a:t>
            </a:r>
            <a:r>
              <a:rPr lang="fr-FR" sz="1200" b="1" dirty="0"/>
              <a:t>À</a:t>
            </a:r>
            <a:r>
              <a:rPr lang="fr-FR" sz="1200" b="1" cap="all" dirty="0"/>
              <a:t> l’attention des directeurs </a:t>
            </a:r>
            <a:r>
              <a:rPr lang="fr-FR" sz="1200" b="1" cap="all" dirty="0" err="1"/>
              <a:t>d’écolE</a:t>
            </a:r>
            <a:r>
              <a:rPr lang="fr-FR" sz="1200" b="1" cap="all" dirty="0"/>
              <a:t> et des professeurs des écoles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4C471AC-992E-21C8-3C28-BE6447A6B114}"/>
              </a:ext>
            </a:extLst>
          </p:cNvPr>
          <p:cNvSpPr txBox="1"/>
          <p:nvPr/>
        </p:nvSpPr>
        <p:spPr bwMode="auto">
          <a:xfrm>
            <a:off x="360000" y="2079082"/>
            <a:ext cx="8424000" cy="2508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fr-FR" sz="1600" dirty="0"/>
              <a:t>Principes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fr-FR" sz="1600" dirty="0"/>
              <a:t>Prérequis : avoir renseigné les projets dans ADAGE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fr-FR" sz="1600" dirty="0"/>
              <a:t>Transfert des actions et projets EAC depuis ADAGE vers le LSU</a:t>
            </a:r>
          </a:p>
          <a:p>
            <a:pPr marL="800100" lvl="1" indent="-342900">
              <a:buFont typeface="+mj-lt"/>
              <a:buAutoNum type="alphaLcPeriod"/>
            </a:pPr>
            <a:r>
              <a:rPr lang="fr-FR" sz="1600" dirty="0"/>
              <a:t>Import des projets et actions EAC à partir de la page d’accueil du LSU</a:t>
            </a:r>
          </a:p>
          <a:p>
            <a:pPr marL="800100" lvl="1" indent="-342900">
              <a:buFont typeface="+mj-lt"/>
              <a:buAutoNum type="alphaLcPeriod"/>
            </a:pPr>
            <a:r>
              <a:rPr lang="fr-FR" sz="1600" dirty="0"/>
              <a:t>Si le nombre de caractères est trop élevé</a:t>
            </a:r>
          </a:p>
          <a:p>
            <a:pPr marL="800100" lvl="1" indent="-342900">
              <a:buFont typeface="+mj-lt"/>
              <a:buAutoNum type="alphaLcPeriod"/>
            </a:pPr>
            <a:r>
              <a:rPr lang="fr-FR" sz="1600" dirty="0"/>
              <a:t>Si aucun projet n’est renseigné dans ADAGE</a:t>
            </a:r>
          </a:p>
          <a:p>
            <a:pPr marL="800100" lvl="1" indent="-342900">
              <a:buFont typeface="+mj-lt"/>
              <a:buAutoNum type="alphaLcPeriod"/>
            </a:pPr>
            <a:r>
              <a:rPr lang="fr-FR" sz="1600" dirty="0"/>
              <a:t>Combinaison possible de saisie manuelle et import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fr-FR" sz="1600" dirty="0"/>
              <a:t>Publication des livrets</a:t>
            </a:r>
            <a:endParaRPr lang="fr-FR" sz="1600" b="1" u="sng" dirty="0"/>
          </a:p>
        </p:txBody>
      </p:sp>
    </p:spTree>
    <p:extLst>
      <p:ext uri="{BB962C8B-B14F-4D97-AF65-F5344CB8AC3E}">
        <p14:creationId xmlns:p14="http://schemas.microsoft.com/office/powerpoint/2010/main" val="4181515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2741B3C-E98D-C30F-8922-088F7500C7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>
              <a:defRPr/>
            </a:pPr>
            <a:r>
              <a:rPr lang="fr-FR" cap="all"/>
              <a:t>AVRIL 2026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21809C3-BFA4-705E-D1ED-7F68E251F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DGESCO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3AC9D72-1E82-8D54-6E53-B48F8115B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3122C9-A0B9-462F-8757-0847AD287B63}" type="slidenum">
              <a:rPr lang="fr-FR" smtClean="0"/>
              <a:t>10</a:t>
            </a:fld>
            <a:endParaRPr lang="fr-FR"/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01C37E12-0CCA-D758-0886-CDEE64D3ED26}"/>
              </a:ext>
            </a:extLst>
          </p:cNvPr>
          <p:cNvGrpSpPr/>
          <p:nvPr/>
        </p:nvGrpSpPr>
        <p:grpSpPr>
          <a:xfrm>
            <a:off x="272792" y="987574"/>
            <a:ext cx="8598416" cy="3646331"/>
            <a:chOff x="272792" y="962401"/>
            <a:chExt cx="8598416" cy="3646331"/>
          </a:xfrm>
        </p:grpSpPr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A50CEE7-74A7-B688-BB64-793E3F8AB0AA}"/>
                </a:ext>
              </a:extLst>
            </p:cNvPr>
            <p:cNvGrpSpPr/>
            <p:nvPr/>
          </p:nvGrpSpPr>
          <p:grpSpPr>
            <a:xfrm>
              <a:off x="272792" y="962401"/>
              <a:ext cx="8598416" cy="2715766"/>
              <a:chOff x="272792" y="1995686"/>
              <a:chExt cx="8598416" cy="1923678"/>
            </a:xfrm>
          </p:grpSpPr>
          <p:pic>
            <p:nvPicPr>
              <p:cNvPr id="6" name="Image 5">
                <a:extLst>
                  <a:ext uri="{FF2B5EF4-FFF2-40B4-BE49-F238E27FC236}">
                    <a16:creationId xmlns:a16="http://schemas.microsoft.com/office/drawing/2014/main" id="{72992335-A0F4-5CFD-7814-3DCEC53400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t="26554" b="30014"/>
              <a:stretch/>
            </p:blipFill>
            <p:spPr>
              <a:xfrm>
                <a:off x="272792" y="1995686"/>
                <a:ext cx="8598416" cy="1923678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73D07954-F881-533A-693B-C3495BE0FDBA}"/>
                  </a:ext>
                </a:extLst>
              </p:cNvPr>
              <p:cNvSpPr/>
              <p:nvPr/>
            </p:nvSpPr>
            <p:spPr>
              <a:xfrm>
                <a:off x="432008" y="3363838"/>
                <a:ext cx="3923968" cy="7200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10" name="Légende : flèche vers le haut 9">
              <a:extLst>
                <a:ext uri="{FF2B5EF4-FFF2-40B4-BE49-F238E27FC236}">
                  <a16:creationId xmlns:a16="http://schemas.microsoft.com/office/drawing/2014/main" id="{AD8418A1-8337-1E50-6070-DC73451C1621}"/>
                </a:ext>
              </a:extLst>
            </p:cNvPr>
            <p:cNvSpPr/>
            <p:nvPr/>
          </p:nvSpPr>
          <p:spPr>
            <a:xfrm>
              <a:off x="683568" y="3338665"/>
              <a:ext cx="3456384" cy="1270067"/>
            </a:xfrm>
            <a:prstGeom prst="upArrowCallout">
              <a:avLst/>
            </a:prstGeom>
            <a:solidFill>
              <a:srgbClr val="6CA3D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1300" dirty="0">
                  <a:solidFill>
                    <a:sysClr val="windowText" lastClr="000000"/>
                  </a:solidFill>
                </a:rPr>
                <a:t>Import des projets  :</a:t>
              </a:r>
            </a:p>
            <a:p>
              <a:r>
                <a:rPr lang="fr-FR" sz="1300" dirty="0">
                  <a:solidFill>
                    <a:sysClr val="windowText" lastClr="000000"/>
                  </a:solidFill>
                </a:rPr>
                <a:t>- Titre de chaque projet</a:t>
              </a:r>
            </a:p>
            <a:p>
              <a:r>
                <a:rPr lang="fr-FR" sz="1300" dirty="0">
                  <a:solidFill>
                    <a:sysClr val="windowText" lastClr="000000"/>
                  </a:solidFill>
                </a:rPr>
                <a:t>- Domaines artistiques et culturels</a:t>
              </a:r>
            </a:p>
            <a:p>
              <a:r>
                <a:rPr lang="fr-FR" sz="1300" dirty="0">
                  <a:solidFill>
                    <a:sysClr val="windowText" lastClr="000000"/>
                  </a:solidFill>
                </a:rPr>
                <a:t>Le champ reste modifiable manuellement.</a:t>
              </a:r>
            </a:p>
          </p:txBody>
        </p:sp>
      </p:grpSp>
      <p:sp>
        <p:nvSpPr>
          <p:cNvPr id="7" name="Légende : flèche vers le haut 6">
            <a:extLst>
              <a:ext uri="{FF2B5EF4-FFF2-40B4-BE49-F238E27FC236}">
                <a16:creationId xmlns:a16="http://schemas.microsoft.com/office/drawing/2014/main" id="{D00DA5DC-8846-900D-34E5-632D7A579B07}"/>
              </a:ext>
            </a:extLst>
          </p:cNvPr>
          <p:cNvSpPr/>
          <p:nvPr/>
        </p:nvSpPr>
        <p:spPr>
          <a:xfrm>
            <a:off x="7956377" y="3664039"/>
            <a:ext cx="1080120" cy="1008112"/>
          </a:xfrm>
          <a:prstGeom prst="upArrowCallout">
            <a:avLst/>
          </a:prstGeom>
          <a:solidFill>
            <a:srgbClr val="6CA3D0"/>
          </a:solidFill>
          <a:ln>
            <a:solidFill>
              <a:srgbClr val="6CA3D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300" dirty="0">
                <a:solidFill>
                  <a:sysClr val="windowText" lastClr="000000"/>
                </a:solidFill>
              </a:rPr>
              <a:t>Compteur de caractères</a:t>
            </a:r>
          </a:p>
        </p:txBody>
      </p:sp>
      <p:sp>
        <p:nvSpPr>
          <p:cNvPr id="9" name="Légende : flèche vers le bas 8">
            <a:extLst>
              <a:ext uri="{FF2B5EF4-FFF2-40B4-BE49-F238E27FC236}">
                <a16:creationId xmlns:a16="http://schemas.microsoft.com/office/drawing/2014/main" id="{B37C8A39-8FD3-1F30-2F91-75936500E6B9}"/>
              </a:ext>
            </a:extLst>
          </p:cNvPr>
          <p:cNvSpPr/>
          <p:nvPr/>
        </p:nvSpPr>
        <p:spPr>
          <a:xfrm>
            <a:off x="7979136" y="195486"/>
            <a:ext cx="1057361" cy="813699"/>
          </a:xfrm>
          <a:prstGeom prst="downArrowCallout">
            <a:avLst/>
          </a:prstGeom>
          <a:solidFill>
            <a:srgbClr val="6CA3D0"/>
          </a:solidFill>
          <a:ln>
            <a:solidFill>
              <a:srgbClr val="6CA3D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ysClr val="windowText" lastClr="000000"/>
                </a:solidFill>
              </a:rPr>
              <a:t>Enregistrer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F53AF93-EB7B-2BA0-2DB2-86A0E13A4F2C}"/>
              </a:ext>
            </a:extLst>
          </p:cNvPr>
          <p:cNvSpPr/>
          <p:nvPr/>
        </p:nvSpPr>
        <p:spPr bwMode="auto">
          <a:xfrm>
            <a:off x="1187624" y="195486"/>
            <a:ext cx="6552728" cy="6893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r>
              <a:rPr lang="fr-FR" sz="1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Enregistrer une fois les projets importés.</a:t>
            </a:r>
          </a:p>
          <a:p>
            <a:pPr>
              <a:defRPr/>
            </a:pPr>
            <a:r>
              <a:rPr lang="fr-FR" sz="1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L’import se fait pour l’ensemble des élèves de la classe.</a:t>
            </a:r>
          </a:p>
          <a:p>
            <a:pPr>
              <a:defRPr/>
            </a:pPr>
            <a:r>
              <a:rPr lang="fr-FR" sz="1400" dirty="0"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Seuls les bilans périodiques verrouillés ne sont pas impactés par cet import.</a:t>
            </a:r>
            <a:endParaRPr lang="fr-FR" sz="14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7639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C62F102-7976-62D5-BC6E-2457B604B13A}"/>
              </a:ext>
            </a:extLst>
          </p:cNvPr>
          <p:cNvSpPr/>
          <p:nvPr/>
        </p:nvSpPr>
        <p:spPr bwMode="auto">
          <a:xfrm>
            <a:off x="1376519" y="467291"/>
            <a:ext cx="3345788" cy="276999"/>
          </a:xfrm>
          <a:prstGeom prst="rect">
            <a:avLst/>
          </a:prstGeom>
          <a:ln w="9525">
            <a:solidFill>
              <a:srgbClr val="7D8EBE"/>
            </a:solidFill>
            <a:prstDash val="dash"/>
          </a:ln>
        </p:spPr>
        <p:txBody>
          <a:bodyPr wrap="none">
            <a:spAutoFit/>
          </a:bodyPr>
          <a:lstStyle/>
          <a:p>
            <a:r>
              <a:rPr lang="fr-FR" sz="1200" b="1" dirty="0">
                <a:solidFill>
                  <a:srgbClr val="5970B5"/>
                </a:solidFill>
              </a:rPr>
              <a:t>b. Si le nombre de caractères est trop élevé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93CD57F8-1781-C56D-C72A-9FCADBA6B9B7}"/>
              </a:ext>
            </a:extLst>
          </p:cNvPr>
          <p:cNvGrpSpPr/>
          <p:nvPr/>
        </p:nvGrpSpPr>
        <p:grpSpPr>
          <a:xfrm>
            <a:off x="467544" y="953211"/>
            <a:ext cx="8474314" cy="3789718"/>
            <a:chOff x="566682" y="1227785"/>
            <a:chExt cx="8474314" cy="3432198"/>
          </a:xfrm>
        </p:grpSpPr>
        <p:pic>
          <p:nvPicPr>
            <p:cNvPr id="3" name="Image 2" descr="Une image contenant texte, capture d’écran, logiciel, Page web&#10;&#10;Le contenu généré par l’IA peut être incorrect.">
              <a:extLst>
                <a:ext uri="{FF2B5EF4-FFF2-40B4-BE49-F238E27FC236}">
                  <a16:creationId xmlns:a16="http://schemas.microsoft.com/office/drawing/2014/main" id="{C272CE48-24EF-A689-8E68-9A30402E29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25497" b="9068"/>
            <a:stretch/>
          </p:blipFill>
          <p:spPr>
            <a:xfrm>
              <a:off x="566682" y="2017297"/>
              <a:ext cx="8010636" cy="2642686"/>
            </a:xfrm>
            <a:prstGeom prst="rect">
              <a:avLst/>
            </a:prstGeom>
          </p:spPr>
        </p:pic>
        <p:sp>
          <p:nvSpPr>
            <p:cNvPr id="2" name="Légende : flèche vers le bas 1">
              <a:extLst>
                <a:ext uri="{FF2B5EF4-FFF2-40B4-BE49-F238E27FC236}">
                  <a16:creationId xmlns:a16="http://schemas.microsoft.com/office/drawing/2014/main" id="{E07C93D7-94E5-A9EE-AF41-84F007C6B8DF}"/>
                </a:ext>
              </a:extLst>
            </p:cNvPr>
            <p:cNvSpPr/>
            <p:nvPr/>
          </p:nvSpPr>
          <p:spPr>
            <a:xfrm>
              <a:off x="7492824" y="1227785"/>
              <a:ext cx="1548172" cy="813699"/>
            </a:xfrm>
            <a:prstGeom prst="downArrowCallout">
              <a:avLst/>
            </a:prstGeom>
            <a:solidFill>
              <a:srgbClr val="6CA3D0"/>
            </a:solidFill>
            <a:ln>
              <a:solidFill>
                <a:srgbClr val="6CA3D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dirty="0">
                  <a:solidFill>
                    <a:sysClr val="windowText" lastClr="000000"/>
                  </a:solidFill>
                </a:rPr>
                <a:t>L’enregistrement est impossible</a:t>
              </a:r>
            </a:p>
          </p:txBody>
        </p:sp>
        <p:sp>
          <p:nvSpPr>
            <p:cNvPr id="5" name="Légende : flèche vers le haut 4">
              <a:extLst>
                <a:ext uri="{FF2B5EF4-FFF2-40B4-BE49-F238E27FC236}">
                  <a16:creationId xmlns:a16="http://schemas.microsoft.com/office/drawing/2014/main" id="{5E221AAA-1510-CEF3-E97E-06E013BDF3D0}"/>
                </a:ext>
              </a:extLst>
            </p:cNvPr>
            <p:cNvSpPr/>
            <p:nvPr/>
          </p:nvSpPr>
          <p:spPr>
            <a:xfrm>
              <a:off x="7641341" y="3723878"/>
              <a:ext cx="1251139" cy="864096"/>
            </a:xfrm>
            <a:prstGeom prst="upArrowCallout">
              <a:avLst/>
            </a:prstGeom>
            <a:solidFill>
              <a:srgbClr val="6CA3D0"/>
            </a:solidFill>
            <a:ln>
              <a:solidFill>
                <a:srgbClr val="6CA3D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dirty="0">
                  <a:solidFill>
                    <a:sysClr val="windowText" lastClr="000000"/>
                  </a:solidFill>
                </a:rPr>
                <a:t>Compteur de caractères</a:t>
              </a:r>
            </a:p>
          </p:txBody>
        </p:sp>
        <p:sp>
          <p:nvSpPr>
            <p:cNvPr id="7" name="Légende : flèche vers le haut 6">
              <a:extLst>
                <a:ext uri="{FF2B5EF4-FFF2-40B4-BE49-F238E27FC236}">
                  <a16:creationId xmlns:a16="http://schemas.microsoft.com/office/drawing/2014/main" id="{D6F5D120-2BBA-33D6-4516-33732DB41E8F}"/>
                </a:ext>
              </a:extLst>
            </p:cNvPr>
            <p:cNvSpPr/>
            <p:nvPr/>
          </p:nvSpPr>
          <p:spPr>
            <a:xfrm>
              <a:off x="683568" y="3723878"/>
              <a:ext cx="792089" cy="648072"/>
            </a:xfrm>
            <a:prstGeom prst="upArrowCallout">
              <a:avLst/>
            </a:prstGeom>
            <a:solidFill>
              <a:srgbClr val="6CA3D0"/>
            </a:solidFill>
            <a:ln>
              <a:solidFill>
                <a:srgbClr val="6CA3D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dirty="0">
                  <a:solidFill>
                    <a:sysClr val="windowText" lastClr="000000"/>
                  </a:solidFill>
                </a:rPr>
                <a:t>Alerte</a:t>
              </a: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BE3CB8E3-5CA3-6A9D-0D8E-C5A68E9C64D4}"/>
              </a:ext>
            </a:extLst>
          </p:cNvPr>
          <p:cNvSpPr/>
          <p:nvPr/>
        </p:nvSpPr>
        <p:spPr bwMode="auto">
          <a:xfrm>
            <a:off x="467544" y="953211"/>
            <a:ext cx="6595419" cy="5874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defRPr/>
            </a:pPr>
            <a:r>
              <a:rPr lang="fr-FR" sz="1400" dirty="0">
                <a:solidFill>
                  <a:schemeClr val="tx1"/>
                </a:solidFill>
                <a:ea typeface="+mj-ea"/>
                <a:cs typeface="+mj-cs"/>
              </a:rPr>
              <a:t>Intervenir manuellement dans le champ de saisie pour réduire les informations en suivant le compteur de caractères. Puis enregistrer.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5BBE132-BF7D-1BCF-2270-5909B87CC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>
              <a:defRPr/>
            </a:pPr>
            <a:r>
              <a:rPr lang="fr-FR" cap="all"/>
              <a:t>AVRIL 2026</a:t>
            </a:r>
          </a:p>
        </p:txBody>
      </p:sp>
      <p:sp>
        <p:nvSpPr>
          <p:cNvPr id="10" name="Espace réservé du pied de page 9">
            <a:extLst>
              <a:ext uri="{FF2B5EF4-FFF2-40B4-BE49-F238E27FC236}">
                <a16:creationId xmlns:a16="http://schemas.microsoft.com/office/drawing/2014/main" id="{62D0F5C8-352F-79F0-5F31-C7E7EF1FA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DGESCO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3445777-E049-05B6-0A2B-822BD91F7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3122C9-A0B9-462F-8757-0847AD287B63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13118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D44517F2-D542-B98A-1102-B904A0E23A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456" y="2089325"/>
            <a:ext cx="4610743" cy="1286054"/>
          </a:xfrm>
          <a:prstGeom prst="rect">
            <a:avLst/>
          </a:prstGeom>
          <a:ln>
            <a:solidFill>
              <a:srgbClr val="5970B5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C7ECA99-7F11-CC15-C3CF-E65ABD82EA1D}"/>
              </a:ext>
            </a:extLst>
          </p:cNvPr>
          <p:cNvSpPr/>
          <p:nvPr/>
        </p:nvSpPr>
        <p:spPr bwMode="auto">
          <a:xfrm>
            <a:off x="929656" y="867362"/>
            <a:ext cx="3642344" cy="276999"/>
          </a:xfrm>
          <a:prstGeom prst="rect">
            <a:avLst/>
          </a:prstGeom>
          <a:ln w="9525">
            <a:solidFill>
              <a:srgbClr val="7D8EBE"/>
            </a:solidFill>
            <a:prstDash val="dash"/>
          </a:ln>
        </p:spPr>
        <p:txBody>
          <a:bodyPr wrap="none">
            <a:spAutoFit/>
          </a:bodyPr>
          <a:lstStyle/>
          <a:p>
            <a:r>
              <a:rPr lang="fr-FR" sz="1200" b="1" dirty="0">
                <a:solidFill>
                  <a:srgbClr val="5970B5"/>
                </a:solidFill>
              </a:rPr>
              <a:t>c. Si aucun projet n’est renseigné dans ADAGE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F946EE-D510-A98A-B6EB-FAA10FB50261}"/>
              </a:ext>
            </a:extLst>
          </p:cNvPr>
          <p:cNvSpPr/>
          <p:nvPr/>
        </p:nvSpPr>
        <p:spPr bwMode="auto">
          <a:xfrm>
            <a:off x="5436171" y="1330943"/>
            <a:ext cx="3347904" cy="24816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300" dirty="0">
                <a:solidFill>
                  <a:sysClr val="windowText" lastClr="000000"/>
                </a:solidFill>
                <a:latin typeface="+mj-lt"/>
                <a:ea typeface="+mj-ea"/>
                <a:cs typeface="+mj-cs"/>
              </a:rPr>
              <a:t>Revenir </a:t>
            </a:r>
            <a:r>
              <a:rPr lang="fr-FR" sz="1400" dirty="0">
                <a:solidFill>
                  <a:sysClr val="windowText" lastClr="000000"/>
                </a:solidFill>
                <a:latin typeface="+mj-lt"/>
                <a:ea typeface="+mj-ea"/>
                <a:cs typeface="+mj-cs"/>
              </a:rPr>
              <a:t>sur</a:t>
            </a:r>
            <a:r>
              <a:rPr lang="fr-FR" sz="1300" dirty="0">
                <a:solidFill>
                  <a:sysClr val="windowText" lastClr="000000"/>
                </a:solidFill>
                <a:latin typeface="+mj-lt"/>
                <a:ea typeface="+mj-ea"/>
                <a:cs typeface="+mj-cs"/>
              </a:rPr>
              <a:t> la plateforme ADAGE afin de saisir les projets et actions d’EAC.</a:t>
            </a:r>
          </a:p>
          <a:p>
            <a:pPr algn="ctr"/>
            <a:endParaRPr lang="fr-FR" sz="1300" dirty="0">
              <a:solidFill>
                <a:sysClr val="windowText" lastClr="000000"/>
              </a:solidFill>
              <a:latin typeface="+mj-lt"/>
              <a:ea typeface="+mj-ea"/>
              <a:cs typeface="+mj-cs"/>
            </a:endParaRPr>
          </a:p>
          <a:p>
            <a:pPr algn="ctr"/>
            <a:r>
              <a:rPr lang="fr-FR" sz="1300" dirty="0">
                <a:solidFill>
                  <a:sysClr val="windowText" lastClr="000000"/>
                </a:solidFill>
                <a:latin typeface="+mj-lt"/>
                <a:ea typeface="+mj-ea"/>
                <a:cs typeface="+mj-cs"/>
                <a:hlinkClick r:id="rId3"/>
              </a:rPr>
              <a:t>Cliquez ici : Guide d'accès à ADAGE</a:t>
            </a:r>
            <a:endParaRPr lang="fr-FR" sz="1300" dirty="0">
              <a:solidFill>
                <a:sysClr val="windowText" lastClr="000000"/>
              </a:solidFill>
              <a:latin typeface="+mj-lt"/>
              <a:ea typeface="+mj-ea"/>
              <a:cs typeface="+mj-cs"/>
            </a:endParaRPr>
          </a:p>
          <a:p>
            <a:pPr algn="ctr"/>
            <a:endParaRPr lang="fr-FR" sz="1300" dirty="0">
              <a:solidFill>
                <a:sysClr val="windowText" lastClr="000000"/>
              </a:solidFill>
              <a:latin typeface="+mj-lt"/>
              <a:ea typeface="+mj-ea"/>
              <a:cs typeface="+mj-cs"/>
            </a:endParaRPr>
          </a:p>
          <a:p>
            <a:pPr algn="ctr"/>
            <a:endParaRPr lang="fr-FR" sz="1300" dirty="0">
              <a:solidFill>
                <a:sysClr val="windowText" lastClr="000000"/>
              </a:solidFill>
              <a:latin typeface="+mj-lt"/>
              <a:ea typeface="+mj-ea"/>
              <a:cs typeface="+mj-cs"/>
            </a:endParaRPr>
          </a:p>
          <a:p>
            <a:pPr algn="ctr">
              <a:spcAft>
                <a:spcPts val="600"/>
              </a:spcAft>
            </a:pPr>
            <a:r>
              <a:rPr lang="fr-FR" sz="1300" dirty="0">
                <a:solidFill>
                  <a:sysClr val="windowText" lastClr="000000"/>
                </a:solidFill>
                <a:latin typeface="+mj-lt"/>
                <a:ea typeface="+mj-ea"/>
                <a:cs typeface="+mj-cs"/>
              </a:rPr>
              <a:t>Une fois les projets inscrits dans ADAGE : revenir au LSU pour les importer en cliquant sur le bouton.</a:t>
            </a: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4B1DDDC-20FE-6281-0EDC-17BE40E2D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>
              <a:defRPr/>
            </a:pPr>
            <a:r>
              <a:rPr lang="fr-FR" cap="all"/>
              <a:t>AVRIL 2026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6656F5E-52CA-21FE-F8EB-E0C448138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DGESCO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C327B61-C9A8-F12D-B374-4950D3A9C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3122C9-A0B9-462F-8757-0847AD287B63}" type="slidenum">
              <a:rPr lang="fr-FR" smtClean="0"/>
              <a:t>12</a:t>
            </a:fld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1681F1F-9236-53D2-B2BF-4ACDED2BA62B}"/>
              </a:ext>
            </a:extLst>
          </p:cNvPr>
          <p:cNvSpPr txBox="1"/>
          <p:nvPr/>
        </p:nvSpPr>
        <p:spPr>
          <a:xfrm>
            <a:off x="443971" y="1659481"/>
            <a:ext cx="28680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Le message ci-dessous s’affiche :</a:t>
            </a:r>
          </a:p>
        </p:txBody>
      </p:sp>
    </p:spTree>
    <p:extLst>
      <p:ext uri="{BB962C8B-B14F-4D97-AF65-F5344CB8AC3E}">
        <p14:creationId xmlns:p14="http://schemas.microsoft.com/office/powerpoint/2010/main" val="33117963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C62F102-7976-62D5-BC6E-2457B604B13A}"/>
              </a:ext>
            </a:extLst>
          </p:cNvPr>
          <p:cNvSpPr/>
          <p:nvPr/>
        </p:nvSpPr>
        <p:spPr bwMode="auto">
          <a:xfrm>
            <a:off x="710265" y="913328"/>
            <a:ext cx="4115229" cy="276999"/>
          </a:xfrm>
          <a:prstGeom prst="rect">
            <a:avLst/>
          </a:prstGeom>
          <a:ln w="9525">
            <a:solidFill>
              <a:srgbClr val="7D8EBE"/>
            </a:solidFill>
            <a:prstDash val="dash"/>
          </a:ln>
        </p:spPr>
        <p:txBody>
          <a:bodyPr wrap="none">
            <a:spAutoFit/>
          </a:bodyPr>
          <a:lstStyle/>
          <a:p>
            <a:r>
              <a:rPr lang="fr-FR" sz="1200" b="1" dirty="0">
                <a:solidFill>
                  <a:srgbClr val="5970B5"/>
                </a:solidFill>
              </a:rPr>
              <a:t>d. Combinaison possible de saisie manuelle et import</a:t>
            </a:r>
          </a:p>
        </p:txBody>
      </p:sp>
      <p:pic>
        <p:nvPicPr>
          <p:cNvPr id="4" name="Image 3" descr="Une image contenant texte, capture d’écran, logiciel, nombre&#10;&#10;Le contenu généré par l’IA peut être incorrect.">
            <a:extLst>
              <a:ext uri="{FF2B5EF4-FFF2-40B4-BE49-F238E27FC236}">
                <a16:creationId xmlns:a16="http://schemas.microsoft.com/office/drawing/2014/main" id="{269D4C0F-38DB-7D6D-F159-176C7C85187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9204" b="28928"/>
          <a:stretch/>
        </p:blipFill>
        <p:spPr>
          <a:xfrm>
            <a:off x="449776" y="1685710"/>
            <a:ext cx="8244448" cy="1772079"/>
          </a:xfrm>
          <a:prstGeom prst="rect">
            <a:avLst/>
          </a:prstGeom>
        </p:spPr>
      </p:pic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6DCC8D4-EC98-4917-79CD-711CB28D0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>
              <a:defRPr/>
            </a:pPr>
            <a:r>
              <a:rPr lang="fr-FR" cap="all"/>
              <a:t>AVRIL 2026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1D125CB-031A-5DBD-EB2E-FC38F9D0F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DGESCO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BEF14-CFD6-195E-8E45-D494BE2BD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3122C9-A0B9-462F-8757-0847AD287B63}" type="slidenum">
              <a:rPr lang="fr-FR" smtClean="0"/>
              <a:t>13</a:t>
            </a:fld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1B51B44-7E4C-A785-87C9-D8F099BC433D}"/>
              </a:ext>
            </a:extLst>
          </p:cNvPr>
          <p:cNvSpPr/>
          <p:nvPr/>
        </p:nvSpPr>
        <p:spPr bwMode="auto">
          <a:xfrm>
            <a:off x="1205626" y="3665140"/>
            <a:ext cx="6732748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ysClr val="windowText" lastClr="000000"/>
                </a:solidFill>
              </a:rPr>
              <a:t>Lorsque qu’un projet a été saisi manuellement, l’import ADAGE s’inscrit à la suite.</a:t>
            </a:r>
          </a:p>
        </p:txBody>
      </p:sp>
    </p:spTree>
    <p:extLst>
      <p:ext uri="{BB962C8B-B14F-4D97-AF65-F5344CB8AC3E}">
        <p14:creationId xmlns:p14="http://schemas.microsoft.com/office/powerpoint/2010/main" val="37940360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460907" y="843558"/>
            <a:ext cx="763277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fr-FR" sz="1600" b="1" dirty="0"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fr-FR" sz="1600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. Publicatio</a:t>
            </a:r>
            <a:r>
              <a:rPr lang="fr-FR" sz="1600" b="1" dirty="0">
                <a:ea typeface="Calibri" panose="020F0502020204030204" pitchFamily="34" charset="0"/>
                <a:cs typeface="Calibri" panose="020F0502020204030204" pitchFamily="34" charset="0"/>
              </a:rPr>
              <a:t>n du livret scolaire unique </a:t>
            </a:r>
            <a:endParaRPr lang="fr-FR" sz="1600" b="1" u="sng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6E50BAE-D942-0091-E51C-43D0ACBA7F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064" y="0"/>
            <a:ext cx="3581196" cy="51435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DD894EA-AD76-1B7C-4812-AB5173E043C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8939"/>
          <a:stretch/>
        </p:blipFill>
        <p:spPr>
          <a:xfrm>
            <a:off x="539552" y="2263220"/>
            <a:ext cx="4111093" cy="2520280"/>
          </a:xfrm>
          <a:prstGeom prst="rect">
            <a:avLst/>
          </a:prstGeom>
        </p:spPr>
      </p:pic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27765DB-B85E-CED3-4316-F823E62E8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>
              <a:defRPr/>
            </a:pPr>
            <a:r>
              <a:rPr lang="fr-FR" cap="all"/>
              <a:t>AVRIL 2026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0FB8798-A4B8-C40F-795A-9BEACBF69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DGESCO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23EC76E-FC59-9AE9-BDBE-DF317738C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3122C9-A0B9-462F-8757-0847AD287B63}" type="slidenum">
              <a:rPr lang="fr-FR" smtClean="0"/>
              <a:t>14</a:t>
            </a:fld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A7CBCE2-05F9-EDFC-46AC-5DBDBF5AC1FE}"/>
              </a:ext>
            </a:extLst>
          </p:cNvPr>
          <p:cNvSpPr/>
          <p:nvPr/>
        </p:nvSpPr>
        <p:spPr>
          <a:xfrm>
            <a:off x="532915" y="2715766"/>
            <a:ext cx="4111093" cy="432048"/>
          </a:xfrm>
          <a:prstGeom prst="rect">
            <a:avLst/>
          </a:prstGeom>
          <a:noFill/>
          <a:ln>
            <a:solidFill>
              <a:srgbClr val="00009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5F575CF-052B-62C5-38B0-21BFDDAC4A3F}"/>
              </a:ext>
            </a:extLst>
          </p:cNvPr>
          <p:cNvSpPr/>
          <p:nvPr/>
        </p:nvSpPr>
        <p:spPr bwMode="auto">
          <a:xfrm>
            <a:off x="611560" y="1454657"/>
            <a:ext cx="3960440" cy="36000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Le parcours EAC apparait dans le bilan.</a:t>
            </a:r>
          </a:p>
        </p:txBody>
      </p:sp>
    </p:spTree>
    <p:extLst>
      <p:ext uri="{BB962C8B-B14F-4D97-AF65-F5344CB8AC3E}">
        <p14:creationId xmlns:p14="http://schemas.microsoft.com/office/powerpoint/2010/main" val="1284112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61AEA792-B8CF-2B02-F0AA-371945E0B0D0}"/>
              </a:ext>
            </a:extLst>
          </p:cNvPr>
          <p:cNvSpPr txBox="1"/>
          <p:nvPr/>
        </p:nvSpPr>
        <p:spPr bwMode="auto">
          <a:xfrm>
            <a:off x="360000" y="987574"/>
            <a:ext cx="8424000" cy="3644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fr-FR" sz="1600" b="1" u="sng" dirty="0"/>
              <a:t>Principes</a:t>
            </a:r>
          </a:p>
          <a:p>
            <a:endParaRPr lang="fr-FR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Bef>
                <a:spcPts val="1200"/>
              </a:spcBef>
            </a:pPr>
            <a:r>
              <a:rPr lang="fr-FR" sz="1300" dirty="0">
                <a:effectLst/>
                <a:ea typeface="Calibri" panose="020F0502020204030204" pitchFamily="34" charset="0"/>
              </a:rPr>
              <a:t>Depuis le 1</a:t>
            </a:r>
            <a:r>
              <a:rPr lang="fr-FR" sz="1300" baseline="30000" dirty="0">
                <a:effectLst/>
                <a:ea typeface="Calibri" panose="020F0502020204030204" pitchFamily="34" charset="0"/>
              </a:rPr>
              <a:t>er</a:t>
            </a:r>
            <a:r>
              <a:rPr lang="fr-FR" sz="1300" dirty="0">
                <a:effectLst/>
                <a:ea typeface="Calibri" panose="020F0502020204030204" pitchFamily="34" charset="0"/>
              </a:rPr>
              <a:t> avril 2026, les plateformes ADAGE et LSU sont connectées. </a:t>
            </a:r>
          </a:p>
          <a:p>
            <a:pPr>
              <a:spcBef>
                <a:spcPts val="1200"/>
              </a:spcBef>
            </a:pPr>
            <a:r>
              <a:rPr lang="fr-FR" sz="1300" dirty="0">
                <a:effectLst/>
                <a:ea typeface="Calibri" panose="020F0502020204030204" pitchFamily="34" charset="0"/>
              </a:rPr>
              <a:t>Les enseignants peuvent </a:t>
            </a:r>
            <a:r>
              <a:rPr lang="fr-FR" sz="1300" b="1" dirty="0">
                <a:effectLst/>
                <a:ea typeface="Calibri" panose="020F0502020204030204" pitchFamily="34" charset="0"/>
              </a:rPr>
              <a:t>transférer les actions d’EAC depuis la plateforme ADAGE vers le LSU pour les élèves du CP au CM2</a:t>
            </a:r>
            <a:r>
              <a:rPr lang="fr-FR" sz="1300" dirty="0">
                <a:effectLst/>
                <a:ea typeface="Calibri" panose="020F0502020204030204" pitchFamily="34" charset="0"/>
              </a:rPr>
              <a:t>, évitant ainsi une double saisie. </a:t>
            </a:r>
          </a:p>
          <a:p>
            <a:pPr algn="just">
              <a:lnSpc>
                <a:spcPct val="115000"/>
              </a:lnSpc>
              <a:spcBef>
                <a:spcPts val="1200"/>
              </a:spcBef>
            </a:pPr>
            <a:r>
              <a:rPr lang="fr-FR" sz="1300" dirty="0">
                <a:effectLst/>
                <a:ea typeface="Calibri" panose="020F0502020204030204" pitchFamily="34" charset="0"/>
              </a:rPr>
              <a:t>Cette nouvelle fonctionnalité </a:t>
            </a:r>
            <a:r>
              <a:rPr lang="fr-FR" sz="1300" dirty="0">
                <a:ea typeface="Calibri" panose="020F0502020204030204" pitchFamily="34" charset="0"/>
              </a:rPr>
              <a:t>permet aux</a:t>
            </a:r>
            <a:r>
              <a:rPr lang="fr-FR" sz="1300" dirty="0">
                <a:effectLst/>
                <a:ea typeface="Calibri" panose="020F0502020204030204" pitchFamily="34" charset="0"/>
              </a:rPr>
              <a:t> acteurs éducatifs du 1</a:t>
            </a:r>
            <a:r>
              <a:rPr lang="fr-FR" sz="1300" baseline="30000" dirty="0">
                <a:effectLst/>
                <a:ea typeface="Calibri" panose="020F0502020204030204" pitchFamily="34" charset="0"/>
              </a:rPr>
              <a:t>er</a:t>
            </a:r>
            <a:r>
              <a:rPr lang="fr-FR" sz="1300" dirty="0">
                <a:effectLst/>
                <a:ea typeface="Calibri" panose="020F0502020204030204" pitchFamily="34" charset="0"/>
              </a:rPr>
              <a:t> degré à tous niveaux (directeurs d’école, enseignants, IEN, conseillers pédagogiques) </a:t>
            </a:r>
            <a:r>
              <a:rPr lang="fr-FR" sz="1300" dirty="0">
                <a:ea typeface="Calibri" panose="020F0502020204030204" pitchFamily="34" charset="0"/>
              </a:rPr>
              <a:t>et aux familles de</a:t>
            </a:r>
            <a:r>
              <a:rPr lang="fr-FR" sz="1300" dirty="0">
                <a:effectLst/>
                <a:ea typeface="Calibri" panose="020F0502020204030204" pitchFamily="34" charset="0"/>
              </a:rPr>
              <a:t> suivre le parcours d’éducation artistique et culturelle de l’élève dès son plus jeune âge.</a:t>
            </a:r>
          </a:p>
          <a:p>
            <a:pPr algn="just">
              <a:defRPr/>
            </a:pPr>
            <a:endParaRPr lang="fr-FR" sz="13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1200"/>
              </a:spcBef>
              <a:defRPr/>
            </a:pPr>
            <a:r>
              <a:rPr lang="fr-FR" sz="13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Pour rappel, ADAGE est accessible à l’ensemble des enseignants via leur portail d’applications professionnelles tel qu’</a:t>
            </a:r>
            <a:r>
              <a:rPr lang="en-US" sz="13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ARENA (</a:t>
            </a:r>
            <a:r>
              <a:rPr lang="en-US" sz="1300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Accès</a:t>
            </a:r>
            <a:r>
              <a:rPr lang="en-US" sz="13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aux </a:t>
            </a:r>
            <a:r>
              <a:rPr lang="en-US" sz="1300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ressources</a:t>
            </a:r>
            <a:r>
              <a:rPr lang="en-US" sz="13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300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l’Éducation</a:t>
            </a:r>
            <a:r>
              <a:rPr lang="en-US" sz="13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300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nationale</a:t>
            </a:r>
            <a:r>
              <a:rPr lang="en-US" sz="13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et aux </a:t>
            </a:r>
            <a:r>
              <a:rPr lang="en-US" sz="1300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ressources</a:t>
            </a:r>
            <a:r>
              <a:rPr lang="en-US" sz="13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300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académiques</a:t>
            </a:r>
            <a:r>
              <a:rPr lang="en-US" sz="13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fr-FR" sz="13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>
              <a:spcBef>
                <a:spcPts val="1200"/>
              </a:spcBef>
              <a:defRPr/>
            </a:pPr>
            <a:r>
              <a:rPr lang="fr-FR" sz="13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Pour renseigner un projet sur l’application, les enseignants doivent solliciter le profil « rédacteur de projet » auprès de leur directrice ou directeur d’école. </a:t>
            </a:r>
          </a:p>
        </p:txBody>
      </p:sp>
      <p:sp>
        <p:nvSpPr>
          <p:cNvPr id="9" name="Espace réservé de la date 8">
            <a:extLst>
              <a:ext uri="{FF2B5EF4-FFF2-40B4-BE49-F238E27FC236}">
                <a16:creationId xmlns:a16="http://schemas.microsoft.com/office/drawing/2014/main" id="{796393C6-B586-36D9-2549-5833C1149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>
              <a:defRPr/>
            </a:pPr>
            <a:r>
              <a:rPr lang="fr-FR" cap="all"/>
              <a:t>AVRIL 2026</a:t>
            </a:r>
          </a:p>
        </p:txBody>
      </p:sp>
      <p:sp>
        <p:nvSpPr>
          <p:cNvPr id="10" name="Espace réservé du pied de page 9">
            <a:extLst>
              <a:ext uri="{FF2B5EF4-FFF2-40B4-BE49-F238E27FC236}">
                <a16:creationId xmlns:a16="http://schemas.microsoft.com/office/drawing/2014/main" id="{7838B9E1-7229-AFF0-1109-408FCAB1E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DGESCO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3D3DBD37-A558-D449-0DDD-4C9CD5103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3122C9-A0B9-462F-8757-0847AD287B63}" type="slidenum">
              <a:rPr lang="fr-FR" smtClean="0"/>
              <a:t>2</a:t>
            </a:fld>
            <a:endParaRPr lang="fr-F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E35A215-D557-7DC7-275B-AC2B7216B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>
              <a:defRPr/>
            </a:pPr>
            <a:r>
              <a:rPr lang="fr-FR" cap="all"/>
              <a:t>AVRIL 2026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EADF8F5-7E9D-C640-AF2B-CD23AA2B2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DGESCO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AFAD1014-00A5-5EFA-0B1F-13BEB825B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3122C9-A0B9-462F-8757-0847AD287B63}" type="slidenum">
              <a:rPr lang="fr-FR" smtClean="0"/>
              <a:t>3</a:t>
            </a:fld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33AABA9-A5D6-1C15-784A-32CB80B2AD6C}"/>
              </a:ext>
            </a:extLst>
          </p:cNvPr>
          <p:cNvSpPr/>
          <p:nvPr/>
        </p:nvSpPr>
        <p:spPr bwMode="auto">
          <a:xfrm>
            <a:off x="440458" y="862537"/>
            <a:ext cx="763277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fr-FR" sz="1600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fr-FR" sz="1600" b="1" u="sng" dirty="0"/>
              <a:t>Prérequis : avoir renseigné les projets dans ADAGE 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E4ED1DA-5BC3-7B04-A0EF-56A04016DB15}"/>
              </a:ext>
            </a:extLst>
          </p:cNvPr>
          <p:cNvGrpSpPr/>
          <p:nvPr/>
        </p:nvGrpSpPr>
        <p:grpSpPr>
          <a:xfrm>
            <a:off x="440458" y="1491630"/>
            <a:ext cx="5238750" cy="3133192"/>
            <a:chOff x="179512" y="1339455"/>
            <a:chExt cx="5238750" cy="3133192"/>
          </a:xfrm>
        </p:grpSpPr>
        <p:pic>
          <p:nvPicPr>
            <p:cNvPr id="18" name="Image 17" descr="Une image contenant texte, capture d’écran, Page web, logiciel&#10;&#10;Le contenu généré par l’IA peut être incorrect.">
              <a:extLst>
                <a:ext uri="{FF2B5EF4-FFF2-40B4-BE49-F238E27FC236}">
                  <a16:creationId xmlns:a16="http://schemas.microsoft.com/office/drawing/2014/main" id="{386990C1-2EB6-FA57-260A-4F69B24634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9512" y="1339455"/>
              <a:ext cx="5238750" cy="2990850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9FC7FCAB-0A73-9D53-D268-FA95DBDB6B8A}"/>
                </a:ext>
              </a:extLst>
            </p:cNvPr>
            <p:cNvSpPr/>
            <p:nvPr/>
          </p:nvSpPr>
          <p:spPr>
            <a:xfrm>
              <a:off x="251520" y="3147814"/>
              <a:ext cx="1656184" cy="1324833"/>
            </a:xfrm>
            <a:prstGeom prst="rect">
              <a:avLst/>
            </a:prstGeom>
            <a:noFill/>
            <a:ln>
              <a:solidFill>
                <a:srgbClr val="00009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8A564B38-4C1F-2148-12E8-D82FEE238CA1}"/>
              </a:ext>
            </a:extLst>
          </p:cNvPr>
          <p:cNvSpPr/>
          <p:nvPr/>
        </p:nvSpPr>
        <p:spPr bwMode="auto">
          <a:xfrm>
            <a:off x="5868144" y="1762919"/>
            <a:ext cx="2990973" cy="24482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Aft>
                <a:spcPts val="600"/>
              </a:spcAft>
              <a:defRPr/>
            </a:pPr>
            <a:r>
              <a:rPr lang="fr-FR" sz="1200" dirty="0">
                <a:solidFill>
                  <a:schemeClr val="tx1"/>
                </a:solidFill>
              </a:rPr>
              <a:t>Pour se connecter à ADAGE : </a:t>
            </a:r>
          </a:p>
          <a:p>
            <a:pPr marL="171450" indent="-171450">
              <a:spcAft>
                <a:spcPts val="600"/>
              </a:spcAft>
              <a:buFontTx/>
              <a:buChar char="-"/>
              <a:defRPr/>
            </a:pPr>
            <a:r>
              <a:rPr lang="fr-FR" sz="1200" dirty="0">
                <a:solidFill>
                  <a:schemeClr val="tx1"/>
                </a:solidFill>
              </a:rPr>
              <a:t>Accéder au portail d’applications de l’</a:t>
            </a:r>
            <a:r>
              <a:rPr lang="fr-FR" sz="1200" b="1" dirty="0">
                <a:solidFill>
                  <a:sysClr val="windowText" lastClr="000000"/>
                </a:solidFill>
              </a:rPr>
              <a:t> </a:t>
            </a:r>
            <a:r>
              <a:rPr lang="fr-FR" sz="1200" dirty="0">
                <a:solidFill>
                  <a:sysClr val="windowText" lastClr="000000"/>
                </a:solidFill>
              </a:rPr>
              <a:t>É</a:t>
            </a:r>
            <a:r>
              <a:rPr lang="fr-FR" sz="1200" dirty="0">
                <a:solidFill>
                  <a:schemeClr val="tx1"/>
                </a:solidFill>
              </a:rPr>
              <a:t>ducation nationale.</a:t>
            </a:r>
          </a:p>
          <a:p>
            <a:pPr marL="171450" indent="-171450">
              <a:spcAft>
                <a:spcPts val="600"/>
              </a:spcAft>
              <a:buFontTx/>
              <a:buChar char="-"/>
              <a:defRPr/>
            </a:pPr>
            <a:r>
              <a:rPr lang="fr-FR" sz="1200" dirty="0">
                <a:solidFill>
                  <a:schemeClr val="tx1"/>
                </a:solidFill>
              </a:rPr>
              <a:t>Renseigner les identifiant et mot de passe.</a:t>
            </a:r>
          </a:p>
          <a:p>
            <a:pPr marL="171450" indent="-171450">
              <a:spcAft>
                <a:spcPts val="600"/>
              </a:spcAft>
              <a:buFontTx/>
              <a:buChar char="-"/>
              <a:defRPr/>
            </a:pPr>
            <a:r>
              <a:rPr lang="fr-FR" sz="1200" dirty="0">
                <a:solidFill>
                  <a:schemeClr val="tx1"/>
                </a:solidFill>
              </a:rPr>
              <a:t>D</a:t>
            </a:r>
            <a:r>
              <a:rPr lang="fr-FR" sz="1200" dirty="0">
                <a:solidFill>
                  <a:sysClr val="windowText" lastClr="000000"/>
                </a:solidFill>
              </a:rPr>
              <a:t>ans le domaine « </a:t>
            </a:r>
            <a:r>
              <a:rPr lang="fr-FR" sz="1200" b="1" dirty="0">
                <a:solidFill>
                  <a:sysClr val="windowText" lastClr="000000"/>
                </a:solidFill>
              </a:rPr>
              <a:t>Élèves</a:t>
            </a:r>
            <a:r>
              <a:rPr lang="fr-FR" sz="1200" dirty="0">
                <a:solidFill>
                  <a:sysClr val="windowText" lastClr="000000"/>
                </a:solidFill>
              </a:rPr>
              <a:t> », cliquer sur « </a:t>
            </a:r>
            <a:r>
              <a:rPr lang="fr-FR" sz="1200" b="1" dirty="0">
                <a:solidFill>
                  <a:sysClr val="windowText" lastClr="000000"/>
                </a:solidFill>
              </a:rPr>
              <a:t>Scolarité</a:t>
            </a:r>
            <a:r>
              <a:rPr lang="fr-FR" sz="1200" dirty="0">
                <a:solidFill>
                  <a:sysClr val="windowText" lastClr="000000"/>
                </a:solidFill>
              </a:rPr>
              <a:t> » puis sur « </a:t>
            </a:r>
            <a:r>
              <a:rPr lang="fr-FR" sz="1200" b="1" dirty="0">
                <a:solidFill>
                  <a:sysClr val="windowText" lastClr="000000"/>
                </a:solidFill>
              </a:rPr>
              <a:t>ADAGE</a:t>
            </a:r>
            <a:r>
              <a:rPr lang="fr-FR" sz="1200" dirty="0">
                <a:solidFill>
                  <a:sysClr val="windowText" lastClr="000000"/>
                </a:solidFill>
              </a:rPr>
              <a:t> ».</a:t>
            </a:r>
            <a:endParaRPr lang="fr-FR" sz="1200" dirty="0">
              <a:solidFill>
                <a:sysClr val="windowText" lastClr="00000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00886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66B3656F-E372-7173-4C34-B4EC3781A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>
              <a:defRPr/>
            </a:pPr>
            <a:r>
              <a:rPr lang="fr-FR" cap="all"/>
              <a:t>AVRIL 2026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7916A39-0758-59E4-94D7-0BD281FEC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DGESCO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D41AA57-9062-4CF1-255C-6FA7C334C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3122C9-A0B9-462F-8757-0847AD287B63}" type="slidenum">
              <a:rPr lang="fr-FR" smtClean="0"/>
              <a:t>4</a:t>
            </a:fld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53AD650-CABF-AB71-DC27-2AE3C20FBD34}"/>
              </a:ext>
            </a:extLst>
          </p:cNvPr>
          <p:cNvSpPr/>
          <p:nvPr/>
        </p:nvSpPr>
        <p:spPr>
          <a:xfrm>
            <a:off x="737828" y="699542"/>
            <a:ext cx="7668344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Vérifiez votre profil sous votre nom : directeur ou rédacteur de projet.</a:t>
            </a:r>
          </a:p>
          <a:p>
            <a:pPr algn="ctr"/>
            <a:r>
              <a:rPr lang="fr-FR" sz="1400" dirty="0">
                <a:solidFill>
                  <a:schemeClr val="tx1"/>
                </a:solidFill>
              </a:rPr>
              <a:t>Si vous êtes « lecteur », demander à votre directeur de vous accorder le profil « rédacteur »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6E47F4AA-159E-6D12-752E-C350E1A7216B}"/>
              </a:ext>
            </a:extLst>
          </p:cNvPr>
          <p:cNvGrpSpPr/>
          <p:nvPr/>
        </p:nvGrpSpPr>
        <p:grpSpPr>
          <a:xfrm>
            <a:off x="467544" y="1509381"/>
            <a:ext cx="6616509" cy="3101760"/>
            <a:chOff x="366626" y="1514677"/>
            <a:chExt cx="6616509" cy="3101760"/>
          </a:xfrm>
        </p:grpSpPr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E48B626E-62AF-67BC-AB75-86C8D8AA6E9C}"/>
                </a:ext>
              </a:extLst>
            </p:cNvPr>
            <p:cNvGrpSpPr/>
            <p:nvPr/>
          </p:nvGrpSpPr>
          <p:grpSpPr>
            <a:xfrm>
              <a:off x="366626" y="1514677"/>
              <a:ext cx="6616509" cy="3101760"/>
              <a:chOff x="737828" y="1514677"/>
              <a:chExt cx="7712692" cy="3101760"/>
            </a:xfrm>
          </p:grpSpPr>
          <p:grpSp>
            <p:nvGrpSpPr>
              <p:cNvPr id="9" name="Groupe 8">
                <a:extLst>
                  <a:ext uri="{FF2B5EF4-FFF2-40B4-BE49-F238E27FC236}">
                    <a16:creationId xmlns:a16="http://schemas.microsoft.com/office/drawing/2014/main" id="{47F853CC-8C10-46B3-BD02-AE48DE2BE7CE}"/>
                  </a:ext>
                </a:extLst>
              </p:cNvPr>
              <p:cNvGrpSpPr/>
              <p:nvPr/>
            </p:nvGrpSpPr>
            <p:grpSpPr>
              <a:xfrm>
                <a:off x="737828" y="1592101"/>
                <a:ext cx="7668344" cy="3024336"/>
                <a:chOff x="737828" y="1592101"/>
                <a:chExt cx="7668344" cy="3024336"/>
              </a:xfrm>
            </p:grpSpPr>
            <p:pic>
              <p:nvPicPr>
                <p:cNvPr id="3" name="Image 2">
                  <a:extLst>
                    <a:ext uri="{FF2B5EF4-FFF2-40B4-BE49-F238E27FC236}">
                      <a16:creationId xmlns:a16="http://schemas.microsoft.com/office/drawing/2014/main" id="{651A3246-C124-687A-4010-98CEF2DD1F9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/>
                <a:srcRect b="27377"/>
                <a:stretch/>
              </p:blipFill>
              <p:spPr>
                <a:xfrm>
                  <a:off x="737828" y="1592101"/>
                  <a:ext cx="7668344" cy="3024336"/>
                </a:xfrm>
                <a:prstGeom prst="rect">
                  <a:avLst/>
                </a:prstGeom>
              </p:spPr>
            </p:pic>
            <p:sp>
              <p:nvSpPr>
                <p:cNvPr id="4" name="Rectangle 3">
                  <a:extLst>
                    <a:ext uri="{FF2B5EF4-FFF2-40B4-BE49-F238E27FC236}">
                      <a16:creationId xmlns:a16="http://schemas.microsoft.com/office/drawing/2014/main" id="{2D98C9CD-B45A-9705-6F54-2DE6B3C63784}"/>
                    </a:ext>
                  </a:extLst>
                </p:cNvPr>
                <p:cNvSpPr/>
                <p:nvPr/>
              </p:nvSpPr>
              <p:spPr>
                <a:xfrm>
                  <a:off x="7486471" y="1616877"/>
                  <a:ext cx="881844" cy="108000"/>
                </a:xfrm>
                <a:prstGeom prst="rect">
                  <a:avLst/>
                </a:prstGeom>
                <a:solidFill>
                  <a:srgbClr val="5970B5"/>
                </a:solidFill>
                <a:ln>
                  <a:solidFill>
                    <a:srgbClr val="5970B5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fr-FR" sz="600" dirty="0"/>
                    <a:t>NOM Prénom</a:t>
                  </a:r>
                </a:p>
              </p:txBody>
            </p:sp>
          </p:grp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72B9ACA8-9982-9C30-3B25-30F1B15DAFDA}"/>
                  </a:ext>
                </a:extLst>
              </p:cNvPr>
              <p:cNvSpPr/>
              <p:nvPr/>
            </p:nvSpPr>
            <p:spPr>
              <a:xfrm>
                <a:off x="6264000" y="1514677"/>
                <a:ext cx="2186520" cy="336994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ln>
                    <a:solidFill>
                      <a:srgbClr val="000091"/>
                    </a:solidFill>
                  </a:ln>
                </a:endParaRPr>
              </a:p>
            </p:txBody>
          </p:sp>
        </p:grp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2A21AFD-A197-4152-71EE-AF974A13F94A}"/>
                </a:ext>
              </a:extLst>
            </p:cNvPr>
            <p:cNvSpPr/>
            <p:nvPr/>
          </p:nvSpPr>
          <p:spPr>
            <a:xfrm>
              <a:off x="6045257" y="1721244"/>
              <a:ext cx="792088" cy="108000"/>
            </a:xfrm>
            <a:prstGeom prst="rect">
              <a:avLst/>
            </a:prstGeom>
            <a:solidFill>
              <a:srgbClr val="5970B5"/>
            </a:solidFill>
            <a:ln>
              <a:solidFill>
                <a:srgbClr val="5970B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5" name="Légende : flèche vers la gauche 14">
            <a:extLst>
              <a:ext uri="{FF2B5EF4-FFF2-40B4-BE49-F238E27FC236}">
                <a16:creationId xmlns:a16="http://schemas.microsoft.com/office/drawing/2014/main" id="{02A87784-36C9-54E4-CC15-8DB772AEFA49}"/>
              </a:ext>
            </a:extLst>
          </p:cNvPr>
          <p:cNvSpPr/>
          <p:nvPr/>
        </p:nvSpPr>
        <p:spPr>
          <a:xfrm>
            <a:off x="6876256" y="2842560"/>
            <a:ext cx="1907744" cy="665294"/>
          </a:xfrm>
          <a:prstGeom prst="leftArrowCallou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Cliquez ici pour renseigner vos projets</a:t>
            </a:r>
          </a:p>
        </p:txBody>
      </p:sp>
    </p:spTree>
    <p:extLst>
      <p:ext uri="{BB962C8B-B14F-4D97-AF65-F5344CB8AC3E}">
        <p14:creationId xmlns:p14="http://schemas.microsoft.com/office/powerpoint/2010/main" val="2849293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9158D26-F818-FF48-30B1-202F31262770}"/>
              </a:ext>
            </a:extLst>
          </p:cNvPr>
          <p:cNvSpPr/>
          <p:nvPr/>
        </p:nvSpPr>
        <p:spPr bwMode="auto">
          <a:xfrm>
            <a:off x="6732240" y="1563638"/>
            <a:ext cx="2226582" cy="24482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r>
              <a:rPr lang="fr-FR" sz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Pour renseigner un projet :</a:t>
            </a:r>
          </a:p>
          <a:p>
            <a:pPr>
              <a:defRPr/>
            </a:pPr>
            <a:r>
              <a:rPr lang="fr-FR" sz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- Choisir la couleur qui correspond à votre projet : chorale, dispositif ou autres.</a:t>
            </a:r>
          </a:p>
          <a:p>
            <a:pPr marL="171450" indent="-171450">
              <a:buFontTx/>
              <a:buChar char="-"/>
              <a:defRPr/>
            </a:pPr>
            <a:r>
              <a:rPr lang="fr-FR" sz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Cliquer sur le +</a:t>
            </a:r>
          </a:p>
          <a:p>
            <a:pPr marL="171450" indent="-171450">
              <a:buFontTx/>
              <a:buChar char="-"/>
              <a:defRPr/>
            </a:pPr>
            <a:r>
              <a:rPr lang="fr-FR" sz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Compléter le formulaire.</a:t>
            </a:r>
          </a:p>
          <a:p>
            <a:pPr>
              <a:defRPr/>
            </a:pPr>
            <a:r>
              <a:rPr lang="fr-FR" sz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</a:p>
          <a:p>
            <a:pPr>
              <a:defRPr/>
            </a:pPr>
            <a:r>
              <a:rPr lang="fr-FR" sz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Vous pouvez enregistrer le projet et revenir le modifier ou le compléter.</a:t>
            </a: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AEDC0BD-F2D8-AD1B-A6AA-9789BF63C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>
              <a:defRPr/>
            </a:pPr>
            <a:r>
              <a:rPr lang="fr-FR" cap="all"/>
              <a:t>AVRIL 2026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122655A-968B-811D-44D3-21F7219EF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DGESCO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78CA9EC-BC2E-D870-DB8C-ABC2627C6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3122C9-A0B9-462F-8757-0847AD287B63}" type="slidenum">
              <a:rPr lang="fr-FR" smtClean="0"/>
              <a:t>5</a:t>
            </a:fld>
            <a:endParaRPr lang="fr-FR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56BC6515-2387-B204-D779-3865F483B5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000" y="987574"/>
            <a:ext cx="6228224" cy="3473568"/>
          </a:xfrm>
          <a:prstGeom prst="rect">
            <a:avLst/>
          </a:prstGeom>
          <a:ln>
            <a:solidFill>
              <a:srgbClr val="5970B5"/>
            </a:solidFill>
          </a:ln>
        </p:spPr>
      </p:pic>
    </p:spTree>
    <p:extLst>
      <p:ext uri="{BB962C8B-B14F-4D97-AF65-F5344CB8AC3E}">
        <p14:creationId xmlns:p14="http://schemas.microsoft.com/office/powerpoint/2010/main" val="1540631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9" name="Groupe 8">
            <a:extLst>
              <a:ext uri="{FF2B5EF4-FFF2-40B4-BE49-F238E27FC236}">
                <a16:creationId xmlns:a16="http://schemas.microsoft.com/office/drawing/2014/main" id="{E9BF4444-3B18-EC2E-5B3A-E023B65C2540}"/>
              </a:ext>
            </a:extLst>
          </p:cNvPr>
          <p:cNvGrpSpPr/>
          <p:nvPr/>
        </p:nvGrpSpPr>
        <p:grpSpPr>
          <a:xfrm>
            <a:off x="145154" y="1904963"/>
            <a:ext cx="8585984" cy="2468192"/>
            <a:chOff x="-59074" y="2083944"/>
            <a:chExt cx="8372689" cy="2468192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D39612B1-44BC-C761-5228-660A99DE49D4}"/>
                </a:ext>
              </a:extLst>
            </p:cNvPr>
            <p:cNvGrpSpPr/>
            <p:nvPr/>
          </p:nvGrpSpPr>
          <p:grpSpPr>
            <a:xfrm>
              <a:off x="-59074" y="2083944"/>
              <a:ext cx="8372689" cy="2468192"/>
              <a:chOff x="-273325" y="2079414"/>
              <a:chExt cx="8816319" cy="2459175"/>
            </a:xfrm>
          </p:grpSpPr>
          <p:grpSp>
            <p:nvGrpSpPr>
              <p:cNvPr id="8" name="Groupe 7">
                <a:extLst>
                  <a:ext uri="{FF2B5EF4-FFF2-40B4-BE49-F238E27FC236}">
                    <a16:creationId xmlns:a16="http://schemas.microsoft.com/office/drawing/2014/main" id="{2C4ECFFF-997F-CA06-6B6A-877D1F425EF7}"/>
                  </a:ext>
                </a:extLst>
              </p:cNvPr>
              <p:cNvGrpSpPr/>
              <p:nvPr/>
            </p:nvGrpSpPr>
            <p:grpSpPr>
              <a:xfrm>
                <a:off x="-273325" y="2079414"/>
                <a:ext cx="8816319" cy="2459175"/>
                <a:chOff x="-273325" y="2083296"/>
                <a:chExt cx="8816319" cy="1992692"/>
              </a:xfrm>
            </p:grpSpPr>
            <p:pic>
              <p:nvPicPr>
                <p:cNvPr id="2" name="Image 1" descr="Une image contenant texte, capture d’écran, logiciel, nombre&#10;&#10;Le contenu généré par l’IA peut être incorrect.">
                  <a:extLst>
                    <a:ext uri="{FF2B5EF4-FFF2-40B4-BE49-F238E27FC236}">
                      <a16:creationId xmlns:a16="http://schemas.microsoft.com/office/drawing/2014/main" id="{1AD081BE-69D6-3B9C-5D72-4E17A158662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/>
                <a:srcRect b="59791"/>
                <a:stretch/>
              </p:blipFill>
              <p:spPr bwMode="auto">
                <a:xfrm>
                  <a:off x="649232" y="2083296"/>
                  <a:ext cx="7893762" cy="1992692"/>
                </a:xfrm>
                <a:prstGeom prst="rect">
                  <a:avLst/>
                </a:prstGeom>
                <a:ln>
                  <a:solidFill>
                    <a:schemeClr val="accent1"/>
                  </a:solidFill>
                </a:ln>
              </p:spPr>
            </p:pic>
            <p:sp>
              <p:nvSpPr>
                <p:cNvPr id="7" name="Rectangle avec flèche vers le haut 12">
                  <a:extLst>
                    <a:ext uri="{FF2B5EF4-FFF2-40B4-BE49-F238E27FC236}">
                      <a16:creationId xmlns:a16="http://schemas.microsoft.com/office/drawing/2014/main" id="{08C5463A-4F86-22BB-B025-E608098694C6}"/>
                    </a:ext>
                  </a:extLst>
                </p:cNvPr>
                <p:cNvSpPr/>
                <p:nvPr/>
              </p:nvSpPr>
              <p:spPr bwMode="auto">
                <a:xfrm>
                  <a:off x="-273325" y="3436498"/>
                  <a:ext cx="1218315" cy="639490"/>
                </a:xfrm>
                <a:prstGeom prst="rightArrowCallout">
                  <a:avLst/>
                </a:prstGeom>
                <a:solidFill>
                  <a:srgbClr val="6CA3D0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800" dirty="0">
                      <a:solidFill>
                        <a:schemeClr val="tx1"/>
                      </a:solidFill>
                    </a:rPr>
                    <a:t>Annonce temporaire de l’interfaçage</a:t>
                  </a:r>
                </a:p>
              </p:txBody>
            </p:sp>
          </p:grpSp>
          <p:sp>
            <p:nvSpPr>
              <p:cNvPr id="10" name="Légende : flèche vers la gauche 9">
                <a:extLst>
                  <a:ext uri="{FF2B5EF4-FFF2-40B4-BE49-F238E27FC236}">
                    <a16:creationId xmlns:a16="http://schemas.microsoft.com/office/drawing/2014/main" id="{93CD1957-D514-79FC-DCA0-8404F30B1EA8}"/>
                  </a:ext>
                </a:extLst>
              </p:cNvPr>
              <p:cNvSpPr/>
              <p:nvPr/>
            </p:nvSpPr>
            <p:spPr>
              <a:xfrm>
                <a:off x="1758328" y="2098061"/>
                <a:ext cx="1626674" cy="692241"/>
              </a:xfrm>
              <a:prstGeom prst="leftArrowCallout">
                <a:avLst/>
              </a:prstGeom>
              <a:solidFill>
                <a:srgbClr val="6CA3D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800" dirty="0">
                    <a:solidFill>
                      <a:schemeClr val="tx1"/>
                    </a:solidFill>
                  </a:rPr>
                  <a:t>Accès aux parcours éducatifs par les bilans périodiques</a:t>
                </a:r>
              </a:p>
            </p:txBody>
          </p:sp>
        </p:grp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ECA49A7-2987-1F0E-CB1E-37D31C95722E}"/>
                </a:ext>
              </a:extLst>
            </p:cNvPr>
            <p:cNvSpPr/>
            <p:nvPr/>
          </p:nvSpPr>
          <p:spPr>
            <a:xfrm>
              <a:off x="1252527" y="2341103"/>
              <a:ext cx="547602" cy="188156"/>
            </a:xfrm>
            <a:prstGeom prst="rect">
              <a:avLst/>
            </a:prstGeom>
            <a:noFill/>
            <a:ln>
              <a:solidFill>
                <a:srgbClr val="00009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n>
                  <a:solidFill>
                    <a:srgbClr val="000091"/>
                  </a:solidFill>
                </a:ln>
              </a:endParaRPr>
            </a:p>
          </p:txBody>
        </p:sp>
      </p:grp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E35A215-D557-7DC7-275B-AC2B7216B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>
              <a:defRPr/>
            </a:pPr>
            <a:r>
              <a:rPr lang="fr-FR" cap="all"/>
              <a:t>AVRIL 2026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EADF8F5-7E9D-C640-AF2B-CD23AA2B2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DGESCO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AFAD1014-00A5-5EFA-0B1F-13BEB825B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3122C9-A0B9-462F-8757-0847AD287B63}" type="slidenum">
              <a:rPr lang="fr-FR" smtClean="0"/>
              <a:t>6</a:t>
            </a:fld>
            <a:endParaRPr lang="fr-FR"/>
          </a:p>
        </p:txBody>
      </p:sp>
      <p:sp>
        <p:nvSpPr>
          <p:cNvPr id="12" name="Rectangle 11"/>
          <p:cNvSpPr/>
          <p:nvPr/>
        </p:nvSpPr>
        <p:spPr bwMode="auto">
          <a:xfrm>
            <a:off x="611560" y="627534"/>
            <a:ext cx="763277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fr-FR" sz="1600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fr-FR" sz="1600" b="1" u="sng" dirty="0"/>
              <a:t>Transfert des actions et projets EAC depuis ADAGE vers le LSU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27F883C-6467-1278-4E2F-CB08BF6D46EE}"/>
              </a:ext>
            </a:extLst>
          </p:cNvPr>
          <p:cNvSpPr/>
          <p:nvPr/>
        </p:nvSpPr>
        <p:spPr bwMode="auto">
          <a:xfrm>
            <a:off x="899592" y="1135056"/>
            <a:ext cx="5585183" cy="276999"/>
          </a:xfrm>
          <a:prstGeom prst="rect">
            <a:avLst/>
          </a:prstGeom>
          <a:ln w="9525">
            <a:solidFill>
              <a:srgbClr val="7D8EBE"/>
            </a:solidFill>
            <a:prstDash val="dash"/>
          </a:ln>
        </p:spPr>
        <p:txBody>
          <a:bodyPr wrap="none">
            <a:spAutoFit/>
          </a:bodyPr>
          <a:lstStyle/>
          <a:p>
            <a:r>
              <a:rPr lang="fr-FR" sz="1200" b="1" dirty="0">
                <a:solidFill>
                  <a:srgbClr val="5970B5"/>
                </a:solidFill>
              </a:rPr>
              <a:t>a. Import des projets et actions EAC à partir de la page d’accueil du LSU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01B44C9-6000-2C77-44F6-4B76A8046640}"/>
              </a:ext>
            </a:extLst>
          </p:cNvPr>
          <p:cNvSpPr txBox="1"/>
          <p:nvPr/>
        </p:nvSpPr>
        <p:spPr>
          <a:xfrm>
            <a:off x="997603" y="1543359"/>
            <a:ext cx="457208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/>
              <a:t>Prérequis : se connecter au Livret Scolaire Unique via l’intranet professionnel </a:t>
            </a:r>
          </a:p>
        </p:txBody>
      </p:sp>
      <p:sp>
        <p:nvSpPr>
          <p:cNvPr id="16" name="Légende : flèche vers la droite 15">
            <a:extLst>
              <a:ext uri="{FF2B5EF4-FFF2-40B4-BE49-F238E27FC236}">
                <a16:creationId xmlns:a16="http://schemas.microsoft.com/office/drawing/2014/main" id="{D99742B3-BC55-FF63-D359-43A06F391554}"/>
              </a:ext>
            </a:extLst>
          </p:cNvPr>
          <p:cNvSpPr/>
          <p:nvPr/>
        </p:nvSpPr>
        <p:spPr bwMode="auto">
          <a:xfrm>
            <a:off x="145154" y="2193352"/>
            <a:ext cx="970462" cy="810446"/>
          </a:xfrm>
          <a:prstGeom prst="rightArrowCallout">
            <a:avLst/>
          </a:prstGeom>
          <a:solidFill>
            <a:srgbClr val="6CA3D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dirty="0">
                <a:solidFill>
                  <a:schemeClr val="tx1"/>
                </a:solidFill>
              </a:rPr>
              <a:t>Page d’accueil du LSU</a:t>
            </a:r>
          </a:p>
        </p:txBody>
      </p:sp>
    </p:spTree>
    <p:extLst>
      <p:ext uri="{BB962C8B-B14F-4D97-AF65-F5344CB8AC3E}">
        <p14:creationId xmlns:p14="http://schemas.microsoft.com/office/powerpoint/2010/main" val="1719980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9E9CE6B-D071-644E-A414-90F5DCC54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>
              <a:defRPr/>
            </a:pPr>
            <a:r>
              <a:rPr lang="fr-FR" cap="all"/>
              <a:t>AVRIL 2026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EDB587A-3F34-B9E7-455B-A8019DEB3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DGESCO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26CD0F6-6CA6-9A90-0235-3A340F0ED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3122C9-A0B9-462F-8757-0847AD287B63}" type="slidenum">
              <a:rPr lang="fr-FR" smtClean="0"/>
              <a:t>7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D627D43-8347-DCCC-9653-09C6329D7EF5}"/>
              </a:ext>
            </a:extLst>
          </p:cNvPr>
          <p:cNvSpPr/>
          <p:nvPr/>
        </p:nvSpPr>
        <p:spPr bwMode="auto">
          <a:xfrm>
            <a:off x="7020272" y="2051329"/>
            <a:ext cx="2016224" cy="17500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r>
              <a:rPr lang="fr-FR" sz="1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Cliquer sur « Bilans périodiques », puis « Parcours éducatifs ».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7A47F8E-7098-36D9-5BA6-B6CE2DCB733A}"/>
              </a:ext>
            </a:extLst>
          </p:cNvPr>
          <p:cNvGrpSpPr/>
          <p:nvPr/>
        </p:nvGrpSpPr>
        <p:grpSpPr>
          <a:xfrm>
            <a:off x="323528" y="1131590"/>
            <a:ext cx="6724026" cy="3384376"/>
            <a:chOff x="323528" y="1131590"/>
            <a:chExt cx="6724026" cy="3384376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CE5F1A5E-B85A-E6EB-2AAC-0983D8D7469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23528" y="1131590"/>
              <a:ext cx="6724026" cy="3384376"/>
              <a:chOff x="323528" y="771550"/>
              <a:chExt cx="5078221" cy="2376264"/>
            </a:xfrm>
          </p:grpSpPr>
          <p:pic>
            <p:nvPicPr>
              <p:cNvPr id="4" name="Image 3" descr="Une image contenant texte, capture d’écran, logiciel, Page web&#10;&#10;Le contenu généré par l’IA peut être incorrect.">
                <a:extLst>
                  <a:ext uri="{FF2B5EF4-FFF2-40B4-BE49-F238E27FC236}">
                    <a16:creationId xmlns:a16="http://schemas.microsoft.com/office/drawing/2014/main" id="{F98CE62F-BF63-AEC2-949A-A4E18AD064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r="40235" b="43405"/>
              <a:stretch/>
            </p:blipFill>
            <p:spPr>
              <a:xfrm>
                <a:off x="323528" y="771550"/>
                <a:ext cx="5078221" cy="2376264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84DEA7A8-8E5D-2236-D2AB-BC60724E6E53}"/>
                  </a:ext>
                </a:extLst>
              </p:cNvPr>
              <p:cNvSpPr/>
              <p:nvPr/>
            </p:nvSpPr>
            <p:spPr>
              <a:xfrm>
                <a:off x="827584" y="1923678"/>
                <a:ext cx="720080" cy="216024"/>
              </a:xfrm>
              <a:prstGeom prst="rect">
                <a:avLst/>
              </a:prstGeom>
              <a:noFill/>
              <a:ln>
                <a:solidFill>
                  <a:srgbClr val="00009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F41E23B-75B8-423B-AC87-5A475C26A23F}"/>
                </a:ext>
              </a:extLst>
            </p:cNvPr>
            <p:cNvSpPr/>
            <p:nvPr/>
          </p:nvSpPr>
          <p:spPr>
            <a:xfrm>
              <a:off x="990944" y="1347614"/>
              <a:ext cx="844752" cy="216024"/>
            </a:xfrm>
            <a:prstGeom prst="rect">
              <a:avLst/>
            </a:prstGeom>
            <a:noFill/>
            <a:ln>
              <a:solidFill>
                <a:srgbClr val="00009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068386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06773-CB22-CE28-A937-FDD2ABC2B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>
              <a:defRPr/>
            </a:pPr>
            <a:r>
              <a:rPr lang="fr-FR" cap="all"/>
              <a:t>AVRIL 2026</a:t>
            </a:r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36EBCA80-B158-6A30-CE57-9CFBC29DF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DGESCO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395CD8A4-00D5-EABE-F537-153D30EB8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3122C9-A0B9-462F-8757-0847AD287B63}" type="slidenum">
              <a:rPr lang="fr-FR" smtClean="0"/>
              <a:t>8</a:t>
            </a:fld>
            <a:endParaRPr lang="fr-FR"/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FDEC6E57-68C0-DBF8-31F7-5D9B2EB28136}"/>
              </a:ext>
            </a:extLst>
          </p:cNvPr>
          <p:cNvGrpSpPr/>
          <p:nvPr/>
        </p:nvGrpSpPr>
        <p:grpSpPr>
          <a:xfrm>
            <a:off x="683568" y="537524"/>
            <a:ext cx="6192688" cy="4068452"/>
            <a:chOff x="1115616" y="375506"/>
            <a:chExt cx="6696744" cy="4068452"/>
          </a:xfrm>
        </p:grpSpPr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6E721425-E137-5D2B-A4DD-B8FB38230B32}"/>
                </a:ext>
              </a:extLst>
            </p:cNvPr>
            <p:cNvGrpSpPr/>
            <p:nvPr/>
          </p:nvGrpSpPr>
          <p:grpSpPr>
            <a:xfrm>
              <a:off x="1115616" y="771550"/>
              <a:ext cx="6696744" cy="3672408"/>
              <a:chOff x="1115616" y="771550"/>
              <a:chExt cx="6696744" cy="3672408"/>
            </a:xfrm>
          </p:grpSpPr>
          <p:sp>
            <p:nvSpPr>
              <p:cNvPr id="5" name="Légende : flèche vers le bas 4">
                <a:extLst>
                  <a:ext uri="{FF2B5EF4-FFF2-40B4-BE49-F238E27FC236}">
                    <a16:creationId xmlns:a16="http://schemas.microsoft.com/office/drawing/2014/main" id="{403F9BDB-3CBD-445D-BFAD-376ED1C5465E}"/>
                  </a:ext>
                </a:extLst>
              </p:cNvPr>
              <p:cNvSpPr/>
              <p:nvPr/>
            </p:nvSpPr>
            <p:spPr>
              <a:xfrm>
                <a:off x="1763688" y="1131590"/>
                <a:ext cx="792088" cy="1224136"/>
              </a:xfrm>
              <a:prstGeom prst="downArrowCallout">
                <a:avLst/>
              </a:prstGeom>
              <a:solidFill>
                <a:srgbClr val="A9D678"/>
              </a:solidFill>
              <a:ln>
                <a:solidFill>
                  <a:srgbClr val="A9D67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400" dirty="0">
                    <a:solidFill>
                      <a:schemeClr val="tx1"/>
                    </a:solidFill>
                  </a:rPr>
                  <a:t>Choisir la période</a:t>
                </a:r>
              </a:p>
            </p:txBody>
          </p:sp>
          <p:grpSp>
            <p:nvGrpSpPr>
              <p:cNvPr id="10" name="Groupe 9">
                <a:extLst>
                  <a:ext uri="{FF2B5EF4-FFF2-40B4-BE49-F238E27FC236}">
                    <a16:creationId xmlns:a16="http://schemas.microsoft.com/office/drawing/2014/main" id="{FEA58975-2BBB-B0A4-10E6-2BD8D5A4C0F9}"/>
                  </a:ext>
                </a:extLst>
              </p:cNvPr>
              <p:cNvGrpSpPr/>
              <p:nvPr/>
            </p:nvGrpSpPr>
            <p:grpSpPr>
              <a:xfrm>
                <a:off x="1187624" y="843558"/>
                <a:ext cx="6589368" cy="3528392"/>
                <a:chOff x="1187624" y="843558"/>
                <a:chExt cx="6589368" cy="3528392"/>
              </a:xfrm>
            </p:grpSpPr>
            <p:pic>
              <p:nvPicPr>
                <p:cNvPr id="3" name="Image 2" descr="Une image contenant texte, capture d’écran, logiciel, Page web&#10;&#10;Le contenu généré par l’IA peut être incorrect.">
                  <a:extLst>
                    <a:ext uri="{FF2B5EF4-FFF2-40B4-BE49-F238E27FC236}">
                      <a16:creationId xmlns:a16="http://schemas.microsoft.com/office/drawing/2014/main" id="{3F94CA47-3CB8-3C61-B920-F0B715A13A1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/>
                <a:srcRect l="69919" b="33459"/>
                <a:stretch/>
              </p:blipFill>
              <p:spPr>
                <a:xfrm>
                  <a:off x="5112696" y="843558"/>
                  <a:ext cx="2664296" cy="3528392"/>
                </a:xfrm>
                <a:prstGeom prst="rect">
                  <a:avLst/>
                </a:prstGeom>
                <a:ln>
                  <a:solidFill>
                    <a:schemeClr val="bg1"/>
                  </a:solidFill>
                </a:ln>
              </p:spPr>
            </p:pic>
            <p:pic>
              <p:nvPicPr>
                <p:cNvPr id="9" name="Image 8">
                  <a:extLst>
                    <a:ext uri="{FF2B5EF4-FFF2-40B4-BE49-F238E27FC236}">
                      <a16:creationId xmlns:a16="http://schemas.microsoft.com/office/drawing/2014/main" id="{5D36B5DE-5D34-A53C-E413-D5EA46FB3F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rcRect r="55690"/>
                <a:stretch/>
              </p:blipFill>
              <p:spPr>
                <a:xfrm>
                  <a:off x="1187624" y="843558"/>
                  <a:ext cx="3925072" cy="3523793"/>
                </a:xfrm>
                <a:prstGeom prst="rect">
                  <a:avLst/>
                </a:prstGeom>
                <a:ln>
                  <a:solidFill>
                    <a:schemeClr val="bg1"/>
                  </a:solidFill>
                </a:ln>
              </p:spPr>
            </p:pic>
          </p:grp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62E5266B-2BBD-1165-9234-BC887A62A2D1}"/>
                  </a:ext>
                </a:extLst>
              </p:cNvPr>
              <p:cNvSpPr/>
              <p:nvPr/>
            </p:nvSpPr>
            <p:spPr>
              <a:xfrm>
                <a:off x="1115616" y="771550"/>
                <a:ext cx="6696744" cy="3672408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2" name="Légende : flèche vers le bas 1">
              <a:extLst>
                <a:ext uri="{FF2B5EF4-FFF2-40B4-BE49-F238E27FC236}">
                  <a16:creationId xmlns:a16="http://schemas.microsoft.com/office/drawing/2014/main" id="{069062E7-9670-4449-8C54-3CCA28E4B65D}"/>
                </a:ext>
              </a:extLst>
            </p:cNvPr>
            <p:cNvSpPr/>
            <p:nvPr/>
          </p:nvSpPr>
          <p:spPr>
            <a:xfrm>
              <a:off x="1385328" y="375506"/>
              <a:ext cx="792088" cy="1224136"/>
            </a:xfrm>
            <a:prstGeom prst="downArrowCallout">
              <a:avLst/>
            </a:prstGeom>
            <a:solidFill>
              <a:srgbClr val="6CA3D0"/>
            </a:solidFill>
            <a:ln>
              <a:solidFill>
                <a:srgbClr val="6CA3D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dirty="0">
                  <a:solidFill>
                    <a:schemeClr val="tx1"/>
                  </a:solidFill>
                </a:rPr>
                <a:t>Choisir une classe</a:t>
              </a:r>
            </a:p>
          </p:txBody>
        </p:sp>
        <p:sp>
          <p:nvSpPr>
            <p:cNvPr id="6" name="Légende : flèche vers le bas 5">
              <a:extLst>
                <a:ext uri="{FF2B5EF4-FFF2-40B4-BE49-F238E27FC236}">
                  <a16:creationId xmlns:a16="http://schemas.microsoft.com/office/drawing/2014/main" id="{50E00E6D-FB2B-4ABB-B8EA-1F04991F0803}"/>
                </a:ext>
              </a:extLst>
            </p:cNvPr>
            <p:cNvSpPr/>
            <p:nvPr/>
          </p:nvSpPr>
          <p:spPr>
            <a:xfrm>
              <a:off x="2754116" y="375506"/>
              <a:ext cx="792088" cy="1224136"/>
            </a:xfrm>
            <a:prstGeom prst="downArrowCallout">
              <a:avLst/>
            </a:prstGeom>
            <a:solidFill>
              <a:srgbClr val="6CA3D0"/>
            </a:solidFill>
            <a:ln>
              <a:solidFill>
                <a:srgbClr val="6CA3D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dirty="0">
                  <a:solidFill>
                    <a:schemeClr val="tx1"/>
                  </a:solidFill>
                </a:rPr>
                <a:t>Choisir la période</a:t>
              </a:r>
            </a:p>
          </p:txBody>
        </p:sp>
        <p:sp>
          <p:nvSpPr>
            <p:cNvPr id="13" name="Légende : flèche vers le bas 12">
              <a:extLst>
                <a:ext uri="{FF2B5EF4-FFF2-40B4-BE49-F238E27FC236}">
                  <a16:creationId xmlns:a16="http://schemas.microsoft.com/office/drawing/2014/main" id="{47DD27D4-FFF1-7229-E7E6-995CB8F94832}"/>
                </a:ext>
              </a:extLst>
            </p:cNvPr>
            <p:cNvSpPr/>
            <p:nvPr/>
          </p:nvSpPr>
          <p:spPr>
            <a:xfrm>
              <a:off x="7020272" y="1059582"/>
              <a:ext cx="792088" cy="1224136"/>
            </a:xfrm>
            <a:prstGeom prst="downArrowCallout">
              <a:avLst/>
            </a:prstGeom>
            <a:solidFill>
              <a:srgbClr val="6CA3D0"/>
            </a:solidFill>
            <a:ln>
              <a:solidFill>
                <a:srgbClr val="6CA3D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dirty="0">
                  <a:solidFill>
                    <a:schemeClr val="tx1"/>
                  </a:solidFill>
                </a:rPr>
                <a:t>Modifier</a:t>
              </a: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16B498CE-FC0F-F8EB-4212-EB3A0C9AC73A}"/>
              </a:ext>
            </a:extLst>
          </p:cNvPr>
          <p:cNvSpPr/>
          <p:nvPr/>
        </p:nvSpPr>
        <p:spPr bwMode="auto">
          <a:xfrm>
            <a:off x="7001070" y="1696744"/>
            <a:ext cx="2016224" cy="17500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r>
              <a:rPr lang="fr-FR" sz="1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Pour accéder au parcours EAC :</a:t>
            </a:r>
          </a:p>
          <a:p>
            <a:pPr marL="285750" indent="-285750">
              <a:buFontTx/>
              <a:buChar char="-"/>
              <a:defRPr/>
            </a:pPr>
            <a:r>
              <a:rPr lang="fr-FR" sz="1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Choisir une classe</a:t>
            </a:r>
          </a:p>
          <a:p>
            <a:pPr marL="285750" indent="-285750">
              <a:buFontTx/>
              <a:buChar char="-"/>
              <a:defRPr/>
            </a:pPr>
            <a:r>
              <a:rPr lang="fr-FR" sz="1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Choisir la période</a:t>
            </a:r>
          </a:p>
          <a:p>
            <a:pPr marL="285750" indent="-285750">
              <a:buFontTx/>
              <a:buChar char="-"/>
              <a:defRPr/>
            </a:pPr>
            <a:r>
              <a:rPr lang="fr-FR" sz="1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Cliquer sur modifier</a:t>
            </a:r>
          </a:p>
        </p:txBody>
      </p:sp>
    </p:spTree>
    <p:extLst>
      <p:ext uri="{BB962C8B-B14F-4D97-AF65-F5344CB8AC3E}">
        <p14:creationId xmlns:p14="http://schemas.microsoft.com/office/powerpoint/2010/main" val="37730210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0F4E0535-E97E-CD5A-C55C-BFA73FA80A16}"/>
              </a:ext>
            </a:extLst>
          </p:cNvPr>
          <p:cNvGrpSpPr/>
          <p:nvPr/>
        </p:nvGrpSpPr>
        <p:grpSpPr>
          <a:xfrm>
            <a:off x="1043608" y="565606"/>
            <a:ext cx="5328592" cy="4012287"/>
            <a:chOff x="2051720" y="565606"/>
            <a:chExt cx="4831303" cy="4012287"/>
          </a:xfrm>
        </p:grpSpPr>
        <p:pic>
          <p:nvPicPr>
            <p:cNvPr id="8" name="Image 7" descr="Une image contenant texte, capture d’écran, logiciel, nombre&#10;&#10;Le contenu généré par l’IA peut être incorrect.">
              <a:extLst>
                <a:ext uri="{FF2B5EF4-FFF2-40B4-BE49-F238E27FC236}">
                  <a16:creationId xmlns:a16="http://schemas.microsoft.com/office/drawing/2014/main" id="{587A40CA-B98F-3ACF-6579-01EF840D3D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6897" r="60841" b="31034"/>
            <a:stretch/>
          </p:blipFill>
          <p:spPr>
            <a:xfrm>
              <a:off x="2051720" y="565606"/>
              <a:ext cx="4831303" cy="4012287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10" name="Légende : flèche vers la gauche 9">
              <a:extLst>
                <a:ext uri="{FF2B5EF4-FFF2-40B4-BE49-F238E27FC236}">
                  <a16:creationId xmlns:a16="http://schemas.microsoft.com/office/drawing/2014/main" id="{A2B2D1C1-035E-5FE7-A1E8-7881A7A0AA40}"/>
                </a:ext>
              </a:extLst>
            </p:cNvPr>
            <p:cNvSpPr/>
            <p:nvPr/>
          </p:nvSpPr>
          <p:spPr>
            <a:xfrm>
              <a:off x="4323356" y="3373918"/>
              <a:ext cx="2088232" cy="432048"/>
            </a:xfrm>
            <a:prstGeom prst="leftArrowCallout">
              <a:avLst/>
            </a:prstGeom>
            <a:solidFill>
              <a:srgbClr val="6CA3D0"/>
            </a:solidFill>
            <a:ln>
              <a:solidFill>
                <a:srgbClr val="6CA3D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dirty="0">
                  <a:solidFill>
                    <a:schemeClr val="tx1"/>
                  </a:solidFill>
                </a:rPr>
                <a:t>Bouton import ADAGE</a:t>
              </a:r>
            </a:p>
          </p:txBody>
        </p:sp>
      </p:grp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C11D0FD-CAD0-7676-3B3D-DEB855DA0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>
              <a:defRPr/>
            </a:pPr>
            <a:r>
              <a:rPr lang="fr-FR" cap="all"/>
              <a:t>AVRIL 2026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3562F79-DC66-4177-AF41-ACAC4DE4A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DGESCO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817B43D-29E5-1C67-7F4A-68E09AA3E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3122C9-A0B9-462F-8757-0847AD287B63}" type="slidenum">
              <a:rPr lang="fr-FR" smtClean="0"/>
              <a:t>9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8AF2F1-C62C-44C8-1C00-AB43C2CB23D6}"/>
              </a:ext>
            </a:extLst>
          </p:cNvPr>
          <p:cNvSpPr/>
          <p:nvPr/>
        </p:nvSpPr>
        <p:spPr bwMode="auto">
          <a:xfrm>
            <a:off x="6588224" y="1696743"/>
            <a:ext cx="2304256" cy="17500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r>
              <a:rPr lang="fr-FR" sz="1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Cliquer sur le bouton pour importer les projets et les actions d’EAC.</a:t>
            </a:r>
          </a:p>
        </p:txBody>
      </p:sp>
    </p:spTree>
    <p:extLst>
      <p:ext uri="{BB962C8B-B14F-4D97-AF65-F5344CB8AC3E}">
        <p14:creationId xmlns:p14="http://schemas.microsoft.com/office/powerpoint/2010/main" val="2668548448"/>
      </p:ext>
    </p:extLst>
  </p:cSld>
  <p:clrMapOvr>
    <a:masterClrMapping/>
  </p:clrMapOvr>
</p:sld>
</file>

<file path=ppt/theme/theme1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ministeriel_marianne" id="{5F0B8B09-9A99-4083-B883-79F2388C6E1D}" vid="{F8005780-5DEF-4BE0-805B-EA49FB1EABC6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711CBDF24E87429AD9C0273156F54A" ma:contentTypeVersion="1" ma:contentTypeDescription="Crée un document." ma:contentTypeScope="" ma:versionID="2e7c5aa9ef5d81659d4bf2e92a6f29ee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e407a0f58931eb9b8f607584e4edce49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Date de début de planification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Date de fin de planification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D416C5A-7AEB-4464-B116-D5E8F5627C9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4B279A5-87A2-445D-95C3-916EB9C5F0E3}">
  <ds:schemaRefs>
    <ds:schemaRef ds:uri="http://schemas.microsoft.com/sharepoint/v3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63971530-4EBE-4364-A723-8902285ECDB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MINISTÈRIEL</Template>
  <TotalTime>9622</TotalTime>
  <Words>700</Words>
  <Application>Microsoft Office PowerPoint</Application>
  <PresentationFormat>Affichage à l'écran (16:9)</PresentationFormat>
  <Paragraphs>118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8" baseType="lpstr">
      <vt:lpstr>Aptos</vt:lpstr>
      <vt:lpstr>Arial</vt:lpstr>
      <vt:lpstr>Calibri</vt:lpstr>
      <vt:lpstr>MINISTÈRIEL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>Client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>Client</dc:subject>
  <dc:creator>Microsoft Office User</dc:creator>
  <cp:lastModifiedBy>Nelly Teynie</cp:lastModifiedBy>
  <cp:revision>668</cp:revision>
  <cp:lastPrinted>2025-07-01T07:51:59Z</cp:lastPrinted>
  <dcterms:created xsi:type="dcterms:W3CDTF">2020-03-05T15:21:24Z</dcterms:created>
  <dcterms:modified xsi:type="dcterms:W3CDTF">2026-04-21T15:00:22Z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0x010100AA711CBDF24E87429AD9C0273156F54A</vt:lpwstr>
  </property>
</Properties>
</file>