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1"/>
  </p:notesMasterIdLst>
  <p:sldIdLst>
    <p:sldId id="257" r:id="rId5"/>
    <p:sldId id="266" r:id="rId6"/>
    <p:sldId id="267" r:id="rId7"/>
    <p:sldId id="268" r:id="rId8"/>
    <p:sldId id="269" r:id="rId9"/>
    <p:sldId id="287" r:id="rId10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STÈRIEL" id="{0B896E98-F45E-4768-8620-EDDF394BE181}">
          <p14:sldIdLst>
            <p14:sldId id="257"/>
            <p14:sldId id="266"/>
            <p14:sldId id="267"/>
            <p14:sldId id="268"/>
            <p14:sldId id="269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1"/>
    <a:srgbClr val="6CA3D0"/>
    <a:srgbClr val="5970B5"/>
    <a:srgbClr val="0073AD"/>
    <a:srgbClr val="004570"/>
    <a:srgbClr val="E1E1EB"/>
    <a:srgbClr val="FFFFFF"/>
    <a:srgbClr val="5B9BD5"/>
    <a:srgbClr val="FFABB1"/>
    <a:srgbClr val="FF8D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35" autoAdjust="0"/>
    <p:restoredTop sz="94343" autoAdjust="0"/>
  </p:normalViewPr>
  <p:slideViewPr>
    <p:cSldViewPr showGuides="1">
      <p:cViewPr varScale="1">
        <p:scale>
          <a:sx n="80" d="100"/>
          <a:sy n="80" d="100"/>
        </p:scale>
        <p:origin x="516" y="84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outlineViewPr>
    <p:cViewPr>
      <p:scale>
        <a:sx n="33" d="100"/>
        <a:sy n="33" d="100"/>
      </p:scale>
      <p:origin x="0" y="-23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24/04/2026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AVRIL 2026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3919897"/>
            <a:ext cx="3240000" cy="9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/>
              <a:t>DGESCO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B9697E0-7309-233A-81E4-3E8D3C648D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0394" y="180000"/>
            <a:ext cx="4536504" cy="331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AVRIL 2026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/>
              <a:t>DGESCO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2346046"/>
            <a:ext cx="8424000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53DF5BA0-C66B-70CD-7758-899A86407B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9512" y="123478"/>
            <a:ext cx="2195810" cy="160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AVRIL 2026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/>
              <a:t>DGESCO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1891968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059582"/>
            <a:ext cx="9144000" cy="4084818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AVRIL 2026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/>
              <a:t>DGESCO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AVRIL 2026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/>
              <a:t>DGESCO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Chap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179512" y="4371950"/>
            <a:ext cx="878497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EF10948-6F0F-D2C8-D4AF-D04C1BFFA42F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7614000" y="4783500"/>
            <a:ext cx="1170000" cy="360000"/>
          </a:xfrm>
        </p:spPr>
        <p:txBody>
          <a:bodyPr/>
          <a:lstStyle/>
          <a:p>
            <a:pPr algn="r">
              <a:defRPr/>
            </a:pPr>
            <a:r>
              <a:rPr lang="fr-FR" cap="all"/>
              <a:t>AVRIL 2026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4318CD5-732A-0CBF-B7D3-C19781323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>
            <a:off x="360000" y="4783500"/>
            <a:ext cx="5904000" cy="360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DGESCO</a:t>
            </a:r>
            <a:endParaRPr/>
          </a:p>
        </p:txBody>
      </p:sp>
      <p:sp>
        <p:nvSpPr>
          <p:cNvPr id="4" name="Espace réservé du numéro de diapositive 7">
            <a:extLst>
              <a:ext uri="{FF2B5EF4-FFF2-40B4-BE49-F238E27FC236}">
                <a16:creationId xmlns:a16="http://schemas.microsoft.com/office/drawing/2014/main" id="{B8DAB3E1-E590-7D7F-3D22-45D7C94D9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4783500"/>
            <a:ext cx="1350000" cy="360000"/>
          </a:xfrm>
        </p:spPr>
        <p:txBody>
          <a:bodyPr/>
          <a:lstStyle/>
          <a:p>
            <a:pPr>
              <a:defRPr/>
            </a:pPr>
            <a:fld id="{733122C9-A0B9-462F-8757-0847AD287B63}" type="slidenum">
              <a:rPr lang="fr-FR"/>
              <a:t>‹N°›</a:t>
            </a:fld>
            <a:endParaRPr lang="fr-FR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0C8BAA4-D442-304D-5D19-FBBE8F71E12E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449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900000"/>
            <a:ext cx="8424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1836000"/>
            <a:ext cx="8424000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4783500"/>
            <a:ext cx="117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AVRIL 2026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904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DGESCO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DE28C03F-02C6-BC10-7577-7FCBBD78B505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323528" y="123478"/>
            <a:ext cx="836712" cy="6120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813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1AEA792-B8CF-2B02-F0AA-371945E0B0D0}"/>
              </a:ext>
            </a:extLst>
          </p:cNvPr>
          <p:cNvSpPr txBox="1"/>
          <p:nvPr/>
        </p:nvSpPr>
        <p:spPr bwMode="auto">
          <a:xfrm>
            <a:off x="360000" y="987574"/>
            <a:ext cx="8424000" cy="3644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/>
              <a:t>Principes</a:t>
            </a:r>
          </a:p>
          <a:p>
            <a:endParaRPr lang="fr-FR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fr-FR" sz="1300" dirty="0">
                <a:effectLst/>
                <a:ea typeface="Calibri" panose="020F0502020204030204" pitchFamily="34" charset="0"/>
              </a:rPr>
              <a:t>Depuis le 1</a:t>
            </a:r>
            <a:r>
              <a:rPr lang="fr-FR" sz="1300" baseline="30000" dirty="0">
                <a:effectLst/>
                <a:ea typeface="Calibri" panose="020F0502020204030204" pitchFamily="34" charset="0"/>
              </a:rPr>
              <a:t>er</a:t>
            </a:r>
            <a:r>
              <a:rPr lang="fr-FR" sz="1300" dirty="0">
                <a:effectLst/>
                <a:ea typeface="Calibri" panose="020F0502020204030204" pitchFamily="34" charset="0"/>
              </a:rPr>
              <a:t> avril 2026, les plateformes ADAGE et LSU sont connectées. </a:t>
            </a:r>
          </a:p>
          <a:p>
            <a:pPr>
              <a:spcBef>
                <a:spcPts val="1200"/>
              </a:spcBef>
            </a:pPr>
            <a:r>
              <a:rPr lang="fr-FR" sz="1300" dirty="0">
                <a:effectLst/>
                <a:ea typeface="Calibri" panose="020F0502020204030204" pitchFamily="34" charset="0"/>
              </a:rPr>
              <a:t>Les enseignants peuvent </a:t>
            </a:r>
            <a:r>
              <a:rPr lang="fr-FR" sz="1300" b="1" dirty="0">
                <a:effectLst/>
                <a:ea typeface="Calibri" panose="020F0502020204030204" pitchFamily="34" charset="0"/>
              </a:rPr>
              <a:t>transférer les actions d’EAC depuis la plateforme ADAGE vers le LSU pour les élèves du CP au CM2</a:t>
            </a:r>
            <a:r>
              <a:rPr lang="fr-FR" sz="1300" dirty="0">
                <a:effectLst/>
                <a:ea typeface="Calibri" panose="020F0502020204030204" pitchFamily="34" charset="0"/>
              </a:rPr>
              <a:t>, évitant ainsi une double saisie. 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</a:pPr>
            <a:r>
              <a:rPr lang="fr-FR" sz="1300" dirty="0">
                <a:effectLst/>
                <a:ea typeface="Calibri" panose="020F0502020204030204" pitchFamily="34" charset="0"/>
              </a:rPr>
              <a:t>Cette nouvelle fonctionnalité </a:t>
            </a:r>
            <a:r>
              <a:rPr lang="fr-FR" sz="1300" dirty="0">
                <a:ea typeface="Calibri" panose="020F0502020204030204" pitchFamily="34" charset="0"/>
              </a:rPr>
              <a:t>permet aux</a:t>
            </a:r>
            <a:r>
              <a:rPr lang="fr-FR" sz="1300" dirty="0">
                <a:effectLst/>
                <a:ea typeface="Calibri" panose="020F0502020204030204" pitchFamily="34" charset="0"/>
              </a:rPr>
              <a:t> acteurs éducatifs du 1</a:t>
            </a:r>
            <a:r>
              <a:rPr lang="fr-FR" sz="1300" baseline="30000" dirty="0">
                <a:effectLst/>
                <a:ea typeface="Calibri" panose="020F0502020204030204" pitchFamily="34" charset="0"/>
              </a:rPr>
              <a:t>er</a:t>
            </a:r>
            <a:r>
              <a:rPr lang="fr-FR" sz="1300" dirty="0">
                <a:effectLst/>
                <a:ea typeface="Calibri" panose="020F0502020204030204" pitchFamily="34" charset="0"/>
              </a:rPr>
              <a:t> degré à tous niveaux (directeurs d’école, enseignants, IEN, conseillers pédagogiques) </a:t>
            </a:r>
            <a:r>
              <a:rPr lang="fr-FR" sz="1300" dirty="0">
                <a:ea typeface="Calibri" panose="020F0502020204030204" pitchFamily="34" charset="0"/>
              </a:rPr>
              <a:t>et aux familles de</a:t>
            </a:r>
            <a:r>
              <a:rPr lang="fr-FR" sz="1300" dirty="0">
                <a:effectLst/>
                <a:ea typeface="Calibri" panose="020F0502020204030204" pitchFamily="34" charset="0"/>
              </a:rPr>
              <a:t> suivre le parcours d’éducation artistique et culturelle de l’élève dès son plus jeune âge.</a:t>
            </a:r>
          </a:p>
          <a:p>
            <a:pPr algn="just">
              <a:defRPr/>
            </a:pPr>
            <a:endParaRPr lang="fr-FR" sz="13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1200"/>
              </a:spcBef>
              <a:defRPr/>
            </a:pPr>
            <a:r>
              <a:rPr lang="fr-FR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Pour rappel, ADAGE est accessible à l’ensemble des enseignants via leur portail d’applications professionnelles tel qu’</a:t>
            </a:r>
            <a:r>
              <a:rPr lang="en-US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ARENA (</a:t>
            </a:r>
            <a:r>
              <a:rPr lang="en-US" sz="13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Accès</a:t>
            </a:r>
            <a:r>
              <a:rPr lang="en-US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aux </a:t>
            </a:r>
            <a:r>
              <a:rPr lang="en-US" sz="13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ressources</a:t>
            </a:r>
            <a:r>
              <a:rPr lang="en-US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3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l’Éducation</a:t>
            </a:r>
            <a:r>
              <a:rPr lang="en-US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3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nationale</a:t>
            </a:r>
            <a:r>
              <a:rPr lang="en-US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et aux </a:t>
            </a:r>
            <a:r>
              <a:rPr lang="en-US" sz="13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ressources</a:t>
            </a:r>
            <a:r>
              <a:rPr lang="en-US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3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académiques</a:t>
            </a:r>
            <a:r>
              <a:rPr lang="en-US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fr-FR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>
              <a:spcBef>
                <a:spcPts val="1200"/>
              </a:spcBef>
              <a:defRPr/>
            </a:pPr>
            <a:r>
              <a:rPr lang="fr-FR" sz="1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Pour renseigner un projet sur l’application, les enseignants doivent solliciter le profil « rédacteur de projet » auprès de leur directrice ou directeur d’école. 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796393C6-B586-36D9-2549-5833C1149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fr-FR" cap="all"/>
              <a:t>AVRIL 2026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7838B9E1-7229-AFF0-1109-408FCAB1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DGESCO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D3DBD37-A558-D449-0DDD-4C9CD5103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122C9-A0B9-462F-8757-0847AD287B63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E9BF4444-3B18-EC2E-5B3A-E023B65C2540}"/>
              </a:ext>
            </a:extLst>
          </p:cNvPr>
          <p:cNvGrpSpPr/>
          <p:nvPr/>
        </p:nvGrpSpPr>
        <p:grpSpPr>
          <a:xfrm>
            <a:off x="145154" y="1904963"/>
            <a:ext cx="8585984" cy="2468192"/>
            <a:chOff x="-59074" y="2083944"/>
            <a:chExt cx="8372689" cy="2468192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D39612B1-44BC-C761-5228-660A99DE49D4}"/>
                </a:ext>
              </a:extLst>
            </p:cNvPr>
            <p:cNvGrpSpPr/>
            <p:nvPr/>
          </p:nvGrpSpPr>
          <p:grpSpPr>
            <a:xfrm>
              <a:off x="-59074" y="2083944"/>
              <a:ext cx="8372689" cy="2468192"/>
              <a:chOff x="-273325" y="2079414"/>
              <a:chExt cx="8816319" cy="2459175"/>
            </a:xfrm>
          </p:grpSpPr>
          <p:grpSp>
            <p:nvGrpSpPr>
              <p:cNvPr id="8" name="Groupe 7">
                <a:extLst>
                  <a:ext uri="{FF2B5EF4-FFF2-40B4-BE49-F238E27FC236}">
                    <a16:creationId xmlns:a16="http://schemas.microsoft.com/office/drawing/2014/main" id="{2C4ECFFF-997F-CA06-6B6A-877D1F425EF7}"/>
                  </a:ext>
                </a:extLst>
              </p:cNvPr>
              <p:cNvGrpSpPr/>
              <p:nvPr/>
            </p:nvGrpSpPr>
            <p:grpSpPr>
              <a:xfrm>
                <a:off x="-273325" y="2079414"/>
                <a:ext cx="8816319" cy="2459175"/>
                <a:chOff x="-273325" y="2083296"/>
                <a:chExt cx="8816319" cy="1992692"/>
              </a:xfrm>
            </p:grpSpPr>
            <p:pic>
              <p:nvPicPr>
                <p:cNvPr id="2" name="Image 1" descr="Une image contenant texte, capture d’écran, logiciel, nombre&#10;&#10;Le contenu généré par l’IA peut être incorrect.">
                  <a:extLst>
                    <a:ext uri="{FF2B5EF4-FFF2-40B4-BE49-F238E27FC236}">
                      <a16:creationId xmlns:a16="http://schemas.microsoft.com/office/drawing/2014/main" id="{1AD081BE-69D6-3B9C-5D72-4E17A158662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rcRect b="59791"/>
                <a:stretch/>
              </p:blipFill>
              <p:spPr bwMode="auto">
                <a:xfrm>
                  <a:off x="649232" y="2083296"/>
                  <a:ext cx="7893762" cy="1992692"/>
                </a:xfrm>
                <a:prstGeom prst="rect">
                  <a:avLst/>
                </a:prstGeom>
                <a:ln>
                  <a:solidFill>
                    <a:schemeClr val="accent1"/>
                  </a:solidFill>
                </a:ln>
              </p:spPr>
            </p:pic>
            <p:sp>
              <p:nvSpPr>
                <p:cNvPr id="7" name="Rectangle avec flèche vers le haut 12">
                  <a:extLst>
                    <a:ext uri="{FF2B5EF4-FFF2-40B4-BE49-F238E27FC236}">
                      <a16:creationId xmlns:a16="http://schemas.microsoft.com/office/drawing/2014/main" id="{08C5463A-4F86-22BB-B025-E608098694C6}"/>
                    </a:ext>
                  </a:extLst>
                </p:cNvPr>
                <p:cNvSpPr/>
                <p:nvPr/>
              </p:nvSpPr>
              <p:spPr bwMode="auto">
                <a:xfrm>
                  <a:off x="-273325" y="3436498"/>
                  <a:ext cx="1218315" cy="639490"/>
                </a:xfrm>
                <a:prstGeom prst="rightArrowCallout">
                  <a:avLst/>
                </a:prstGeom>
                <a:solidFill>
                  <a:srgbClr val="6CA3D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800" dirty="0">
                      <a:solidFill>
                        <a:schemeClr val="tx1"/>
                      </a:solidFill>
                    </a:rPr>
                    <a:t>Annonce temporaire de l’interfaçage</a:t>
                  </a:r>
                </a:p>
              </p:txBody>
            </p:sp>
          </p:grpSp>
          <p:sp>
            <p:nvSpPr>
              <p:cNvPr id="10" name="Légende : flèche vers la gauche 9">
                <a:extLst>
                  <a:ext uri="{FF2B5EF4-FFF2-40B4-BE49-F238E27FC236}">
                    <a16:creationId xmlns:a16="http://schemas.microsoft.com/office/drawing/2014/main" id="{93CD1957-D514-79FC-DCA0-8404F30B1EA8}"/>
                  </a:ext>
                </a:extLst>
              </p:cNvPr>
              <p:cNvSpPr/>
              <p:nvPr/>
            </p:nvSpPr>
            <p:spPr>
              <a:xfrm>
                <a:off x="1758328" y="2098061"/>
                <a:ext cx="1626674" cy="692241"/>
              </a:xfrm>
              <a:prstGeom prst="leftArrowCallout">
                <a:avLst/>
              </a:prstGeom>
              <a:solidFill>
                <a:srgbClr val="6CA3D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800" dirty="0">
                    <a:solidFill>
                      <a:schemeClr val="tx1"/>
                    </a:solidFill>
                  </a:rPr>
                  <a:t>Accès aux parcours éducatifs par les bilans périodiques</a:t>
                </a:r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ECA49A7-2987-1F0E-CB1E-37D31C95722E}"/>
                </a:ext>
              </a:extLst>
            </p:cNvPr>
            <p:cNvSpPr/>
            <p:nvPr/>
          </p:nvSpPr>
          <p:spPr>
            <a:xfrm>
              <a:off x="1252527" y="2341103"/>
              <a:ext cx="547602" cy="188156"/>
            </a:xfrm>
            <a:prstGeom prst="rect">
              <a:avLst/>
            </a:prstGeom>
            <a:noFill/>
            <a:ln>
              <a:solidFill>
                <a:srgbClr val="00009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n>
                  <a:solidFill>
                    <a:srgbClr val="000091"/>
                  </a:solidFill>
                </a:ln>
              </a:endParaRPr>
            </a:p>
          </p:txBody>
        </p:sp>
      </p:grp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35A215-D557-7DC7-275B-AC2B7216B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fr-FR" cap="all"/>
              <a:t>AVRIL 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ADF8F5-7E9D-C640-AF2B-CD23AA2B2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DGESCO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AFAD1014-00A5-5EFA-0B1F-13BEB825B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122C9-A0B9-462F-8757-0847AD287B63}" type="slidenum">
              <a:rPr lang="fr-FR" smtClean="0"/>
              <a:t>2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auto">
          <a:xfrm>
            <a:off x="611560" y="627534"/>
            <a:ext cx="76327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fr-FR" sz="1600" b="1" u="sng" dirty="0"/>
              <a:t>Transfert des actions et projets EAC depuis ADAGE vers le LSU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7F883C-6467-1278-4E2F-CB08BF6D46EE}"/>
              </a:ext>
            </a:extLst>
          </p:cNvPr>
          <p:cNvSpPr/>
          <p:nvPr/>
        </p:nvSpPr>
        <p:spPr bwMode="auto">
          <a:xfrm>
            <a:off x="899592" y="1135056"/>
            <a:ext cx="5303055" cy="276999"/>
          </a:xfrm>
          <a:prstGeom prst="rect">
            <a:avLst/>
          </a:prstGeom>
          <a:ln w="9525">
            <a:solidFill>
              <a:srgbClr val="7D8EBE"/>
            </a:solidFill>
            <a:prstDash val="dash"/>
          </a:ln>
        </p:spPr>
        <p:txBody>
          <a:bodyPr wrap="none">
            <a:spAutoFit/>
          </a:bodyPr>
          <a:lstStyle/>
          <a:p>
            <a:r>
              <a:rPr lang="fr-FR" sz="1200" b="1" dirty="0">
                <a:solidFill>
                  <a:srgbClr val="5970B5"/>
                </a:solidFill>
              </a:rPr>
              <a:t>Import des projets et actions EAC à partir de la page d’accueil du LSU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01B44C9-6000-2C77-44F6-4B76A8046640}"/>
              </a:ext>
            </a:extLst>
          </p:cNvPr>
          <p:cNvSpPr txBox="1"/>
          <p:nvPr/>
        </p:nvSpPr>
        <p:spPr>
          <a:xfrm>
            <a:off x="997603" y="1543359"/>
            <a:ext cx="45720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Prérequis : se connecter au Livret Scolaire Unique via l’intranet professionnel </a:t>
            </a:r>
          </a:p>
        </p:txBody>
      </p:sp>
      <p:sp>
        <p:nvSpPr>
          <p:cNvPr id="16" name="Légende : flèche vers la droite 15">
            <a:extLst>
              <a:ext uri="{FF2B5EF4-FFF2-40B4-BE49-F238E27FC236}">
                <a16:creationId xmlns:a16="http://schemas.microsoft.com/office/drawing/2014/main" id="{D99742B3-BC55-FF63-D359-43A06F391554}"/>
              </a:ext>
            </a:extLst>
          </p:cNvPr>
          <p:cNvSpPr/>
          <p:nvPr/>
        </p:nvSpPr>
        <p:spPr bwMode="auto">
          <a:xfrm>
            <a:off x="145154" y="2193352"/>
            <a:ext cx="970462" cy="810446"/>
          </a:xfrm>
          <a:prstGeom prst="rightArrowCallout">
            <a:avLst/>
          </a:prstGeom>
          <a:solidFill>
            <a:srgbClr val="6CA3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Page d’accueil du LSU</a:t>
            </a:r>
          </a:p>
        </p:txBody>
      </p:sp>
    </p:spTree>
    <p:extLst>
      <p:ext uri="{BB962C8B-B14F-4D97-AF65-F5344CB8AC3E}">
        <p14:creationId xmlns:p14="http://schemas.microsoft.com/office/powerpoint/2010/main" val="1719980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9E9CE6B-D071-644E-A414-90F5DCC54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fr-FR" cap="all"/>
              <a:t>AVRIL 2026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EDB587A-3F34-B9E7-455B-A8019DEB3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DGESCO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6CD0F6-6CA6-9A90-0235-3A340F0ED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122C9-A0B9-462F-8757-0847AD287B63}" type="slidenum">
              <a:rPr lang="fr-FR" smtClean="0"/>
              <a:t>3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627D43-8347-DCCC-9653-09C6329D7EF5}"/>
              </a:ext>
            </a:extLst>
          </p:cNvPr>
          <p:cNvSpPr/>
          <p:nvPr/>
        </p:nvSpPr>
        <p:spPr bwMode="auto">
          <a:xfrm>
            <a:off x="7020272" y="2051329"/>
            <a:ext cx="2016224" cy="1750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Cliquer sur « Bilans périodiques », puis « Parcours éducatifs ».</a:t>
            </a: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07A47F8E-7098-36D9-5BA6-B6CE2DCB733A}"/>
              </a:ext>
            </a:extLst>
          </p:cNvPr>
          <p:cNvGrpSpPr/>
          <p:nvPr/>
        </p:nvGrpSpPr>
        <p:grpSpPr>
          <a:xfrm>
            <a:off x="323528" y="1131590"/>
            <a:ext cx="6724026" cy="3384376"/>
            <a:chOff x="323528" y="1131590"/>
            <a:chExt cx="6724026" cy="3384376"/>
          </a:xfrm>
        </p:grpSpPr>
        <p:grpSp>
          <p:nvGrpSpPr>
            <p:cNvPr id="9" name="Groupe 8">
              <a:extLst>
                <a:ext uri="{FF2B5EF4-FFF2-40B4-BE49-F238E27FC236}">
                  <a16:creationId xmlns:a16="http://schemas.microsoft.com/office/drawing/2014/main" id="{CE5F1A5E-B85A-E6EB-2AAC-0983D8D7469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23528" y="1131590"/>
              <a:ext cx="6724026" cy="3384376"/>
              <a:chOff x="323528" y="771550"/>
              <a:chExt cx="5078221" cy="2376264"/>
            </a:xfrm>
          </p:grpSpPr>
          <p:pic>
            <p:nvPicPr>
              <p:cNvPr id="4" name="Image 3" descr="Une image contenant texte, capture d’écran, logiciel, Page web&#10;&#10;Le contenu généré par l’IA peut être incorrect.">
                <a:extLst>
                  <a:ext uri="{FF2B5EF4-FFF2-40B4-BE49-F238E27FC236}">
                    <a16:creationId xmlns:a16="http://schemas.microsoft.com/office/drawing/2014/main" id="{F98CE62F-BF63-AEC2-949A-A4E18AD064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r="40235" b="43405"/>
              <a:stretch/>
            </p:blipFill>
            <p:spPr>
              <a:xfrm>
                <a:off x="323528" y="771550"/>
                <a:ext cx="5078221" cy="237626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4DEA7A8-8E5D-2236-D2AB-BC60724E6E53}"/>
                  </a:ext>
                </a:extLst>
              </p:cNvPr>
              <p:cNvSpPr/>
              <p:nvPr/>
            </p:nvSpPr>
            <p:spPr>
              <a:xfrm>
                <a:off x="827584" y="1923678"/>
                <a:ext cx="720080" cy="216024"/>
              </a:xfrm>
              <a:prstGeom prst="rect">
                <a:avLst/>
              </a:prstGeom>
              <a:noFill/>
              <a:ln>
                <a:solidFill>
                  <a:srgbClr val="00009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F41E23B-75B8-423B-AC87-5A475C26A23F}"/>
                </a:ext>
              </a:extLst>
            </p:cNvPr>
            <p:cNvSpPr/>
            <p:nvPr/>
          </p:nvSpPr>
          <p:spPr>
            <a:xfrm>
              <a:off x="990944" y="1347614"/>
              <a:ext cx="844752" cy="216024"/>
            </a:xfrm>
            <a:prstGeom prst="rect">
              <a:avLst/>
            </a:prstGeom>
            <a:noFill/>
            <a:ln>
              <a:solidFill>
                <a:srgbClr val="00009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068386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506773-CB22-CE28-A937-FDD2ABC2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fr-FR" cap="all"/>
              <a:t>AVRIL 2026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36EBCA80-B158-6A30-CE57-9CFBC29DF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DGESCO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95CD8A4-00D5-EABE-F537-153D30EB8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122C9-A0B9-462F-8757-0847AD287B63}" type="slidenum">
              <a:rPr lang="fr-FR" smtClean="0"/>
              <a:t>4</a:t>
            </a:fld>
            <a:endParaRPr lang="fr-FR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FDEC6E57-68C0-DBF8-31F7-5D9B2EB28136}"/>
              </a:ext>
            </a:extLst>
          </p:cNvPr>
          <p:cNvGrpSpPr/>
          <p:nvPr/>
        </p:nvGrpSpPr>
        <p:grpSpPr>
          <a:xfrm>
            <a:off x="683568" y="537524"/>
            <a:ext cx="6192688" cy="4068452"/>
            <a:chOff x="1115616" y="375506"/>
            <a:chExt cx="6696744" cy="4068452"/>
          </a:xfrm>
        </p:grpSpPr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6E721425-E137-5D2B-A4DD-B8FB38230B32}"/>
                </a:ext>
              </a:extLst>
            </p:cNvPr>
            <p:cNvGrpSpPr/>
            <p:nvPr/>
          </p:nvGrpSpPr>
          <p:grpSpPr>
            <a:xfrm>
              <a:off x="1115616" y="771550"/>
              <a:ext cx="6696744" cy="3672408"/>
              <a:chOff x="1115616" y="771550"/>
              <a:chExt cx="6696744" cy="3672408"/>
            </a:xfrm>
          </p:grpSpPr>
          <p:sp>
            <p:nvSpPr>
              <p:cNvPr id="5" name="Légende : flèche vers le bas 4">
                <a:extLst>
                  <a:ext uri="{FF2B5EF4-FFF2-40B4-BE49-F238E27FC236}">
                    <a16:creationId xmlns:a16="http://schemas.microsoft.com/office/drawing/2014/main" id="{403F9BDB-3CBD-445D-BFAD-376ED1C5465E}"/>
                  </a:ext>
                </a:extLst>
              </p:cNvPr>
              <p:cNvSpPr/>
              <p:nvPr/>
            </p:nvSpPr>
            <p:spPr>
              <a:xfrm>
                <a:off x="1763688" y="1131590"/>
                <a:ext cx="792088" cy="1224136"/>
              </a:xfrm>
              <a:prstGeom prst="downArrowCallout">
                <a:avLst/>
              </a:prstGeom>
              <a:solidFill>
                <a:srgbClr val="A9D678"/>
              </a:solidFill>
              <a:ln>
                <a:solidFill>
                  <a:srgbClr val="A9D678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chemeClr val="tx1"/>
                    </a:solidFill>
                  </a:rPr>
                  <a:t>Choisir la période</a:t>
                </a:r>
              </a:p>
            </p:txBody>
          </p:sp>
          <p:grpSp>
            <p:nvGrpSpPr>
              <p:cNvPr id="10" name="Groupe 9">
                <a:extLst>
                  <a:ext uri="{FF2B5EF4-FFF2-40B4-BE49-F238E27FC236}">
                    <a16:creationId xmlns:a16="http://schemas.microsoft.com/office/drawing/2014/main" id="{FEA58975-2BBB-B0A4-10E6-2BD8D5A4C0F9}"/>
                  </a:ext>
                </a:extLst>
              </p:cNvPr>
              <p:cNvGrpSpPr/>
              <p:nvPr/>
            </p:nvGrpSpPr>
            <p:grpSpPr>
              <a:xfrm>
                <a:off x="1187624" y="843558"/>
                <a:ext cx="6589368" cy="3528392"/>
                <a:chOff x="1187624" y="843558"/>
                <a:chExt cx="6589368" cy="3528392"/>
              </a:xfrm>
            </p:grpSpPr>
            <p:pic>
              <p:nvPicPr>
                <p:cNvPr id="3" name="Image 2" descr="Une image contenant texte, capture d’écran, logiciel, Page web&#10;&#10;Le contenu généré par l’IA peut être incorrect.">
                  <a:extLst>
                    <a:ext uri="{FF2B5EF4-FFF2-40B4-BE49-F238E27FC236}">
                      <a16:creationId xmlns:a16="http://schemas.microsoft.com/office/drawing/2014/main" id="{3F94CA47-3CB8-3C61-B920-F0B715A13A1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rcRect l="69919" b="33459"/>
                <a:stretch/>
              </p:blipFill>
              <p:spPr>
                <a:xfrm>
                  <a:off x="5112696" y="843558"/>
                  <a:ext cx="2664296" cy="3528392"/>
                </a:xfrm>
                <a:prstGeom prst="rect">
                  <a:avLst/>
                </a:prstGeom>
                <a:ln>
                  <a:solidFill>
                    <a:schemeClr val="bg1"/>
                  </a:solidFill>
                </a:ln>
              </p:spPr>
            </p:pic>
            <p:pic>
              <p:nvPicPr>
                <p:cNvPr id="9" name="Image 8">
                  <a:extLst>
                    <a:ext uri="{FF2B5EF4-FFF2-40B4-BE49-F238E27FC236}">
                      <a16:creationId xmlns:a16="http://schemas.microsoft.com/office/drawing/2014/main" id="{5D36B5DE-5D34-A53C-E413-D5EA46FB3F3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rcRect r="55690"/>
                <a:stretch/>
              </p:blipFill>
              <p:spPr>
                <a:xfrm>
                  <a:off x="1187624" y="843558"/>
                  <a:ext cx="3925072" cy="3523793"/>
                </a:xfrm>
                <a:prstGeom prst="rect">
                  <a:avLst/>
                </a:prstGeom>
                <a:ln>
                  <a:solidFill>
                    <a:schemeClr val="bg1"/>
                  </a:solidFill>
                </a:ln>
              </p:spPr>
            </p:pic>
          </p:grp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2E5266B-2BBD-1165-9234-BC887A62A2D1}"/>
                  </a:ext>
                </a:extLst>
              </p:cNvPr>
              <p:cNvSpPr/>
              <p:nvPr/>
            </p:nvSpPr>
            <p:spPr>
              <a:xfrm>
                <a:off x="1115616" y="771550"/>
                <a:ext cx="6696744" cy="3672408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" name="Légende : flèche vers le bas 1">
              <a:extLst>
                <a:ext uri="{FF2B5EF4-FFF2-40B4-BE49-F238E27FC236}">
                  <a16:creationId xmlns:a16="http://schemas.microsoft.com/office/drawing/2014/main" id="{069062E7-9670-4449-8C54-3CCA28E4B65D}"/>
                </a:ext>
              </a:extLst>
            </p:cNvPr>
            <p:cNvSpPr/>
            <p:nvPr/>
          </p:nvSpPr>
          <p:spPr>
            <a:xfrm>
              <a:off x="1385328" y="375506"/>
              <a:ext cx="792088" cy="1224136"/>
            </a:xfrm>
            <a:prstGeom prst="downArrowCallout">
              <a:avLst/>
            </a:prstGeom>
            <a:solidFill>
              <a:srgbClr val="6CA3D0"/>
            </a:solidFill>
            <a:ln>
              <a:solidFill>
                <a:srgbClr val="6CA3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</a:rPr>
                <a:t>Choisir une classe</a:t>
              </a:r>
            </a:p>
          </p:txBody>
        </p:sp>
        <p:sp>
          <p:nvSpPr>
            <p:cNvPr id="6" name="Légende : flèche vers le bas 5">
              <a:extLst>
                <a:ext uri="{FF2B5EF4-FFF2-40B4-BE49-F238E27FC236}">
                  <a16:creationId xmlns:a16="http://schemas.microsoft.com/office/drawing/2014/main" id="{50E00E6D-FB2B-4ABB-B8EA-1F04991F0803}"/>
                </a:ext>
              </a:extLst>
            </p:cNvPr>
            <p:cNvSpPr/>
            <p:nvPr/>
          </p:nvSpPr>
          <p:spPr>
            <a:xfrm>
              <a:off x="2754116" y="375506"/>
              <a:ext cx="792088" cy="1224136"/>
            </a:xfrm>
            <a:prstGeom prst="downArrowCallout">
              <a:avLst/>
            </a:prstGeom>
            <a:solidFill>
              <a:srgbClr val="6CA3D0"/>
            </a:solidFill>
            <a:ln>
              <a:solidFill>
                <a:srgbClr val="6CA3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</a:rPr>
                <a:t>Choisir la période</a:t>
              </a:r>
            </a:p>
          </p:txBody>
        </p:sp>
        <p:sp>
          <p:nvSpPr>
            <p:cNvPr id="13" name="Légende : flèche vers le bas 12">
              <a:extLst>
                <a:ext uri="{FF2B5EF4-FFF2-40B4-BE49-F238E27FC236}">
                  <a16:creationId xmlns:a16="http://schemas.microsoft.com/office/drawing/2014/main" id="{47DD27D4-FFF1-7229-E7E6-995CB8F94832}"/>
                </a:ext>
              </a:extLst>
            </p:cNvPr>
            <p:cNvSpPr/>
            <p:nvPr/>
          </p:nvSpPr>
          <p:spPr>
            <a:xfrm>
              <a:off x="7020272" y="1059582"/>
              <a:ext cx="792088" cy="1224136"/>
            </a:xfrm>
            <a:prstGeom prst="downArrowCallout">
              <a:avLst/>
            </a:prstGeom>
            <a:solidFill>
              <a:srgbClr val="6CA3D0"/>
            </a:solidFill>
            <a:ln>
              <a:solidFill>
                <a:srgbClr val="6CA3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</a:rPr>
                <a:t>Modifier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6B498CE-FC0F-F8EB-4212-EB3A0C9AC73A}"/>
              </a:ext>
            </a:extLst>
          </p:cNvPr>
          <p:cNvSpPr/>
          <p:nvPr/>
        </p:nvSpPr>
        <p:spPr bwMode="auto">
          <a:xfrm>
            <a:off x="7001070" y="1696744"/>
            <a:ext cx="2016224" cy="1750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Pour accéder au parcours EAC :</a:t>
            </a:r>
          </a:p>
          <a:p>
            <a:pPr marL="285750" indent="-285750">
              <a:buFontTx/>
              <a:buChar char="-"/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Choisir une classe</a:t>
            </a:r>
          </a:p>
          <a:p>
            <a:pPr marL="285750" indent="-285750">
              <a:buFontTx/>
              <a:buChar char="-"/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Choisir la période</a:t>
            </a:r>
          </a:p>
          <a:p>
            <a:pPr marL="285750" indent="-285750">
              <a:buFontTx/>
              <a:buChar char="-"/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Cliquer sur modifier</a:t>
            </a:r>
          </a:p>
        </p:txBody>
      </p:sp>
    </p:spTree>
    <p:extLst>
      <p:ext uri="{BB962C8B-B14F-4D97-AF65-F5344CB8AC3E}">
        <p14:creationId xmlns:p14="http://schemas.microsoft.com/office/powerpoint/2010/main" val="377302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0F4E0535-E97E-CD5A-C55C-BFA73FA80A16}"/>
              </a:ext>
            </a:extLst>
          </p:cNvPr>
          <p:cNvGrpSpPr/>
          <p:nvPr/>
        </p:nvGrpSpPr>
        <p:grpSpPr>
          <a:xfrm>
            <a:off x="1043608" y="565606"/>
            <a:ext cx="5328592" cy="4012287"/>
            <a:chOff x="2051720" y="565606"/>
            <a:chExt cx="4831303" cy="4012287"/>
          </a:xfrm>
        </p:grpSpPr>
        <p:pic>
          <p:nvPicPr>
            <p:cNvPr id="8" name="Image 7" descr="Une image contenant texte, capture d’écran, logiciel, nombre&#10;&#10;Le contenu généré par l’IA peut être incorrect.">
              <a:extLst>
                <a:ext uri="{FF2B5EF4-FFF2-40B4-BE49-F238E27FC236}">
                  <a16:creationId xmlns:a16="http://schemas.microsoft.com/office/drawing/2014/main" id="{587A40CA-B98F-3ACF-6579-01EF840D3D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6897" r="60841" b="31034"/>
            <a:stretch/>
          </p:blipFill>
          <p:spPr>
            <a:xfrm>
              <a:off x="2051720" y="565606"/>
              <a:ext cx="4831303" cy="401228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10" name="Légende : flèche vers la gauche 9">
              <a:extLst>
                <a:ext uri="{FF2B5EF4-FFF2-40B4-BE49-F238E27FC236}">
                  <a16:creationId xmlns:a16="http://schemas.microsoft.com/office/drawing/2014/main" id="{A2B2D1C1-035E-5FE7-A1E8-7881A7A0AA40}"/>
                </a:ext>
              </a:extLst>
            </p:cNvPr>
            <p:cNvSpPr/>
            <p:nvPr/>
          </p:nvSpPr>
          <p:spPr>
            <a:xfrm>
              <a:off x="4323356" y="3373918"/>
              <a:ext cx="2088232" cy="432048"/>
            </a:xfrm>
            <a:prstGeom prst="leftArrowCallout">
              <a:avLst/>
            </a:prstGeom>
            <a:solidFill>
              <a:srgbClr val="6CA3D0"/>
            </a:solidFill>
            <a:ln>
              <a:solidFill>
                <a:srgbClr val="6CA3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1"/>
                  </a:solidFill>
                </a:rPr>
                <a:t>Bouton import ADAGE</a:t>
              </a:r>
            </a:p>
          </p:txBody>
        </p:sp>
      </p:grp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C11D0FD-CAD0-7676-3B3D-DEB855DA0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fr-FR" cap="all"/>
              <a:t>AVRIL 2026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3562F79-DC66-4177-AF41-ACAC4DE4A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DGESCO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817B43D-29E5-1C67-7F4A-68E09AA3E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122C9-A0B9-462F-8757-0847AD287B63}" type="slidenum">
              <a:rPr lang="fr-FR" smtClean="0"/>
              <a:t>5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8AF2F1-C62C-44C8-1C00-AB43C2CB23D6}"/>
              </a:ext>
            </a:extLst>
          </p:cNvPr>
          <p:cNvSpPr/>
          <p:nvPr/>
        </p:nvSpPr>
        <p:spPr bwMode="auto">
          <a:xfrm>
            <a:off x="6588224" y="1696743"/>
            <a:ext cx="2304256" cy="1750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Cliquer sur le bouton pour importer les projets et les actions d’EAC.</a:t>
            </a:r>
          </a:p>
        </p:txBody>
      </p:sp>
    </p:spTree>
    <p:extLst>
      <p:ext uri="{BB962C8B-B14F-4D97-AF65-F5344CB8AC3E}">
        <p14:creationId xmlns:p14="http://schemas.microsoft.com/office/powerpoint/2010/main" val="2668548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2741B3C-E98D-C30F-8922-088F7500C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>
              <a:defRPr/>
            </a:pPr>
            <a:r>
              <a:rPr lang="fr-FR" cap="all"/>
              <a:t>AVRIL 2026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21809C3-BFA4-705E-D1ED-7F68E251F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DGESCO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AC9D72-1E82-8D54-6E53-B48F8115B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122C9-A0B9-462F-8757-0847AD287B63}" type="slidenum">
              <a:rPr lang="fr-FR" smtClean="0"/>
              <a:t>6</a:t>
            </a:fld>
            <a:endParaRPr lang="fr-FR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01C37E12-0CCA-D758-0886-CDEE64D3ED26}"/>
              </a:ext>
            </a:extLst>
          </p:cNvPr>
          <p:cNvGrpSpPr/>
          <p:nvPr/>
        </p:nvGrpSpPr>
        <p:grpSpPr>
          <a:xfrm>
            <a:off x="272792" y="987574"/>
            <a:ext cx="8598416" cy="3646331"/>
            <a:chOff x="272792" y="962401"/>
            <a:chExt cx="8598416" cy="3646331"/>
          </a:xfrm>
        </p:grpSpPr>
        <p:grpSp>
          <p:nvGrpSpPr>
            <p:cNvPr id="5" name="Groupe 4">
              <a:extLst>
                <a:ext uri="{FF2B5EF4-FFF2-40B4-BE49-F238E27FC236}">
                  <a16:creationId xmlns:a16="http://schemas.microsoft.com/office/drawing/2014/main" id="{0A50CEE7-74A7-B688-BB64-793E3F8AB0AA}"/>
                </a:ext>
              </a:extLst>
            </p:cNvPr>
            <p:cNvGrpSpPr/>
            <p:nvPr/>
          </p:nvGrpSpPr>
          <p:grpSpPr>
            <a:xfrm>
              <a:off x="272792" y="962401"/>
              <a:ext cx="8598416" cy="2715766"/>
              <a:chOff x="272792" y="1995686"/>
              <a:chExt cx="8598416" cy="1923678"/>
            </a:xfrm>
          </p:grpSpPr>
          <p:pic>
            <p:nvPicPr>
              <p:cNvPr id="6" name="Image 5">
                <a:extLst>
                  <a:ext uri="{FF2B5EF4-FFF2-40B4-BE49-F238E27FC236}">
                    <a16:creationId xmlns:a16="http://schemas.microsoft.com/office/drawing/2014/main" id="{72992335-A0F4-5CFD-7814-3DCEC53400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t="26554" b="30014"/>
              <a:stretch/>
            </p:blipFill>
            <p:spPr>
              <a:xfrm>
                <a:off x="272792" y="1995686"/>
                <a:ext cx="8598416" cy="192367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3D07954-F881-533A-693B-C3495BE0FDBA}"/>
                  </a:ext>
                </a:extLst>
              </p:cNvPr>
              <p:cNvSpPr/>
              <p:nvPr/>
            </p:nvSpPr>
            <p:spPr>
              <a:xfrm>
                <a:off x="432008" y="3363838"/>
                <a:ext cx="3923968" cy="7200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0" name="Légende : flèche vers le haut 9">
              <a:extLst>
                <a:ext uri="{FF2B5EF4-FFF2-40B4-BE49-F238E27FC236}">
                  <a16:creationId xmlns:a16="http://schemas.microsoft.com/office/drawing/2014/main" id="{AD8418A1-8337-1E50-6070-DC73451C1621}"/>
                </a:ext>
              </a:extLst>
            </p:cNvPr>
            <p:cNvSpPr/>
            <p:nvPr/>
          </p:nvSpPr>
          <p:spPr>
            <a:xfrm>
              <a:off x="683568" y="3338665"/>
              <a:ext cx="3456384" cy="1270067"/>
            </a:xfrm>
            <a:prstGeom prst="upArrowCallout">
              <a:avLst/>
            </a:prstGeom>
            <a:solidFill>
              <a:srgbClr val="6CA3D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300" dirty="0">
                  <a:solidFill>
                    <a:sysClr val="windowText" lastClr="000000"/>
                  </a:solidFill>
                </a:rPr>
                <a:t>Import des projets  :</a:t>
              </a:r>
            </a:p>
            <a:p>
              <a:r>
                <a:rPr lang="fr-FR" sz="1300" dirty="0">
                  <a:solidFill>
                    <a:sysClr val="windowText" lastClr="000000"/>
                  </a:solidFill>
                </a:rPr>
                <a:t>- Titre de chaque projet</a:t>
              </a:r>
            </a:p>
            <a:p>
              <a:r>
                <a:rPr lang="fr-FR" sz="1300" dirty="0">
                  <a:solidFill>
                    <a:sysClr val="windowText" lastClr="000000"/>
                  </a:solidFill>
                </a:rPr>
                <a:t>- Domaines artistiques et culturels</a:t>
              </a:r>
            </a:p>
            <a:p>
              <a:r>
                <a:rPr lang="fr-FR" sz="1300" dirty="0">
                  <a:solidFill>
                    <a:sysClr val="windowText" lastClr="000000"/>
                  </a:solidFill>
                </a:rPr>
                <a:t>Le champ reste modifiable manuellement.</a:t>
              </a:r>
            </a:p>
          </p:txBody>
        </p:sp>
      </p:grpSp>
      <p:sp>
        <p:nvSpPr>
          <p:cNvPr id="7" name="Légende : flèche vers le haut 6">
            <a:extLst>
              <a:ext uri="{FF2B5EF4-FFF2-40B4-BE49-F238E27FC236}">
                <a16:creationId xmlns:a16="http://schemas.microsoft.com/office/drawing/2014/main" id="{D00DA5DC-8846-900D-34E5-632D7A579B07}"/>
              </a:ext>
            </a:extLst>
          </p:cNvPr>
          <p:cNvSpPr/>
          <p:nvPr/>
        </p:nvSpPr>
        <p:spPr>
          <a:xfrm>
            <a:off x="7956377" y="3664039"/>
            <a:ext cx="1080120" cy="1008112"/>
          </a:xfrm>
          <a:prstGeom prst="upArrowCallout">
            <a:avLst/>
          </a:prstGeom>
          <a:solidFill>
            <a:srgbClr val="6CA3D0"/>
          </a:solidFill>
          <a:ln>
            <a:solidFill>
              <a:srgbClr val="6CA3D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ysClr val="windowText" lastClr="000000"/>
                </a:solidFill>
              </a:rPr>
              <a:t>Compteur de caractères</a:t>
            </a:r>
          </a:p>
        </p:txBody>
      </p:sp>
      <p:sp>
        <p:nvSpPr>
          <p:cNvPr id="9" name="Légende : flèche vers le bas 8">
            <a:extLst>
              <a:ext uri="{FF2B5EF4-FFF2-40B4-BE49-F238E27FC236}">
                <a16:creationId xmlns:a16="http://schemas.microsoft.com/office/drawing/2014/main" id="{B37C8A39-8FD3-1F30-2F91-75936500E6B9}"/>
              </a:ext>
            </a:extLst>
          </p:cNvPr>
          <p:cNvSpPr/>
          <p:nvPr/>
        </p:nvSpPr>
        <p:spPr>
          <a:xfrm>
            <a:off x="7979136" y="195486"/>
            <a:ext cx="1057361" cy="813699"/>
          </a:xfrm>
          <a:prstGeom prst="downArrowCallout">
            <a:avLst/>
          </a:prstGeom>
          <a:solidFill>
            <a:srgbClr val="6CA3D0"/>
          </a:solidFill>
          <a:ln>
            <a:solidFill>
              <a:srgbClr val="6CA3D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ysClr val="windowText" lastClr="000000"/>
                </a:solidFill>
              </a:rPr>
              <a:t>Enregistrer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53AF93-EB7B-2BA0-2DB2-86A0E13A4F2C}"/>
              </a:ext>
            </a:extLst>
          </p:cNvPr>
          <p:cNvSpPr/>
          <p:nvPr/>
        </p:nvSpPr>
        <p:spPr bwMode="auto">
          <a:xfrm>
            <a:off x="1187624" y="195486"/>
            <a:ext cx="6552728" cy="689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Enregistrer une fois les projets importés.</a:t>
            </a:r>
          </a:p>
          <a:p>
            <a:pPr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L’import se fait pour l’ensemble des élèves de la classe.</a:t>
            </a:r>
          </a:p>
          <a:p>
            <a:pPr>
              <a:defRPr/>
            </a:pPr>
            <a:r>
              <a:rPr lang="fr-FR" sz="1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Seuls les bilans périodiques verrouillés ne sont pas impactés par cet import.</a:t>
            </a:r>
            <a:endParaRPr lang="fr-FR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763991"/>
      </p:ext>
    </p:extLst>
  </p:cSld>
  <p:clrMapOvr>
    <a:masterClrMapping/>
  </p:clrMapOvr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ministeriel_marianne" id="{5F0B8B09-9A99-4083-B883-79F2388C6E1D}" vid="{F8005780-5DEF-4BE0-805B-EA49FB1EABC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711CBDF24E87429AD9C0273156F54A" ma:contentTypeVersion="1" ma:contentTypeDescription="Crée un document." ma:contentTypeScope="" ma:versionID="2e7c5aa9ef5d81659d4bf2e92a6f29e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407a0f58931eb9b8f607584e4edce4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e de début de planification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Date de fin de planification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416C5A-7AEB-4464-B116-D5E8F5627C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B279A5-87A2-445D-95C3-916EB9C5F0E3}">
  <ds:schemaRefs>
    <ds:schemaRef ds:uri="http://schemas.microsoft.com/sharepoint/v3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3971530-4EBE-4364-A723-8902285ECD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9637</TotalTime>
  <Words>326</Words>
  <Application>Microsoft Office PowerPoint</Application>
  <PresentationFormat>Affichage à l'écran (16:9)</PresentationFormat>
  <Paragraphs>52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MINISTÈRIEL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Client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catherine pierson</cp:lastModifiedBy>
  <cp:revision>672</cp:revision>
  <cp:lastPrinted>2025-07-01T07:51:59Z</cp:lastPrinted>
  <dcterms:created xsi:type="dcterms:W3CDTF">2020-03-05T15:21:24Z</dcterms:created>
  <dcterms:modified xsi:type="dcterms:W3CDTF">2026-04-24T08:26:04Z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0x010100AA711CBDF24E87429AD9C0273156F54A</vt:lpwstr>
  </property>
</Properties>
</file>