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68"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301"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393000-9C9B-4145-82F2-A93B06C9E973}" type="datetimeFigureOut">
              <a:rPr lang="fr-FR" smtClean="0"/>
              <a:t>12/06/2024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28F830-6119-456E-B7F9-29616EB15E26}" type="slidenum">
              <a:rPr lang="fr-FR" smtClean="0"/>
              <a:t>‹N°›</a:t>
            </a:fld>
            <a:endParaRPr lang="fr-FR"/>
          </a:p>
        </p:txBody>
      </p:sp>
    </p:spTree>
    <p:extLst>
      <p:ext uri="{BB962C8B-B14F-4D97-AF65-F5344CB8AC3E}">
        <p14:creationId xmlns:p14="http://schemas.microsoft.com/office/powerpoint/2010/main" val="2384851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3:notes"/>
          <p:cNvSpPr txBox="1">
            <a:spLocks noGrp="1"/>
          </p:cNvSpPr>
          <p:nvPr>
            <p:ph type="body" idx="1"/>
          </p:nvPr>
        </p:nvSpPr>
        <p:spPr>
          <a:xfrm>
            <a:off x="679768" y="4715153"/>
            <a:ext cx="5438140" cy="446698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 name="Google Shape;85;p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dea7607a40_0_55: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1" name="Google Shape;171;gdea7607a40_0_55: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dea7607a40_0_73: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gdea7607a40_0_7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dea7607a40_0_82: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gdea7607a40_0_8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dea7607a40_0_91: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gdea7607a40_0_9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dea7607a40_0_100: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1" name="Google Shape;211;gdea7607a40_0_10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dea7607a40_0_109: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1" name="Google Shape;221;gdea7607a40_0_10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0"/>
        <p:cNvGrpSpPr/>
        <p:nvPr/>
      </p:nvGrpSpPr>
      <p:grpSpPr>
        <a:xfrm>
          <a:off x="0" y="0"/>
          <a:ext cx="0" cy="0"/>
          <a:chOff x="0" y="0"/>
          <a:chExt cx="0" cy="0"/>
        </a:xfrm>
      </p:grpSpPr>
      <p:sp>
        <p:nvSpPr>
          <p:cNvPr id="511" name="Google Shape;511;gdea7607a40_0_313: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2" name="Google Shape;512;gdea7607a40_0_31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4:notes"/>
          <p:cNvSpPr txBox="1">
            <a:spLocks noGrp="1"/>
          </p:cNvSpPr>
          <p:nvPr>
            <p:ph type="body" idx="1"/>
          </p:nvPr>
        </p:nvSpPr>
        <p:spPr>
          <a:xfrm>
            <a:off x="679768" y="4715153"/>
            <a:ext cx="5438140" cy="446698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679768" y="4715153"/>
            <a:ext cx="5438140" cy="446698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5: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dea7607a40_0_1: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gdea7607a40_0_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dea7607a40_0_11: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gdea7607a40_0_1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dea7607a40_0_21: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gdea7607a40_0_2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dea7607a40_0_29: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gdea7607a40_0_2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dea7607a40_0_38: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gdea7607a40_0_3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dea7607a40_0_47:notes"/>
          <p:cNvSpPr txBox="1">
            <a:spLocks noGrp="1"/>
          </p:cNvSpPr>
          <p:nvPr>
            <p:ph type="body" idx="1"/>
          </p:nvPr>
        </p:nvSpPr>
        <p:spPr>
          <a:xfrm>
            <a:off x="679768" y="4715153"/>
            <a:ext cx="5438100" cy="44670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r-FR"/>
              <a:t>il y a un petit 2 sur les slides de Sophie, demander !!!</a:t>
            </a:r>
            <a:endParaRPr/>
          </a:p>
        </p:txBody>
      </p:sp>
      <p:sp>
        <p:nvSpPr>
          <p:cNvPr id="162" name="Google Shape;162;gdea7607a40_0_4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40980-6D58-4F6B-B1D0-6D9A98AAA2B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C20705B-E4C9-434B-85D3-2768D60665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10F0B25-366A-458B-A6F4-196836EF11FF}"/>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5" name="Espace réservé du pied de page 4">
            <a:extLst>
              <a:ext uri="{FF2B5EF4-FFF2-40B4-BE49-F238E27FC236}">
                <a16:creationId xmlns:a16="http://schemas.microsoft.com/office/drawing/2014/main" id="{D43E39E4-1C67-4823-990D-EA26F9F14B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945DD4B-9458-4453-87D0-BABAA2796F60}"/>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3229850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6BCC5D-2B59-46F6-AB6A-A3CCEC0A6F7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0E73DA3-26F3-474B-AFBB-AD810590460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D77D1C9-918A-4A6A-9032-6A150FC5FA90}"/>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5" name="Espace réservé du pied de page 4">
            <a:extLst>
              <a:ext uri="{FF2B5EF4-FFF2-40B4-BE49-F238E27FC236}">
                <a16:creationId xmlns:a16="http://schemas.microsoft.com/office/drawing/2014/main" id="{CCC0E258-D8E2-4069-9C68-C58F93ACF6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C46E5FE-5BAE-48D9-BCF4-A5AD24A42D9D}"/>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2195987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5AEE386-060E-4B1D-868D-81FCBA9467E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DD20990-7FF6-436A-BCC4-C97F145E6054}"/>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EE41CB2-5D8E-4546-B5DA-BDC89A523E98}"/>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5" name="Espace réservé du pied de page 4">
            <a:extLst>
              <a:ext uri="{FF2B5EF4-FFF2-40B4-BE49-F238E27FC236}">
                <a16:creationId xmlns:a16="http://schemas.microsoft.com/office/drawing/2014/main" id="{27A02509-0197-485C-9F9B-3952D8F0066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96BBD1-CD06-4F34-BFDE-C74EE31E23FB}"/>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1442181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re et sous-titre">
  <p:cSld name="Titre et sous-titre">
    <p:spTree>
      <p:nvGrpSpPr>
        <p:cNvPr id="1" name="Shape 17"/>
        <p:cNvGrpSpPr/>
        <p:nvPr/>
      </p:nvGrpSpPr>
      <p:grpSpPr>
        <a:xfrm>
          <a:off x="0" y="0"/>
          <a:ext cx="0" cy="0"/>
          <a:chOff x="0" y="0"/>
          <a:chExt cx="0" cy="0"/>
        </a:xfrm>
      </p:grpSpPr>
      <p:sp>
        <p:nvSpPr>
          <p:cNvPr id="18" name="Google Shape;18;p10"/>
          <p:cNvSpPr txBox="1">
            <a:spLocks noGrp="1"/>
          </p:cNvSpPr>
          <p:nvPr>
            <p:ph type="title"/>
          </p:nvPr>
        </p:nvSpPr>
        <p:spPr>
          <a:xfrm>
            <a:off x="0" y="0"/>
            <a:ext cx="240000" cy="240000"/>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00"/>
              <a:buFont typeface="Arial"/>
              <a:buNone/>
              <a:defRPr sz="1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0"/>
          <p:cNvSpPr txBox="1">
            <a:spLocks noGrp="1"/>
          </p:cNvSpPr>
          <p:nvPr>
            <p:ph type="dt" idx="10"/>
          </p:nvPr>
        </p:nvSpPr>
        <p:spPr>
          <a:xfrm>
            <a:off x="10152000" y="6378000"/>
            <a:ext cx="1560000" cy="4800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0"/>
          <p:cNvSpPr txBox="1">
            <a:spLocks noGrp="1"/>
          </p:cNvSpPr>
          <p:nvPr>
            <p:ph type="ftr" idx="11"/>
          </p:nvPr>
        </p:nvSpPr>
        <p:spPr>
          <a:xfrm>
            <a:off x="480000" y="6378000"/>
            <a:ext cx="7872000" cy="4800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0"/>
          <p:cNvSpPr txBox="1">
            <a:spLocks noGrp="1"/>
          </p:cNvSpPr>
          <p:nvPr>
            <p:ph type="sldNum" idx="12"/>
          </p:nvPr>
        </p:nvSpPr>
        <p:spPr>
          <a:xfrm>
            <a:off x="8352000" y="6378000"/>
            <a:ext cx="1800000" cy="480000"/>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‹N°›</a:t>
            </a:fld>
            <a:endParaRPr lang="fr-FR"/>
          </a:p>
        </p:txBody>
      </p:sp>
      <p:sp>
        <p:nvSpPr>
          <p:cNvPr id="22" name="Google Shape;22;p10"/>
          <p:cNvSpPr txBox="1">
            <a:spLocks noGrp="1"/>
          </p:cNvSpPr>
          <p:nvPr>
            <p:ph type="body" idx="1"/>
          </p:nvPr>
        </p:nvSpPr>
        <p:spPr>
          <a:xfrm>
            <a:off x="480000" y="3128061"/>
            <a:ext cx="11232000" cy="276960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0"/>
              </a:spcBef>
              <a:spcAft>
                <a:spcPts val="0"/>
              </a:spcAft>
              <a:buClr>
                <a:schemeClr val="dk1"/>
              </a:buClr>
              <a:buSzPts val="3250"/>
              <a:buNone/>
              <a:defRPr sz="3250" b="1" cap="none"/>
            </a:lvl1pPr>
            <a:lvl2pPr marL="914400" lvl="1" indent="-228600" algn="l">
              <a:lnSpc>
                <a:spcPct val="100000"/>
              </a:lnSpc>
              <a:spcBef>
                <a:spcPts val="500"/>
              </a:spcBef>
              <a:spcAft>
                <a:spcPts val="0"/>
              </a:spcAft>
              <a:buClr>
                <a:schemeClr val="dk1"/>
              </a:buClr>
              <a:buSzPts val="1850"/>
              <a:buNone/>
              <a:defRPr sz="1850"/>
            </a:lvl2pPr>
            <a:lvl3pPr marL="1371600" lvl="2" indent="-342900" algn="l">
              <a:lnSpc>
                <a:spcPct val="100000"/>
              </a:lnSpc>
              <a:spcBef>
                <a:spcPts val="100"/>
              </a:spcBef>
              <a:spcAft>
                <a:spcPts val="0"/>
              </a:spcAft>
              <a:buClr>
                <a:schemeClr val="dk1"/>
              </a:buClr>
              <a:buSzPts val="1800"/>
              <a:buChar char="•"/>
              <a:defRPr/>
            </a:lvl3pPr>
            <a:lvl4pPr marL="1828800" lvl="3" indent="-342900" algn="l">
              <a:lnSpc>
                <a:spcPct val="100000"/>
              </a:lnSpc>
              <a:spcBef>
                <a:spcPts val="100"/>
              </a:spcBef>
              <a:spcAft>
                <a:spcPts val="0"/>
              </a:spcAft>
              <a:buClr>
                <a:schemeClr val="dk1"/>
              </a:buClr>
              <a:buSzPts val="1800"/>
              <a:buChar char="•"/>
              <a:defRPr/>
            </a:lvl4pPr>
            <a:lvl5pPr marL="2286000" lvl="4" indent="-342900" algn="l">
              <a:lnSpc>
                <a:spcPct val="100000"/>
              </a:lnSpc>
              <a:spcBef>
                <a:spcPts val="10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cxnSp>
        <p:nvCxnSpPr>
          <p:cNvPr id="23" name="Google Shape;23;p10"/>
          <p:cNvCxnSpPr/>
          <p:nvPr/>
        </p:nvCxnSpPr>
        <p:spPr>
          <a:xfrm>
            <a:off x="480000" y="6379200"/>
            <a:ext cx="11232000" cy="0"/>
          </a:xfrm>
          <a:prstGeom prst="straightConnector1">
            <a:avLst/>
          </a:prstGeom>
          <a:noFill/>
          <a:ln w="10150" cap="flat" cmpd="sng">
            <a:solidFill>
              <a:schemeClr val="dk1"/>
            </a:solidFill>
            <a:prstDash val="solid"/>
            <a:round/>
            <a:headEnd type="none" w="sm" len="sm"/>
            <a:tailEnd type="none" w="sm" len="sm"/>
          </a:ln>
        </p:spPr>
      </p:cxnSp>
      <p:pic>
        <p:nvPicPr>
          <p:cNvPr id="24" name="Google Shape;24;p10"/>
          <p:cNvPicPr preferRelativeResize="0"/>
          <p:nvPr/>
        </p:nvPicPr>
        <p:blipFill rotWithShape="1">
          <a:blip r:embed="rId2">
            <a:alphaModFix/>
          </a:blip>
          <a:srcRect/>
          <a:stretch/>
        </p:blipFill>
        <p:spPr>
          <a:xfrm>
            <a:off x="335360" y="245808"/>
            <a:ext cx="3190508" cy="1416971"/>
          </a:xfrm>
          <a:prstGeom prst="rect">
            <a:avLst/>
          </a:prstGeom>
          <a:noFill/>
          <a:ln>
            <a:noFill/>
          </a:ln>
        </p:spPr>
      </p:pic>
    </p:spTree>
    <p:extLst>
      <p:ext uri="{BB962C8B-B14F-4D97-AF65-F5344CB8AC3E}">
        <p14:creationId xmlns:p14="http://schemas.microsoft.com/office/powerpoint/2010/main" val="1816973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ommaire">
  <p:cSld name="Sommaire">
    <p:spTree>
      <p:nvGrpSpPr>
        <p:cNvPr id="1" name="Shape 25"/>
        <p:cNvGrpSpPr/>
        <p:nvPr/>
      </p:nvGrpSpPr>
      <p:grpSpPr>
        <a:xfrm>
          <a:off x="0" y="0"/>
          <a:ext cx="0" cy="0"/>
          <a:chOff x="0" y="0"/>
          <a:chExt cx="0" cy="0"/>
        </a:xfrm>
      </p:grpSpPr>
      <p:sp>
        <p:nvSpPr>
          <p:cNvPr id="26" name="Google Shape;26;p11"/>
          <p:cNvSpPr txBox="1">
            <a:spLocks noGrp="1"/>
          </p:cNvSpPr>
          <p:nvPr>
            <p:ph type="title"/>
          </p:nvPr>
        </p:nvSpPr>
        <p:spPr>
          <a:xfrm>
            <a:off x="479999" y="1200000"/>
            <a:ext cx="11232000" cy="960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55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1"/>
          <p:cNvSpPr txBox="1">
            <a:spLocks noGrp="1"/>
          </p:cNvSpPr>
          <p:nvPr>
            <p:ph type="dt" idx="10"/>
          </p:nvPr>
        </p:nvSpPr>
        <p:spPr>
          <a:xfrm>
            <a:off x="10152000" y="6378000"/>
            <a:ext cx="1560000" cy="4800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1"/>
          <p:cNvSpPr txBox="1">
            <a:spLocks noGrp="1"/>
          </p:cNvSpPr>
          <p:nvPr>
            <p:ph type="ftr" idx="11"/>
          </p:nvPr>
        </p:nvSpPr>
        <p:spPr>
          <a:xfrm>
            <a:off x="480000" y="6378000"/>
            <a:ext cx="7872000" cy="4800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1"/>
          <p:cNvSpPr txBox="1">
            <a:spLocks noGrp="1"/>
          </p:cNvSpPr>
          <p:nvPr>
            <p:ph type="sldNum" idx="12"/>
          </p:nvPr>
        </p:nvSpPr>
        <p:spPr>
          <a:xfrm>
            <a:off x="8352000" y="6378000"/>
            <a:ext cx="1800000" cy="480000"/>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‹N°›</a:t>
            </a:fld>
            <a:endParaRPr lang="fr-FR"/>
          </a:p>
        </p:txBody>
      </p:sp>
      <p:sp>
        <p:nvSpPr>
          <p:cNvPr id="30" name="Google Shape;30;p11"/>
          <p:cNvSpPr txBox="1">
            <a:spLocks noGrp="1"/>
          </p:cNvSpPr>
          <p:nvPr>
            <p:ph type="body" idx="1"/>
          </p:nvPr>
        </p:nvSpPr>
        <p:spPr>
          <a:xfrm>
            <a:off x="479998" y="2522624"/>
            <a:ext cx="3360000" cy="3374400"/>
          </a:xfrm>
          <a:prstGeom prst="rect">
            <a:avLst/>
          </a:prstGeom>
          <a:noFill/>
          <a:ln>
            <a:noFill/>
          </a:ln>
        </p:spPr>
        <p:txBody>
          <a:bodyPr spcFirstLastPara="1" wrap="square" lIns="0" tIns="0" rIns="0" bIns="0" anchor="t" anchorCtr="0">
            <a:noAutofit/>
          </a:bodyPr>
          <a:lstStyle>
            <a:lvl1pPr marL="457200" lvl="0" indent="-295275" algn="l">
              <a:lnSpc>
                <a:spcPct val="100000"/>
              </a:lnSpc>
              <a:spcBef>
                <a:spcPts val="400"/>
              </a:spcBef>
              <a:spcAft>
                <a:spcPts val="0"/>
              </a:spcAft>
              <a:buClr>
                <a:schemeClr val="dk1"/>
              </a:buClr>
              <a:buSzPts val="1050"/>
              <a:buFont typeface="Arial"/>
              <a:buAutoNum type="arabicPeriod"/>
              <a:defRPr b="1"/>
            </a:lvl1pPr>
            <a:lvl2pPr marL="914400" lvl="1" indent="-288925" algn="l">
              <a:lnSpc>
                <a:spcPct val="100000"/>
              </a:lnSpc>
              <a:spcBef>
                <a:spcPts val="800"/>
              </a:spcBef>
              <a:spcAft>
                <a:spcPts val="0"/>
              </a:spcAft>
              <a:buClr>
                <a:schemeClr val="dk1"/>
              </a:buClr>
              <a:buSzPts val="950"/>
              <a:buFont typeface="Arial"/>
              <a:buAutoNum type="alphaLcPeriod"/>
              <a:defRPr/>
            </a:lvl2pPr>
            <a:lvl3pPr marL="1371600" lvl="2" indent="-342900" algn="l">
              <a:lnSpc>
                <a:spcPct val="100000"/>
              </a:lnSpc>
              <a:spcBef>
                <a:spcPts val="800"/>
              </a:spcBef>
              <a:spcAft>
                <a:spcPts val="0"/>
              </a:spcAft>
              <a:buClr>
                <a:schemeClr val="dk1"/>
              </a:buClr>
              <a:buSzPts val="1800"/>
              <a:buChar char="•"/>
              <a:defRPr/>
            </a:lvl3pPr>
            <a:lvl4pPr marL="1828800" lvl="3" indent="-342900" algn="l">
              <a:lnSpc>
                <a:spcPct val="100000"/>
              </a:lnSpc>
              <a:spcBef>
                <a:spcPts val="100"/>
              </a:spcBef>
              <a:spcAft>
                <a:spcPts val="0"/>
              </a:spcAft>
              <a:buClr>
                <a:schemeClr val="dk1"/>
              </a:buClr>
              <a:buSzPts val="1800"/>
              <a:buChar char="•"/>
              <a:defRPr/>
            </a:lvl4pPr>
            <a:lvl5pPr marL="2286000" lvl="4" indent="-342900" algn="l">
              <a:lnSpc>
                <a:spcPct val="100000"/>
              </a:lnSpc>
              <a:spcBef>
                <a:spcPts val="10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1" name="Google Shape;31;p11"/>
          <p:cNvSpPr txBox="1">
            <a:spLocks noGrp="1"/>
          </p:cNvSpPr>
          <p:nvPr>
            <p:ph type="body" idx="2"/>
          </p:nvPr>
        </p:nvSpPr>
        <p:spPr>
          <a:xfrm>
            <a:off x="4416000" y="2524800"/>
            <a:ext cx="3360000" cy="3374400"/>
          </a:xfrm>
          <a:prstGeom prst="rect">
            <a:avLst/>
          </a:prstGeom>
          <a:noFill/>
          <a:ln>
            <a:noFill/>
          </a:ln>
        </p:spPr>
        <p:txBody>
          <a:bodyPr spcFirstLastPara="1" wrap="square" lIns="0" tIns="0" rIns="0" bIns="0" anchor="t" anchorCtr="0">
            <a:noAutofit/>
          </a:bodyPr>
          <a:lstStyle>
            <a:lvl1pPr marL="457200" lvl="0" indent="-295275" algn="l">
              <a:lnSpc>
                <a:spcPct val="100000"/>
              </a:lnSpc>
              <a:spcBef>
                <a:spcPts val="400"/>
              </a:spcBef>
              <a:spcAft>
                <a:spcPts val="0"/>
              </a:spcAft>
              <a:buClr>
                <a:schemeClr val="dk1"/>
              </a:buClr>
              <a:buSzPts val="1050"/>
              <a:buFont typeface="Arial"/>
              <a:buAutoNum type="arabicPeriod"/>
              <a:defRPr b="1"/>
            </a:lvl1pPr>
            <a:lvl2pPr marL="914400" lvl="1" indent="-288925" algn="l">
              <a:lnSpc>
                <a:spcPct val="100000"/>
              </a:lnSpc>
              <a:spcBef>
                <a:spcPts val="800"/>
              </a:spcBef>
              <a:spcAft>
                <a:spcPts val="0"/>
              </a:spcAft>
              <a:buClr>
                <a:schemeClr val="dk1"/>
              </a:buClr>
              <a:buSzPts val="950"/>
              <a:buFont typeface="Arial"/>
              <a:buAutoNum type="alphaLcPeriod"/>
              <a:defRPr/>
            </a:lvl2pPr>
            <a:lvl3pPr marL="1371600" lvl="2" indent="-342900" algn="l">
              <a:lnSpc>
                <a:spcPct val="100000"/>
              </a:lnSpc>
              <a:spcBef>
                <a:spcPts val="800"/>
              </a:spcBef>
              <a:spcAft>
                <a:spcPts val="0"/>
              </a:spcAft>
              <a:buClr>
                <a:schemeClr val="dk1"/>
              </a:buClr>
              <a:buSzPts val="1800"/>
              <a:buChar char="•"/>
              <a:defRPr/>
            </a:lvl3pPr>
            <a:lvl4pPr marL="1828800" lvl="3" indent="-342900" algn="l">
              <a:lnSpc>
                <a:spcPct val="100000"/>
              </a:lnSpc>
              <a:spcBef>
                <a:spcPts val="100"/>
              </a:spcBef>
              <a:spcAft>
                <a:spcPts val="0"/>
              </a:spcAft>
              <a:buClr>
                <a:schemeClr val="dk1"/>
              </a:buClr>
              <a:buSzPts val="1800"/>
              <a:buChar char="•"/>
              <a:defRPr/>
            </a:lvl4pPr>
            <a:lvl5pPr marL="2286000" lvl="4" indent="-342900" algn="l">
              <a:lnSpc>
                <a:spcPct val="100000"/>
              </a:lnSpc>
              <a:spcBef>
                <a:spcPts val="10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11"/>
          <p:cNvSpPr txBox="1">
            <a:spLocks noGrp="1"/>
          </p:cNvSpPr>
          <p:nvPr>
            <p:ph type="body" idx="3"/>
          </p:nvPr>
        </p:nvSpPr>
        <p:spPr>
          <a:xfrm>
            <a:off x="8351999" y="2524800"/>
            <a:ext cx="3360000" cy="3374400"/>
          </a:xfrm>
          <a:prstGeom prst="rect">
            <a:avLst/>
          </a:prstGeom>
          <a:noFill/>
          <a:ln>
            <a:noFill/>
          </a:ln>
        </p:spPr>
        <p:txBody>
          <a:bodyPr spcFirstLastPara="1" wrap="square" lIns="0" tIns="0" rIns="0" bIns="0" anchor="t" anchorCtr="0">
            <a:noAutofit/>
          </a:bodyPr>
          <a:lstStyle>
            <a:lvl1pPr marL="457200" lvl="0" indent="-295275" algn="l">
              <a:lnSpc>
                <a:spcPct val="100000"/>
              </a:lnSpc>
              <a:spcBef>
                <a:spcPts val="400"/>
              </a:spcBef>
              <a:spcAft>
                <a:spcPts val="0"/>
              </a:spcAft>
              <a:buClr>
                <a:schemeClr val="dk1"/>
              </a:buClr>
              <a:buSzPts val="1050"/>
              <a:buFont typeface="Arial"/>
              <a:buAutoNum type="arabicPeriod"/>
              <a:defRPr b="1"/>
            </a:lvl1pPr>
            <a:lvl2pPr marL="914400" lvl="1" indent="-288925" algn="l">
              <a:lnSpc>
                <a:spcPct val="100000"/>
              </a:lnSpc>
              <a:spcBef>
                <a:spcPts val="800"/>
              </a:spcBef>
              <a:spcAft>
                <a:spcPts val="0"/>
              </a:spcAft>
              <a:buClr>
                <a:schemeClr val="dk1"/>
              </a:buClr>
              <a:buSzPts val="950"/>
              <a:buFont typeface="Arial"/>
              <a:buAutoNum type="alphaLcPeriod"/>
              <a:defRPr/>
            </a:lvl2pPr>
            <a:lvl3pPr marL="1371600" lvl="2" indent="-342900" algn="l">
              <a:lnSpc>
                <a:spcPct val="100000"/>
              </a:lnSpc>
              <a:spcBef>
                <a:spcPts val="800"/>
              </a:spcBef>
              <a:spcAft>
                <a:spcPts val="0"/>
              </a:spcAft>
              <a:buClr>
                <a:schemeClr val="dk1"/>
              </a:buClr>
              <a:buSzPts val="1800"/>
              <a:buChar char="•"/>
              <a:defRPr/>
            </a:lvl3pPr>
            <a:lvl4pPr marL="1828800" lvl="3" indent="-342900" algn="l">
              <a:lnSpc>
                <a:spcPct val="100000"/>
              </a:lnSpc>
              <a:spcBef>
                <a:spcPts val="100"/>
              </a:spcBef>
              <a:spcAft>
                <a:spcPts val="0"/>
              </a:spcAft>
              <a:buClr>
                <a:schemeClr val="dk1"/>
              </a:buClr>
              <a:buSzPts val="1800"/>
              <a:buChar char="•"/>
              <a:defRPr/>
            </a:lvl4pPr>
            <a:lvl5pPr marL="2286000" lvl="4" indent="-342900" algn="l">
              <a:lnSpc>
                <a:spcPct val="100000"/>
              </a:lnSpc>
              <a:spcBef>
                <a:spcPts val="10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839485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hapitre">
  <p:cSld name="Chapitre">
    <p:spTree>
      <p:nvGrpSpPr>
        <p:cNvPr id="1" name="Shape 33"/>
        <p:cNvGrpSpPr/>
        <p:nvPr/>
      </p:nvGrpSpPr>
      <p:grpSpPr>
        <a:xfrm>
          <a:off x="0" y="0"/>
          <a:ext cx="0" cy="0"/>
          <a:chOff x="0" y="0"/>
          <a:chExt cx="0" cy="0"/>
        </a:xfrm>
      </p:grpSpPr>
      <p:sp>
        <p:nvSpPr>
          <p:cNvPr id="34" name="Google Shape;34;p12"/>
          <p:cNvSpPr>
            <a:spLocks noGrp="1"/>
          </p:cNvSpPr>
          <p:nvPr>
            <p:ph type="pic" idx="2"/>
          </p:nvPr>
        </p:nvSpPr>
        <p:spPr>
          <a:xfrm>
            <a:off x="0" y="984000"/>
            <a:ext cx="12192000" cy="5875200"/>
          </a:xfrm>
          <a:prstGeom prst="rect">
            <a:avLst/>
          </a:prstGeom>
          <a:solidFill>
            <a:srgbClr val="D8D8D8"/>
          </a:solidFill>
          <a:ln>
            <a:noFill/>
          </a:ln>
        </p:spPr>
        <p:txBody>
          <a:bodyPr spcFirstLastPara="1" wrap="square" lIns="0" tIns="1080000" rIns="0" bIns="0" anchor="ctr" anchorCtr="0">
            <a:noAutofit/>
          </a:bodyPr>
          <a:lstStyle>
            <a:lvl1pPr marR="0" lvl="0" algn="ctr" rtl="0">
              <a:lnSpc>
                <a:spcPct val="100000"/>
              </a:lnSpc>
              <a:spcBef>
                <a:spcPts val="0"/>
              </a:spcBef>
              <a:spcAft>
                <a:spcPts val="0"/>
              </a:spcAft>
              <a:buClr>
                <a:schemeClr val="dk1"/>
              </a:buClr>
              <a:buSzPts val="1050"/>
              <a:buFont typeface="Arial"/>
              <a:buNone/>
              <a:defRPr sz="1050" b="0" i="0" u="none" strike="noStrike" cap="none">
                <a:solidFill>
                  <a:schemeClr val="dk1"/>
                </a:solidFill>
                <a:latin typeface="Arial"/>
                <a:ea typeface="Arial"/>
                <a:cs typeface="Arial"/>
                <a:sym typeface="Arial"/>
              </a:defRPr>
            </a:lvl1pPr>
            <a:lvl2pPr marR="0" lvl="1" algn="l" rtl="0">
              <a:lnSpc>
                <a:spcPct val="100000"/>
              </a:lnSpc>
              <a:spcBef>
                <a:spcPts val="600"/>
              </a:spcBef>
              <a:spcAft>
                <a:spcPts val="0"/>
              </a:spcAft>
              <a:buClr>
                <a:schemeClr val="dk1"/>
              </a:buClr>
              <a:buSzPts val="950"/>
              <a:buFont typeface="Arial"/>
              <a:buChar char="•"/>
              <a:defRPr sz="95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850"/>
              <a:buFont typeface="Arial"/>
              <a:buChar char="•"/>
              <a:defRPr sz="850" b="0" i="0" u="none" strike="noStrike" cap="none">
                <a:solidFill>
                  <a:schemeClr val="dk1"/>
                </a:solidFill>
                <a:latin typeface="Arial"/>
                <a:ea typeface="Arial"/>
                <a:cs typeface="Arial"/>
                <a:sym typeface="Arial"/>
              </a:defRPr>
            </a:lvl3pPr>
            <a:lvl4pPr marR="0" lvl="3" algn="l" rtl="0">
              <a:lnSpc>
                <a:spcPct val="100000"/>
              </a:lnSpc>
              <a:spcBef>
                <a:spcPts val="100"/>
              </a:spcBef>
              <a:spcAft>
                <a:spcPts val="0"/>
              </a:spcAft>
              <a:buClr>
                <a:schemeClr val="dk1"/>
              </a:buClr>
              <a:buSzPts val="750"/>
              <a:buFont typeface="Arial"/>
              <a:buChar char="•"/>
              <a:defRPr sz="750" b="0" i="0" u="none" strike="noStrike" cap="none">
                <a:solidFill>
                  <a:schemeClr val="dk1"/>
                </a:solidFill>
                <a:latin typeface="Arial"/>
                <a:ea typeface="Arial"/>
                <a:cs typeface="Arial"/>
                <a:sym typeface="Arial"/>
              </a:defRPr>
            </a:lvl4pPr>
            <a:lvl5pPr marR="0" lvl="4" algn="l" rtl="0">
              <a:lnSpc>
                <a:spcPct val="100000"/>
              </a:lnSpc>
              <a:spcBef>
                <a:spcPts val="10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5" name="Google Shape;35;p12"/>
          <p:cNvSpPr txBox="1">
            <a:spLocks noGrp="1"/>
          </p:cNvSpPr>
          <p:nvPr>
            <p:ph type="title"/>
          </p:nvPr>
        </p:nvSpPr>
        <p:spPr>
          <a:xfrm>
            <a:off x="479999" y="984000"/>
            <a:ext cx="11232000" cy="5395200"/>
          </a:xfrm>
          <a:prstGeom prst="rect">
            <a:avLst/>
          </a:prstGeom>
          <a:noFill/>
          <a:ln w="10150" cap="flat" cmpd="sng">
            <a:solidFill>
              <a:schemeClr val="dk1"/>
            </a:solidFill>
            <a:prstDash val="solid"/>
            <a:round/>
            <a:headEnd type="none" w="sm" len="sm"/>
            <a:tailEnd type="none" w="sm" len="sm"/>
          </a:ln>
        </p:spPr>
        <p:txBody>
          <a:bodyPr spcFirstLastPara="1" wrap="square" lIns="0" tIns="0" rIns="0" bIns="360000" anchor="ctr" anchorCtr="0">
            <a:noAutofit/>
          </a:bodyPr>
          <a:lstStyle>
            <a:lvl1pPr lvl="0" algn="l">
              <a:lnSpc>
                <a:spcPct val="90000"/>
              </a:lnSpc>
              <a:spcBef>
                <a:spcPts val="0"/>
              </a:spcBef>
              <a:spcAft>
                <a:spcPts val="0"/>
              </a:spcAft>
              <a:buClr>
                <a:schemeClr val="dk1"/>
              </a:buClr>
              <a:buSzPts val="3250"/>
              <a:buFont typeface="Arial"/>
              <a:buAutoNum type="arabicPeriod"/>
              <a:defRPr sz="32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2"/>
          <p:cNvSpPr txBox="1">
            <a:spLocks noGrp="1"/>
          </p:cNvSpPr>
          <p:nvPr>
            <p:ph type="dt" idx="10"/>
          </p:nvPr>
        </p:nvSpPr>
        <p:spPr>
          <a:xfrm>
            <a:off x="10152000" y="6378000"/>
            <a:ext cx="1560000" cy="4800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2"/>
          <p:cNvSpPr txBox="1">
            <a:spLocks noGrp="1"/>
          </p:cNvSpPr>
          <p:nvPr>
            <p:ph type="ftr" idx="11"/>
          </p:nvPr>
        </p:nvSpPr>
        <p:spPr>
          <a:xfrm>
            <a:off x="480000" y="6378000"/>
            <a:ext cx="7872000" cy="4800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sldNum" idx="12"/>
          </p:nvPr>
        </p:nvSpPr>
        <p:spPr>
          <a:xfrm>
            <a:off x="8352000" y="6378000"/>
            <a:ext cx="1800000" cy="480000"/>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‹N°›</a:t>
            </a:fld>
            <a:endParaRPr lang="fr-FR"/>
          </a:p>
        </p:txBody>
      </p:sp>
    </p:spTree>
    <p:extLst>
      <p:ext uri="{BB962C8B-B14F-4D97-AF65-F5344CB8AC3E}">
        <p14:creationId xmlns:p14="http://schemas.microsoft.com/office/powerpoint/2010/main" val="4221614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re et textes 3 colonnes">
  <p:cSld name="Titre et textes 3 colonnes">
    <p:spTree>
      <p:nvGrpSpPr>
        <p:cNvPr id="1" name="Shape 39"/>
        <p:cNvGrpSpPr/>
        <p:nvPr/>
      </p:nvGrpSpPr>
      <p:grpSpPr>
        <a:xfrm>
          <a:off x="0" y="0"/>
          <a:ext cx="0" cy="0"/>
          <a:chOff x="0" y="0"/>
          <a:chExt cx="0" cy="0"/>
        </a:xfrm>
      </p:grpSpPr>
      <p:sp>
        <p:nvSpPr>
          <p:cNvPr id="40" name="Google Shape;40;p13"/>
          <p:cNvSpPr txBox="1">
            <a:spLocks noGrp="1"/>
          </p:cNvSpPr>
          <p:nvPr>
            <p:ph type="title"/>
          </p:nvPr>
        </p:nvSpPr>
        <p:spPr>
          <a:xfrm>
            <a:off x="479999" y="1200000"/>
            <a:ext cx="11232000" cy="960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55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13"/>
          <p:cNvSpPr txBox="1">
            <a:spLocks noGrp="1"/>
          </p:cNvSpPr>
          <p:nvPr>
            <p:ph type="dt" idx="10"/>
          </p:nvPr>
        </p:nvSpPr>
        <p:spPr>
          <a:xfrm>
            <a:off x="10152000" y="6378000"/>
            <a:ext cx="1560000" cy="4800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3"/>
          <p:cNvSpPr txBox="1">
            <a:spLocks noGrp="1"/>
          </p:cNvSpPr>
          <p:nvPr>
            <p:ph type="ftr" idx="11"/>
          </p:nvPr>
        </p:nvSpPr>
        <p:spPr>
          <a:xfrm>
            <a:off x="480000" y="6378000"/>
            <a:ext cx="7872000" cy="4800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3"/>
          <p:cNvSpPr txBox="1">
            <a:spLocks noGrp="1"/>
          </p:cNvSpPr>
          <p:nvPr>
            <p:ph type="sldNum" idx="12"/>
          </p:nvPr>
        </p:nvSpPr>
        <p:spPr>
          <a:xfrm>
            <a:off x="8352000" y="6378000"/>
            <a:ext cx="1800000" cy="480000"/>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‹N°›</a:t>
            </a:fld>
            <a:endParaRPr lang="fr-FR"/>
          </a:p>
        </p:txBody>
      </p:sp>
      <p:sp>
        <p:nvSpPr>
          <p:cNvPr id="44" name="Google Shape;44;p13"/>
          <p:cNvSpPr txBox="1">
            <a:spLocks noGrp="1"/>
          </p:cNvSpPr>
          <p:nvPr>
            <p:ph type="body" idx="1"/>
          </p:nvPr>
        </p:nvSpPr>
        <p:spPr>
          <a:xfrm>
            <a:off x="4416000" y="240000"/>
            <a:ext cx="7296000" cy="480000"/>
          </a:xfrm>
          <a:prstGeom prst="rect">
            <a:avLst/>
          </a:prstGeom>
          <a:noFill/>
          <a:ln>
            <a:noFill/>
          </a:ln>
        </p:spPr>
        <p:txBody>
          <a:bodyPr spcFirstLastPara="1" wrap="square" lIns="0" tIns="0" rIns="0" bIns="0" anchor="t" anchorCtr="0">
            <a:noAutofit/>
          </a:bodyPr>
          <a:lstStyle>
            <a:lvl1pPr marL="457200" lvl="0" indent="-276225" algn="r">
              <a:lnSpc>
                <a:spcPct val="100000"/>
              </a:lnSpc>
              <a:spcBef>
                <a:spcPts val="0"/>
              </a:spcBef>
              <a:spcAft>
                <a:spcPts val="0"/>
              </a:spcAft>
              <a:buClr>
                <a:schemeClr val="dk1"/>
              </a:buClr>
              <a:buSzPts val="750"/>
              <a:buFont typeface="Arial"/>
              <a:buAutoNum type="arabicPeriod"/>
              <a:defRPr sz="750" b="1"/>
            </a:lvl1pPr>
            <a:lvl2pPr marL="914400" lvl="1" indent="-276225" algn="r">
              <a:lnSpc>
                <a:spcPct val="100000"/>
              </a:lnSpc>
              <a:spcBef>
                <a:spcPts val="0"/>
              </a:spcBef>
              <a:spcAft>
                <a:spcPts val="0"/>
              </a:spcAft>
              <a:buClr>
                <a:schemeClr val="dk1"/>
              </a:buClr>
              <a:buSzPts val="750"/>
              <a:buFont typeface="Arial"/>
              <a:buAutoNum type="alphaLcPeriod"/>
              <a:defRPr sz="750"/>
            </a:lvl2pPr>
            <a:lvl3pPr marL="1371600" lvl="2" indent="-342900" algn="l">
              <a:lnSpc>
                <a:spcPct val="100000"/>
              </a:lnSpc>
              <a:spcBef>
                <a:spcPts val="100"/>
              </a:spcBef>
              <a:spcAft>
                <a:spcPts val="0"/>
              </a:spcAft>
              <a:buClr>
                <a:schemeClr val="dk1"/>
              </a:buClr>
              <a:buSzPts val="1800"/>
              <a:buChar char="•"/>
              <a:defRPr/>
            </a:lvl3pPr>
            <a:lvl4pPr marL="1828800" lvl="3" indent="-342900" algn="l">
              <a:lnSpc>
                <a:spcPct val="100000"/>
              </a:lnSpc>
              <a:spcBef>
                <a:spcPts val="100"/>
              </a:spcBef>
              <a:spcAft>
                <a:spcPts val="0"/>
              </a:spcAft>
              <a:buClr>
                <a:schemeClr val="dk1"/>
              </a:buClr>
              <a:buSzPts val="1800"/>
              <a:buChar char="•"/>
              <a:defRPr/>
            </a:lvl4pPr>
            <a:lvl5pPr marL="2286000" lvl="4" indent="-342900" algn="l">
              <a:lnSpc>
                <a:spcPct val="100000"/>
              </a:lnSpc>
              <a:spcBef>
                <a:spcPts val="10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5" name="Google Shape;45;p13"/>
          <p:cNvSpPr txBox="1">
            <a:spLocks noGrp="1"/>
          </p:cNvSpPr>
          <p:nvPr>
            <p:ph type="body" idx="2"/>
          </p:nvPr>
        </p:nvSpPr>
        <p:spPr>
          <a:xfrm>
            <a:off x="479999" y="2448000"/>
            <a:ext cx="3360000" cy="343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50"/>
              <a:buNone/>
              <a:defRPr/>
            </a:lvl1pPr>
            <a:lvl2pPr marL="914400" lvl="1" indent="-288925" algn="l">
              <a:lnSpc>
                <a:spcPct val="100000"/>
              </a:lnSpc>
              <a:spcBef>
                <a:spcPts val="600"/>
              </a:spcBef>
              <a:spcAft>
                <a:spcPts val="0"/>
              </a:spcAft>
              <a:buClr>
                <a:schemeClr val="dk1"/>
              </a:buClr>
              <a:buSzPts val="950"/>
              <a:buChar char="•"/>
              <a:defRPr/>
            </a:lvl2pPr>
            <a:lvl3pPr marL="1371600" lvl="2" indent="-282575" algn="l">
              <a:lnSpc>
                <a:spcPct val="100000"/>
              </a:lnSpc>
              <a:spcBef>
                <a:spcPts val="600"/>
              </a:spcBef>
              <a:spcAft>
                <a:spcPts val="0"/>
              </a:spcAft>
              <a:buClr>
                <a:schemeClr val="dk1"/>
              </a:buClr>
              <a:buSzPts val="850"/>
              <a:buChar char="•"/>
              <a:defRPr/>
            </a:lvl3pPr>
            <a:lvl4pPr marL="1828800" lvl="3" indent="-276225" algn="l">
              <a:lnSpc>
                <a:spcPct val="100000"/>
              </a:lnSpc>
              <a:spcBef>
                <a:spcPts val="100"/>
              </a:spcBef>
              <a:spcAft>
                <a:spcPts val="0"/>
              </a:spcAft>
              <a:buClr>
                <a:schemeClr val="dk1"/>
              </a:buClr>
              <a:buSzPts val="750"/>
              <a:buChar char="•"/>
              <a:defRPr/>
            </a:lvl4pPr>
            <a:lvl5pPr marL="2286000" lvl="4" indent="-273050" algn="l">
              <a:lnSpc>
                <a:spcPct val="100000"/>
              </a:lnSpc>
              <a:spcBef>
                <a:spcPts val="100"/>
              </a:spcBef>
              <a:spcAft>
                <a:spcPts val="0"/>
              </a:spcAft>
              <a:buClr>
                <a:schemeClr val="dk1"/>
              </a:buClr>
              <a:buSzPts val="7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6" name="Google Shape;46;p13"/>
          <p:cNvSpPr txBox="1">
            <a:spLocks noGrp="1"/>
          </p:cNvSpPr>
          <p:nvPr>
            <p:ph type="body" idx="3"/>
          </p:nvPr>
        </p:nvSpPr>
        <p:spPr>
          <a:xfrm>
            <a:off x="4416000" y="2448000"/>
            <a:ext cx="3360000" cy="343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50"/>
              <a:buNone/>
              <a:defRPr/>
            </a:lvl1pPr>
            <a:lvl2pPr marL="914400" lvl="1" indent="-288925" algn="l">
              <a:lnSpc>
                <a:spcPct val="100000"/>
              </a:lnSpc>
              <a:spcBef>
                <a:spcPts val="600"/>
              </a:spcBef>
              <a:spcAft>
                <a:spcPts val="0"/>
              </a:spcAft>
              <a:buClr>
                <a:schemeClr val="dk1"/>
              </a:buClr>
              <a:buSzPts val="950"/>
              <a:buChar char="•"/>
              <a:defRPr/>
            </a:lvl2pPr>
            <a:lvl3pPr marL="1371600" lvl="2" indent="-282575" algn="l">
              <a:lnSpc>
                <a:spcPct val="100000"/>
              </a:lnSpc>
              <a:spcBef>
                <a:spcPts val="600"/>
              </a:spcBef>
              <a:spcAft>
                <a:spcPts val="0"/>
              </a:spcAft>
              <a:buClr>
                <a:schemeClr val="dk1"/>
              </a:buClr>
              <a:buSzPts val="850"/>
              <a:buChar char="•"/>
              <a:defRPr/>
            </a:lvl3pPr>
            <a:lvl4pPr marL="1828800" lvl="3" indent="-276225" algn="l">
              <a:lnSpc>
                <a:spcPct val="100000"/>
              </a:lnSpc>
              <a:spcBef>
                <a:spcPts val="100"/>
              </a:spcBef>
              <a:spcAft>
                <a:spcPts val="0"/>
              </a:spcAft>
              <a:buClr>
                <a:schemeClr val="dk1"/>
              </a:buClr>
              <a:buSzPts val="750"/>
              <a:buChar char="•"/>
              <a:defRPr/>
            </a:lvl4pPr>
            <a:lvl5pPr marL="2286000" lvl="4" indent="-273050" algn="l">
              <a:lnSpc>
                <a:spcPct val="100000"/>
              </a:lnSpc>
              <a:spcBef>
                <a:spcPts val="100"/>
              </a:spcBef>
              <a:spcAft>
                <a:spcPts val="0"/>
              </a:spcAft>
              <a:buClr>
                <a:schemeClr val="dk1"/>
              </a:buClr>
              <a:buSzPts val="7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7" name="Google Shape;47;p13"/>
          <p:cNvSpPr txBox="1">
            <a:spLocks noGrp="1"/>
          </p:cNvSpPr>
          <p:nvPr>
            <p:ph type="body" idx="4"/>
          </p:nvPr>
        </p:nvSpPr>
        <p:spPr>
          <a:xfrm>
            <a:off x="8352000" y="2448000"/>
            <a:ext cx="3360000" cy="343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50"/>
              <a:buNone/>
              <a:defRPr/>
            </a:lvl1pPr>
            <a:lvl2pPr marL="914400" lvl="1" indent="-288925" algn="l">
              <a:lnSpc>
                <a:spcPct val="100000"/>
              </a:lnSpc>
              <a:spcBef>
                <a:spcPts val="600"/>
              </a:spcBef>
              <a:spcAft>
                <a:spcPts val="0"/>
              </a:spcAft>
              <a:buClr>
                <a:schemeClr val="dk1"/>
              </a:buClr>
              <a:buSzPts val="950"/>
              <a:buChar char="•"/>
              <a:defRPr/>
            </a:lvl2pPr>
            <a:lvl3pPr marL="1371600" lvl="2" indent="-282575" algn="l">
              <a:lnSpc>
                <a:spcPct val="100000"/>
              </a:lnSpc>
              <a:spcBef>
                <a:spcPts val="600"/>
              </a:spcBef>
              <a:spcAft>
                <a:spcPts val="0"/>
              </a:spcAft>
              <a:buClr>
                <a:schemeClr val="dk1"/>
              </a:buClr>
              <a:buSzPts val="850"/>
              <a:buChar char="•"/>
              <a:defRPr/>
            </a:lvl3pPr>
            <a:lvl4pPr marL="1828800" lvl="3" indent="-276225" algn="l">
              <a:lnSpc>
                <a:spcPct val="100000"/>
              </a:lnSpc>
              <a:spcBef>
                <a:spcPts val="100"/>
              </a:spcBef>
              <a:spcAft>
                <a:spcPts val="0"/>
              </a:spcAft>
              <a:buClr>
                <a:schemeClr val="dk1"/>
              </a:buClr>
              <a:buSzPts val="750"/>
              <a:buChar char="•"/>
              <a:defRPr/>
            </a:lvl4pPr>
            <a:lvl5pPr marL="2286000" lvl="4" indent="-273050" algn="l">
              <a:lnSpc>
                <a:spcPct val="100000"/>
              </a:lnSpc>
              <a:spcBef>
                <a:spcPts val="100"/>
              </a:spcBef>
              <a:spcAft>
                <a:spcPts val="0"/>
              </a:spcAft>
              <a:buClr>
                <a:schemeClr val="dk1"/>
              </a:buClr>
              <a:buSzPts val="7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340675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re et contenu">
  <p:cSld name="Titre et contenu">
    <p:spTree>
      <p:nvGrpSpPr>
        <p:cNvPr id="1" name="Shape 48"/>
        <p:cNvGrpSpPr/>
        <p:nvPr/>
      </p:nvGrpSpPr>
      <p:grpSpPr>
        <a:xfrm>
          <a:off x="0" y="0"/>
          <a:ext cx="0" cy="0"/>
          <a:chOff x="0" y="0"/>
          <a:chExt cx="0" cy="0"/>
        </a:xfrm>
      </p:grpSpPr>
      <p:sp>
        <p:nvSpPr>
          <p:cNvPr id="49" name="Google Shape;49;p14"/>
          <p:cNvSpPr txBox="1">
            <a:spLocks noGrp="1"/>
          </p:cNvSpPr>
          <p:nvPr>
            <p:ph type="title"/>
          </p:nvPr>
        </p:nvSpPr>
        <p:spPr>
          <a:xfrm>
            <a:off x="479999" y="1200000"/>
            <a:ext cx="11232000" cy="960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14"/>
          <p:cNvSpPr txBox="1">
            <a:spLocks noGrp="1"/>
          </p:cNvSpPr>
          <p:nvPr>
            <p:ph type="dt" idx="10"/>
          </p:nvPr>
        </p:nvSpPr>
        <p:spPr>
          <a:xfrm>
            <a:off x="10152000" y="6378000"/>
            <a:ext cx="1560000" cy="4800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4"/>
          <p:cNvSpPr txBox="1">
            <a:spLocks noGrp="1"/>
          </p:cNvSpPr>
          <p:nvPr>
            <p:ph type="ftr" idx="11"/>
          </p:nvPr>
        </p:nvSpPr>
        <p:spPr>
          <a:xfrm>
            <a:off x="480000" y="6378000"/>
            <a:ext cx="7872000" cy="48000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sldNum" idx="12"/>
          </p:nvPr>
        </p:nvSpPr>
        <p:spPr>
          <a:xfrm>
            <a:off x="8352000" y="6378000"/>
            <a:ext cx="1800000" cy="480000"/>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‹N°›</a:t>
            </a:fld>
            <a:endParaRPr lang="fr-FR"/>
          </a:p>
        </p:txBody>
      </p:sp>
      <p:sp>
        <p:nvSpPr>
          <p:cNvPr id="53" name="Google Shape;53;p14"/>
          <p:cNvSpPr txBox="1">
            <a:spLocks noGrp="1"/>
          </p:cNvSpPr>
          <p:nvPr>
            <p:ph type="body" idx="1"/>
          </p:nvPr>
        </p:nvSpPr>
        <p:spPr>
          <a:xfrm>
            <a:off x="479998" y="2448000"/>
            <a:ext cx="11232000" cy="343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50"/>
              <a:buNone/>
              <a:defRPr/>
            </a:lvl1pPr>
            <a:lvl2pPr marL="914400" lvl="1" indent="-288925" algn="l">
              <a:lnSpc>
                <a:spcPct val="100000"/>
              </a:lnSpc>
              <a:spcBef>
                <a:spcPts val="600"/>
              </a:spcBef>
              <a:spcAft>
                <a:spcPts val="0"/>
              </a:spcAft>
              <a:buClr>
                <a:schemeClr val="dk1"/>
              </a:buClr>
              <a:buSzPts val="950"/>
              <a:buChar char="•"/>
              <a:defRPr/>
            </a:lvl2pPr>
            <a:lvl3pPr marL="1371600" lvl="2" indent="-282575" algn="l">
              <a:lnSpc>
                <a:spcPct val="100000"/>
              </a:lnSpc>
              <a:spcBef>
                <a:spcPts val="600"/>
              </a:spcBef>
              <a:spcAft>
                <a:spcPts val="0"/>
              </a:spcAft>
              <a:buClr>
                <a:schemeClr val="dk1"/>
              </a:buClr>
              <a:buSzPts val="850"/>
              <a:buChar char="•"/>
              <a:defRPr/>
            </a:lvl3pPr>
            <a:lvl4pPr marL="1828800" lvl="3" indent="-276225" algn="l">
              <a:lnSpc>
                <a:spcPct val="100000"/>
              </a:lnSpc>
              <a:spcBef>
                <a:spcPts val="100"/>
              </a:spcBef>
              <a:spcAft>
                <a:spcPts val="0"/>
              </a:spcAft>
              <a:buClr>
                <a:schemeClr val="dk1"/>
              </a:buClr>
              <a:buSzPts val="750"/>
              <a:buChar char="•"/>
              <a:defRPr/>
            </a:lvl4pPr>
            <a:lvl5pPr marL="2286000" lvl="4" indent="-273050" algn="l">
              <a:lnSpc>
                <a:spcPct val="100000"/>
              </a:lnSpc>
              <a:spcBef>
                <a:spcPts val="100"/>
              </a:spcBef>
              <a:spcAft>
                <a:spcPts val="0"/>
              </a:spcAft>
              <a:buClr>
                <a:schemeClr val="dk1"/>
              </a:buClr>
              <a:buSzPts val="7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4" name="Google Shape;54;p14"/>
          <p:cNvSpPr txBox="1">
            <a:spLocks noGrp="1"/>
          </p:cNvSpPr>
          <p:nvPr>
            <p:ph type="body" idx="2"/>
          </p:nvPr>
        </p:nvSpPr>
        <p:spPr>
          <a:xfrm>
            <a:off x="4416000" y="240000"/>
            <a:ext cx="7296000" cy="480000"/>
          </a:xfrm>
          <a:prstGeom prst="rect">
            <a:avLst/>
          </a:prstGeom>
          <a:noFill/>
          <a:ln>
            <a:noFill/>
          </a:ln>
        </p:spPr>
        <p:txBody>
          <a:bodyPr spcFirstLastPara="1" wrap="square" lIns="0" tIns="0" rIns="0" bIns="0" anchor="t" anchorCtr="0">
            <a:noAutofit/>
          </a:bodyPr>
          <a:lstStyle>
            <a:lvl1pPr marL="457200" lvl="0" indent="-276225" algn="r">
              <a:lnSpc>
                <a:spcPct val="100000"/>
              </a:lnSpc>
              <a:spcBef>
                <a:spcPts val="0"/>
              </a:spcBef>
              <a:spcAft>
                <a:spcPts val="0"/>
              </a:spcAft>
              <a:buClr>
                <a:schemeClr val="dk1"/>
              </a:buClr>
              <a:buSzPts val="750"/>
              <a:buFont typeface="Arial"/>
              <a:buAutoNum type="arabicPeriod"/>
              <a:defRPr sz="750" b="1"/>
            </a:lvl1pPr>
            <a:lvl2pPr marL="914400" lvl="1" indent="-276225" algn="r">
              <a:lnSpc>
                <a:spcPct val="100000"/>
              </a:lnSpc>
              <a:spcBef>
                <a:spcPts val="0"/>
              </a:spcBef>
              <a:spcAft>
                <a:spcPts val="0"/>
              </a:spcAft>
              <a:buClr>
                <a:schemeClr val="dk1"/>
              </a:buClr>
              <a:buSzPts val="750"/>
              <a:buFont typeface="Arial"/>
              <a:buAutoNum type="alphaLcPeriod"/>
              <a:defRPr sz="750"/>
            </a:lvl2pPr>
            <a:lvl3pPr marL="1371600" lvl="2" indent="-342900" algn="l">
              <a:lnSpc>
                <a:spcPct val="100000"/>
              </a:lnSpc>
              <a:spcBef>
                <a:spcPts val="100"/>
              </a:spcBef>
              <a:spcAft>
                <a:spcPts val="0"/>
              </a:spcAft>
              <a:buClr>
                <a:schemeClr val="dk1"/>
              </a:buClr>
              <a:buSzPts val="1800"/>
              <a:buChar char="•"/>
              <a:defRPr/>
            </a:lvl3pPr>
            <a:lvl4pPr marL="1828800" lvl="3" indent="-342900" algn="l">
              <a:lnSpc>
                <a:spcPct val="100000"/>
              </a:lnSpc>
              <a:spcBef>
                <a:spcPts val="100"/>
              </a:spcBef>
              <a:spcAft>
                <a:spcPts val="0"/>
              </a:spcAft>
              <a:buClr>
                <a:schemeClr val="dk1"/>
              </a:buClr>
              <a:buSzPts val="1800"/>
              <a:buChar char="•"/>
              <a:defRPr/>
            </a:lvl4pPr>
            <a:lvl5pPr marL="2286000" lvl="4" indent="-342900" algn="l">
              <a:lnSpc>
                <a:spcPct val="100000"/>
              </a:lnSpc>
              <a:spcBef>
                <a:spcPts val="10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045934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Couverture">
  <p:cSld name="Couverture">
    <p:spTree>
      <p:nvGrpSpPr>
        <p:cNvPr id="1" name="Shape 55"/>
        <p:cNvGrpSpPr/>
        <p:nvPr/>
      </p:nvGrpSpPr>
      <p:grpSpPr>
        <a:xfrm>
          <a:off x="0" y="0"/>
          <a:ext cx="0" cy="0"/>
          <a:chOff x="0" y="0"/>
          <a:chExt cx="0" cy="0"/>
        </a:xfrm>
      </p:grpSpPr>
      <p:sp>
        <p:nvSpPr>
          <p:cNvPr id="56" name="Google Shape;56;p15"/>
          <p:cNvSpPr txBox="1">
            <a:spLocks noGrp="1"/>
          </p:cNvSpPr>
          <p:nvPr>
            <p:ph type="dt" idx="10"/>
          </p:nvPr>
        </p:nvSpPr>
        <p:spPr>
          <a:xfrm>
            <a:off x="0" y="6618000"/>
            <a:ext cx="240000" cy="240000"/>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0" tIns="0" rIns="0" bIns="0" anchor="ctr" anchorCtr="0">
            <a:noAutofit/>
          </a:bodyPr>
          <a:lstStyle>
            <a:lvl1pPr lvl="0" algn="ctr">
              <a:spcBef>
                <a:spcPts val="0"/>
              </a:spcBef>
              <a:spcAft>
                <a:spcPts val="0"/>
              </a:spcAft>
              <a:buSzPts val="1400"/>
              <a:buNone/>
              <a:defRPr sz="100">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
          <p:cNvSpPr txBox="1">
            <a:spLocks noGrp="1"/>
          </p:cNvSpPr>
          <p:nvPr>
            <p:ph type="ftr" idx="11"/>
          </p:nvPr>
        </p:nvSpPr>
        <p:spPr>
          <a:xfrm>
            <a:off x="960000" y="5226529"/>
            <a:ext cx="4320000" cy="120000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sz="115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15"/>
          <p:cNvSpPr txBox="1">
            <a:spLocks noGrp="1"/>
          </p:cNvSpPr>
          <p:nvPr>
            <p:ph type="sldNum" idx="12"/>
          </p:nvPr>
        </p:nvSpPr>
        <p:spPr>
          <a:xfrm>
            <a:off x="0" y="6618000"/>
            <a:ext cx="240000" cy="240000"/>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0" tIns="0" rIns="0" bIns="0" anchor="ctr" anchorCtr="0">
            <a:noAutofit/>
          </a:bodyPr>
          <a:lstStyle>
            <a:lvl1pPr marL="0" lvl="0" indent="0" algn="r">
              <a:spcBef>
                <a:spcPts val="0"/>
              </a:spcBef>
              <a:buNone/>
              <a:defRPr sz="100" b="1" i="0" u="none" strike="noStrike" cap="none">
                <a:solidFill>
                  <a:schemeClr val="dk1"/>
                </a:solidFill>
                <a:latin typeface="Arial"/>
                <a:ea typeface="Arial"/>
                <a:cs typeface="Arial"/>
                <a:sym typeface="Arial"/>
              </a:defRPr>
            </a:lvl1pPr>
            <a:lvl2pPr marL="0" lvl="1" indent="0" algn="r">
              <a:spcBef>
                <a:spcPts val="0"/>
              </a:spcBef>
              <a:buNone/>
              <a:defRPr sz="100" b="1" i="0" u="none" strike="noStrike" cap="none">
                <a:solidFill>
                  <a:schemeClr val="dk1"/>
                </a:solidFill>
                <a:latin typeface="Arial"/>
                <a:ea typeface="Arial"/>
                <a:cs typeface="Arial"/>
                <a:sym typeface="Arial"/>
              </a:defRPr>
            </a:lvl2pPr>
            <a:lvl3pPr marL="0" lvl="2" indent="0" algn="r">
              <a:spcBef>
                <a:spcPts val="0"/>
              </a:spcBef>
              <a:buNone/>
              <a:defRPr sz="100" b="1" i="0" u="none" strike="noStrike" cap="none">
                <a:solidFill>
                  <a:schemeClr val="dk1"/>
                </a:solidFill>
                <a:latin typeface="Arial"/>
                <a:ea typeface="Arial"/>
                <a:cs typeface="Arial"/>
                <a:sym typeface="Arial"/>
              </a:defRPr>
            </a:lvl3pPr>
            <a:lvl4pPr marL="0" lvl="3" indent="0" algn="r">
              <a:spcBef>
                <a:spcPts val="0"/>
              </a:spcBef>
              <a:buNone/>
              <a:defRPr sz="100" b="1" i="0" u="none" strike="noStrike" cap="none">
                <a:solidFill>
                  <a:schemeClr val="dk1"/>
                </a:solidFill>
                <a:latin typeface="Arial"/>
                <a:ea typeface="Arial"/>
                <a:cs typeface="Arial"/>
                <a:sym typeface="Arial"/>
              </a:defRPr>
            </a:lvl4pPr>
            <a:lvl5pPr marL="0" lvl="4" indent="0" algn="r">
              <a:spcBef>
                <a:spcPts val="0"/>
              </a:spcBef>
              <a:buNone/>
              <a:defRPr sz="100" b="1" i="0" u="none" strike="noStrike" cap="none">
                <a:solidFill>
                  <a:schemeClr val="dk1"/>
                </a:solidFill>
                <a:latin typeface="Arial"/>
                <a:ea typeface="Arial"/>
                <a:cs typeface="Arial"/>
                <a:sym typeface="Arial"/>
              </a:defRPr>
            </a:lvl5pPr>
            <a:lvl6pPr marL="0" lvl="5" indent="0" algn="r">
              <a:spcBef>
                <a:spcPts val="0"/>
              </a:spcBef>
              <a:buNone/>
              <a:defRPr sz="100" b="1" i="0" u="none" strike="noStrike" cap="none">
                <a:solidFill>
                  <a:schemeClr val="dk1"/>
                </a:solidFill>
                <a:latin typeface="Arial"/>
                <a:ea typeface="Arial"/>
                <a:cs typeface="Arial"/>
                <a:sym typeface="Arial"/>
              </a:defRPr>
            </a:lvl6pPr>
            <a:lvl7pPr marL="0" lvl="6" indent="0" algn="r">
              <a:spcBef>
                <a:spcPts val="0"/>
              </a:spcBef>
              <a:buNone/>
              <a:defRPr sz="100" b="1" i="0" u="none" strike="noStrike" cap="none">
                <a:solidFill>
                  <a:schemeClr val="dk1"/>
                </a:solidFill>
                <a:latin typeface="Arial"/>
                <a:ea typeface="Arial"/>
                <a:cs typeface="Arial"/>
                <a:sym typeface="Arial"/>
              </a:defRPr>
            </a:lvl7pPr>
            <a:lvl8pPr marL="0" lvl="7" indent="0" algn="r">
              <a:spcBef>
                <a:spcPts val="0"/>
              </a:spcBef>
              <a:buNone/>
              <a:defRPr sz="100" b="1" i="0" u="none" strike="noStrike" cap="none">
                <a:solidFill>
                  <a:schemeClr val="dk1"/>
                </a:solidFill>
                <a:latin typeface="Arial"/>
                <a:ea typeface="Arial"/>
                <a:cs typeface="Arial"/>
                <a:sym typeface="Arial"/>
              </a:defRPr>
            </a:lvl8pPr>
            <a:lvl9pPr marL="0" lvl="8" indent="0" algn="r">
              <a:spcBef>
                <a:spcPts val="0"/>
              </a:spcBef>
              <a:buNone/>
              <a:defRPr sz="100" b="1" i="0" u="none" strike="noStrike" cap="none">
                <a:solidFill>
                  <a:schemeClr val="dk1"/>
                </a:solidFill>
                <a:latin typeface="Arial"/>
                <a:ea typeface="Arial"/>
                <a:cs typeface="Arial"/>
                <a:sym typeface="Arial"/>
              </a:defRPr>
            </a:lvl9pPr>
          </a:lstStyle>
          <a:p>
            <a:fld id="{00000000-1234-1234-1234-123412341234}" type="slidenum">
              <a:rPr lang="fr-FR" smtClean="0"/>
              <a:pPr/>
              <a:t>‹N°›</a:t>
            </a:fld>
            <a:endParaRPr lang="fr-FR"/>
          </a:p>
        </p:txBody>
      </p:sp>
      <p:sp>
        <p:nvSpPr>
          <p:cNvPr id="59" name="Google Shape;59;p15"/>
          <p:cNvSpPr txBox="1">
            <a:spLocks noGrp="1"/>
          </p:cNvSpPr>
          <p:nvPr>
            <p:ph type="title"/>
          </p:nvPr>
        </p:nvSpPr>
        <p:spPr>
          <a:xfrm>
            <a:off x="0" y="0"/>
            <a:ext cx="240000" cy="240000"/>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00"/>
              <a:buFont typeface="Arial"/>
              <a:buNone/>
              <a:defRPr sz="1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60" name="Google Shape;60;p15"/>
          <p:cNvPicPr preferRelativeResize="0"/>
          <p:nvPr/>
        </p:nvPicPr>
        <p:blipFill rotWithShape="1">
          <a:blip r:embed="rId2">
            <a:alphaModFix/>
          </a:blip>
          <a:srcRect/>
          <a:stretch/>
        </p:blipFill>
        <p:spPr>
          <a:xfrm>
            <a:off x="512611" y="120000"/>
            <a:ext cx="6470028" cy="2873474"/>
          </a:xfrm>
          <a:prstGeom prst="rect">
            <a:avLst/>
          </a:prstGeom>
          <a:noFill/>
          <a:ln>
            <a:noFill/>
          </a:ln>
        </p:spPr>
      </p:pic>
    </p:spTree>
    <p:extLst>
      <p:ext uri="{BB962C8B-B14F-4D97-AF65-F5344CB8AC3E}">
        <p14:creationId xmlns:p14="http://schemas.microsoft.com/office/powerpoint/2010/main" val="2368492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E317DA-BF42-488A-BF66-0AF7BFAD33B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34E73AD-6392-49D1-B47B-67AD1B8F7739}"/>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2CD0F48-E6F5-42FD-BC25-F9A01A283252}"/>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5" name="Espace réservé du pied de page 4">
            <a:extLst>
              <a:ext uri="{FF2B5EF4-FFF2-40B4-BE49-F238E27FC236}">
                <a16:creationId xmlns:a16="http://schemas.microsoft.com/office/drawing/2014/main" id="{641F82D6-36C9-489C-B32F-BC62BB1332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9284AC2-9A84-4265-99DA-7ED4876D5E76}"/>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325657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58791D-B540-4C2D-B0F5-C98D606B32B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90B5A05-BE2F-44C6-BA9A-EE7FA86D2D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D4D19AA0-103B-42F5-91C0-E757919F5EC1}"/>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5" name="Espace réservé du pied de page 4">
            <a:extLst>
              <a:ext uri="{FF2B5EF4-FFF2-40B4-BE49-F238E27FC236}">
                <a16:creationId xmlns:a16="http://schemas.microsoft.com/office/drawing/2014/main" id="{196395E7-A6E8-4ED4-9714-3BDE34A8423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EC5EB0-99CD-494D-A763-1D2C0FB65DFF}"/>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3107380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3A279E-9ECE-45CE-8107-B21E68F1083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5ECAEF6-D157-436B-8B1C-D92051ED7076}"/>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C2DA893-2C08-4B09-8B2B-3F1629A7BAF2}"/>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E241974-30E5-491E-9B1A-F858F8BED2BE}"/>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6" name="Espace réservé du pied de page 5">
            <a:extLst>
              <a:ext uri="{FF2B5EF4-FFF2-40B4-BE49-F238E27FC236}">
                <a16:creationId xmlns:a16="http://schemas.microsoft.com/office/drawing/2014/main" id="{268556FA-B76D-4BE2-9E92-A2F1CD9E513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B53FC04-1BCB-4D1E-92D7-50509101AD7F}"/>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2978214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AFEFD2-7B53-491C-AFA2-81AE60A3AC3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BDC6C4B-CB84-41EB-A53A-176F6005F5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5403F712-F385-40E7-BE1C-18E7F4125656}"/>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7E03415-1F9E-48AD-B5EA-BE59139E44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AE66CD94-6145-4F06-963C-AFC79D450476}"/>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E5B47D3-8A6A-4DCA-8687-1D72323A7BE1}"/>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8" name="Espace réservé du pied de page 7">
            <a:extLst>
              <a:ext uri="{FF2B5EF4-FFF2-40B4-BE49-F238E27FC236}">
                <a16:creationId xmlns:a16="http://schemas.microsoft.com/office/drawing/2014/main" id="{63275866-3E6E-4C60-A471-CBAF5715116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6721815-6B5D-448E-A6DB-F102B386DAEF}"/>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4145740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F6F5B8-FF10-424F-B9A6-14EDCD1A669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F9B21DE-2036-4D48-941E-A58A51085B4D}"/>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4" name="Espace réservé du pied de page 3">
            <a:extLst>
              <a:ext uri="{FF2B5EF4-FFF2-40B4-BE49-F238E27FC236}">
                <a16:creationId xmlns:a16="http://schemas.microsoft.com/office/drawing/2014/main" id="{6629D1BE-8D97-4994-B833-06973E90BC6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5AA0533-9905-424A-9892-37851A799010}"/>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1008429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678BE9F-F856-4537-923F-CB9963D08B1A}"/>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3" name="Espace réservé du pied de page 2">
            <a:extLst>
              <a:ext uri="{FF2B5EF4-FFF2-40B4-BE49-F238E27FC236}">
                <a16:creationId xmlns:a16="http://schemas.microsoft.com/office/drawing/2014/main" id="{314C25DC-8C6D-4E83-93B1-BF00EEACCA6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C541E40-ADF9-4FA1-88C3-CD9D20D5486A}"/>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2939673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490A95-6F99-4914-A97B-EF59B1E0A83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89063A9-F626-4A1F-BEAD-80C93ECC8C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B012646-9825-47F4-B2D5-90A966CEA1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A71E61F-BE22-4B66-BCB0-FAB4BF600E6C}"/>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6" name="Espace réservé du pied de page 5">
            <a:extLst>
              <a:ext uri="{FF2B5EF4-FFF2-40B4-BE49-F238E27FC236}">
                <a16:creationId xmlns:a16="http://schemas.microsoft.com/office/drawing/2014/main" id="{35CB4FE3-0CB6-4FA7-BBBE-5D42BA4E799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118CE13-0918-4B61-99BC-22AE86E00446}"/>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2841509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005861-DDF2-4CD7-A053-E6D2E8B9291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7972629-93BB-44A8-9346-AC09ED8153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CDBAD8A-E936-4E54-9BDC-C82A95CF15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B89E2CF1-BCBE-4747-BF95-08A6A6DC89B5}"/>
              </a:ext>
            </a:extLst>
          </p:cNvPr>
          <p:cNvSpPr>
            <a:spLocks noGrp="1"/>
          </p:cNvSpPr>
          <p:nvPr>
            <p:ph type="dt" sz="half" idx="10"/>
          </p:nvPr>
        </p:nvSpPr>
        <p:spPr/>
        <p:txBody>
          <a:bodyPr/>
          <a:lstStyle/>
          <a:p>
            <a:fld id="{C9BA66B8-7A12-4CEB-9C9C-D17144AAD6DF}" type="datetimeFigureOut">
              <a:rPr lang="fr-FR" smtClean="0"/>
              <a:t>12/06/2024</a:t>
            </a:fld>
            <a:endParaRPr lang="fr-FR"/>
          </a:p>
        </p:txBody>
      </p:sp>
      <p:sp>
        <p:nvSpPr>
          <p:cNvPr id="6" name="Espace réservé du pied de page 5">
            <a:extLst>
              <a:ext uri="{FF2B5EF4-FFF2-40B4-BE49-F238E27FC236}">
                <a16:creationId xmlns:a16="http://schemas.microsoft.com/office/drawing/2014/main" id="{E8E77021-41DA-4939-AA34-6D63F1C1AC6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A495CEC-4D1F-423D-A9F2-A2C9A8670CC3}"/>
              </a:ext>
            </a:extLst>
          </p:cNvPr>
          <p:cNvSpPr>
            <a:spLocks noGrp="1"/>
          </p:cNvSpPr>
          <p:nvPr>
            <p:ph type="sldNum" sz="quarter" idx="12"/>
          </p:nvPr>
        </p:nvSpPr>
        <p:spPr/>
        <p:txBody>
          <a:bodyPr/>
          <a:lstStyle/>
          <a:p>
            <a:fld id="{9C7E31FA-2AEF-48C0-A353-FB1B104E3DA6}" type="slidenum">
              <a:rPr lang="fr-FR" smtClean="0"/>
              <a:t>‹N°›</a:t>
            </a:fld>
            <a:endParaRPr lang="fr-FR"/>
          </a:p>
        </p:txBody>
      </p:sp>
    </p:spTree>
    <p:extLst>
      <p:ext uri="{BB962C8B-B14F-4D97-AF65-F5344CB8AC3E}">
        <p14:creationId xmlns:p14="http://schemas.microsoft.com/office/powerpoint/2010/main" val="15769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0D97871-5791-4790-8F47-7B4809FD8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2FA5E11-278F-4851-8A6A-05293E914E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A32C09-BBF3-469D-B5B8-152752CD1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A66B8-7A12-4CEB-9C9C-D17144AAD6DF}" type="datetimeFigureOut">
              <a:rPr lang="fr-FR" smtClean="0"/>
              <a:t>12/06/2024</a:t>
            </a:fld>
            <a:endParaRPr lang="fr-FR"/>
          </a:p>
        </p:txBody>
      </p:sp>
      <p:sp>
        <p:nvSpPr>
          <p:cNvPr id="5" name="Espace réservé du pied de page 4">
            <a:extLst>
              <a:ext uri="{FF2B5EF4-FFF2-40B4-BE49-F238E27FC236}">
                <a16:creationId xmlns:a16="http://schemas.microsoft.com/office/drawing/2014/main" id="{44B77AA5-A64C-4CAC-9727-BB96388FEE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8FE9F0E-4315-46E2-AF18-50D0682A23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E31FA-2AEF-48C0-A353-FB1B104E3DA6}" type="slidenum">
              <a:rPr lang="fr-FR" smtClean="0"/>
              <a:t>‹N°›</a:t>
            </a:fld>
            <a:endParaRPr lang="fr-FR"/>
          </a:p>
        </p:txBody>
      </p:sp>
    </p:spTree>
    <p:extLst>
      <p:ext uri="{BB962C8B-B14F-4D97-AF65-F5344CB8AC3E}">
        <p14:creationId xmlns:p14="http://schemas.microsoft.com/office/powerpoint/2010/main" val="2139683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479999" y="1200000"/>
            <a:ext cx="11232000" cy="960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1"/>
              </a:buClr>
              <a:buSzPts val="2550"/>
              <a:buFont typeface="Arial"/>
              <a:buNone/>
              <a:defRPr sz="2550" b="1"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
          <p:cNvSpPr txBox="1">
            <a:spLocks noGrp="1"/>
          </p:cNvSpPr>
          <p:nvPr>
            <p:ph type="body" idx="1"/>
          </p:nvPr>
        </p:nvSpPr>
        <p:spPr>
          <a:xfrm>
            <a:off x="479999" y="2448000"/>
            <a:ext cx="11232000" cy="34320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050"/>
              <a:buFont typeface="Arial"/>
              <a:buNone/>
              <a:defRPr sz="1050" b="0" i="0" u="none" strike="noStrike" cap="none">
                <a:solidFill>
                  <a:schemeClr val="dk1"/>
                </a:solidFill>
                <a:latin typeface="Arial"/>
                <a:ea typeface="Arial"/>
                <a:cs typeface="Arial"/>
                <a:sym typeface="Arial"/>
              </a:defRPr>
            </a:lvl1pPr>
            <a:lvl2pPr marL="914400" marR="0" lvl="1" indent="-288925" algn="l" rtl="0">
              <a:lnSpc>
                <a:spcPct val="100000"/>
              </a:lnSpc>
              <a:spcBef>
                <a:spcPts val="600"/>
              </a:spcBef>
              <a:spcAft>
                <a:spcPts val="0"/>
              </a:spcAft>
              <a:buClr>
                <a:schemeClr val="dk1"/>
              </a:buClr>
              <a:buSzPts val="950"/>
              <a:buFont typeface="Arial"/>
              <a:buChar char="•"/>
              <a:defRPr sz="950" b="0" i="0" u="none" strike="noStrike" cap="none">
                <a:solidFill>
                  <a:schemeClr val="dk1"/>
                </a:solidFill>
                <a:latin typeface="Arial"/>
                <a:ea typeface="Arial"/>
                <a:cs typeface="Arial"/>
                <a:sym typeface="Arial"/>
              </a:defRPr>
            </a:lvl2pPr>
            <a:lvl3pPr marL="1371600" marR="0" lvl="2" indent="-282575" algn="l" rtl="0">
              <a:lnSpc>
                <a:spcPct val="100000"/>
              </a:lnSpc>
              <a:spcBef>
                <a:spcPts val="600"/>
              </a:spcBef>
              <a:spcAft>
                <a:spcPts val="0"/>
              </a:spcAft>
              <a:buClr>
                <a:schemeClr val="dk1"/>
              </a:buClr>
              <a:buSzPts val="850"/>
              <a:buFont typeface="Arial"/>
              <a:buChar char="•"/>
              <a:defRPr sz="850" b="0" i="0" u="none" strike="noStrike" cap="none">
                <a:solidFill>
                  <a:schemeClr val="dk1"/>
                </a:solidFill>
                <a:latin typeface="Arial"/>
                <a:ea typeface="Arial"/>
                <a:cs typeface="Arial"/>
                <a:sym typeface="Arial"/>
              </a:defRPr>
            </a:lvl3pPr>
            <a:lvl4pPr marL="1828800" marR="0" lvl="3" indent="-276225" algn="l" rtl="0">
              <a:lnSpc>
                <a:spcPct val="100000"/>
              </a:lnSpc>
              <a:spcBef>
                <a:spcPts val="100"/>
              </a:spcBef>
              <a:spcAft>
                <a:spcPts val="0"/>
              </a:spcAft>
              <a:buClr>
                <a:schemeClr val="dk1"/>
              </a:buClr>
              <a:buSzPts val="750"/>
              <a:buFont typeface="Arial"/>
              <a:buChar char="•"/>
              <a:defRPr sz="750" b="0" i="0" u="none" strike="noStrike" cap="none">
                <a:solidFill>
                  <a:schemeClr val="dk1"/>
                </a:solidFill>
                <a:latin typeface="Arial"/>
                <a:ea typeface="Arial"/>
                <a:cs typeface="Arial"/>
                <a:sym typeface="Arial"/>
              </a:defRPr>
            </a:lvl4pPr>
            <a:lvl5pPr marL="2286000" marR="0" lvl="4" indent="-273050" algn="l" rtl="0">
              <a:lnSpc>
                <a:spcPct val="100000"/>
              </a:lnSpc>
              <a:spcBef>
                <a:spcPts val="10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9"/>
          <p:cNvSpPr txBox="1">
            <a:spLocks noGrp="1"/>
          </p:cNvSpPr>
          <p:nvPr>
            <p:ph type="dt" idx="10"/>
          </p:nvPr>
        </p:nvSpPr>
        <p:spPr>
          <a:xfrm>
            <a:off x="10152000" y="6378000"/>
            <a:ext cx="1560000" cy="480000"/>
          </a:xfrm>
          <a:prstGeom prst="rect">
            <a:avLst/>
          </a:prstGeom>
          <a:noFill/>
          <a:ln>
            <a:noFill/>
          </a:ln>
        </p:spPr>
        <p:txBody>
          <a:bodyPr spcFirstLastPara="1" wrap="square" lIns="0" tIns="0" rIns="0" bIns="0" anchor="ctr" anchorCtr="0">
            <a:noAutofit/>
          </a:bodyPr>
          <a:lstStyle>
            <a:lvl1pPr marR="0" lvl="0" algn="ctr" rtl="0">
              <a:spcBef>
                <a:spcPts val="0"/>
              </a:spcBef>
              <a:spcAft>
                <a:spcPts val="0"/>
              </a:spcAft>
              <a:buSzPts val="1400"/>
              <a:buNone/>
              <a:defRPr sz="750" b="1"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9"/>
          <p:cNvSpPr txBox="1">
            <a:spLocks noGrp="1"/>
          </p:cNvSpPr>
          <p:nvPr>
            <p:ph type="ftr" idx="11"/>
          </p:nvPr>
        </p:nvSpPr>
        <p:spPr>
          <a:xfrm>
            <a:off x="480000" y="6378000"/>
            <a:ext cx="7872000" cy="480000"/>
          </a:xfrm>
          <a:prstGeom prst="rect">
            <a:avLst/>
          </a:prstGeom>
          <a:noFill/>
          <a:ln>
            <a:noFill/>
          </a:ln>
        </p:spPr>
        <p:txBody>
          <a:bodyPr spcFirstLastPara="1" wrap="square" lIns="0" tIns="0" rIns="0" bIns="0" anchor="ctr" anchorCtr="0">
            <a:noAutofit/>
          </a:bodyPr>
          <a:lstStyle>
            <a:lvl1pPr marR="0" lvl="0" algn="l" rtl="0">
              <a:spcBef>
                <a:spcPts val="0"/>
              </a:spcBef>
              <a:spcAft>
                <a:spcPts val="0"/>
              </a:spcAft>
              <a:buSzPts val="1400"/>
              <a:buNone/>
              <a:defRPr sz="750" b="1"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9"/>
          <p:cNvSpPr txBox="1">
            <a:spLocks noGrp="1"/>
          </p:cNvSpPr>
          <p:nvPr>
            <p:ph type="sldNum" idx="12"/>
          </p:nvPr>
        </p:nvSpPr>
        <p:spPr>
          <a:xfrm>
            <a:off x="8352000" y="6378000"/>
            <a:ext cx="1800000" cy="480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750" b="1" i="0" u="none" strike="noStrike" cap="none">
                <a:solidFill>
                  <a:schemeClr val="dk1"/>
                </a:solidFill>
                <a:latin typeface="Arial"/>
                <a:ea typeface="Arial"/>
                <a:cs typeface="Arial"/>
                <a:sym typeface="Arial"/>
              </a:defRPr>
            </a:lvl1pPr>
            <a:lvl2pPr marL="0" marR="0" lvl="1" indent="0" algn="r" rtl="0">
              <a:spcBef>
                <a:spcPts val="0"/>
              </a:spcBef>
              <a:buNone/>
              <a:defRPr sz="750" b="1" i="0" u="none" strike="noStrike" cap="none">
                <a:solidFill>
                  <a:schemeClr val="dk1"/>
                </a:solidFill>
                <a:latin typeface="Arial"/>
                <a:ea typeface="Arial"/>
                <a:cs typeface="Arial"/>
                <a:sym typeface="Arial"/>
              </a:defRPr>
            </a:lvl2pPr>
            <a:lvl3pPr marL="0" marR="0" lvl="2" indent="0" algn="r" rtl="0">
              <a:spcBef>
                <a:spcPts val="0"/>
              </a:spcBef>
              <a:buNone/>
              <a:defRPr sz="750" b="1" i="0" u="none" strike="noStrike" cap="none">
                <a:solidFill>
                  <a:schemeClr val="dk1"/>
                </a:solidFill>
                <a:latin typeface="Arial"/>
                <a:ea typeface="Arial"/>
                <a:cs typeface="Arial"/>
                <a:sym typeface="Arial"/>
              </a:defRPr>
            </a:lvl3pPr>
            <a:lvl4pPr marL="0" marR="0" lvl="3" indent="0" algn="r" rtl="0">
              <a:spcBef>
                <a:spcPts val="0"/>
              </a:spcBef>
              <a:buNone/>
              <a:defRPr sz="750" b="1" i="0" u="none" strike="noStrike" cap="none">
                <a:solidFill>
                  <a:schemeClr val="dk1"/>
                </a:solidFill>
                <a:latin typeface="Arial"/>
                <a:ea typeface="Arial"/>
                <a:cs typeface="Arial"/>
                <a:sym typeface="Arial"/>
              </a:defRPr>
            </a:lvl4pPr>
            <a:lvl5pPr marL="0" marR="0" lvl="4" indent="0" algn="r" rtl="0">
              <a:spcBef>
                <a:spcPts val="0"/>
              </a:spcBef>
              <a:buNone/>
              <a:defRPr sz="750" b="1" i="0" u="none" strike="noStrike" cap="none">
                <a:solidFill>
                  <a:schemeClr val="dk1"/>
                </a:solidFill>
                <a:latin typeface="Arial"/>
                <a:ea typeface="Arial"/>
                <a:cs typeface="Arial"/>
                <a:sym typeface="Arial"/>
              </a:defRPr>
            </a:lvl5pPr>
            <a:lvl6pPr marL="0" marR="0" lvl="5" indent="0" algn="r" rtl="0">
              <a:spcBef>
                <a:spcPts val="0"/>
              </a:spcBef>
              <a:buNone/>
              <a:defRPr sz="750" b="1" i="0" u="none" strike="noStrike" cap="none">
                <a:solidFill>
                  <a:schemeClr val="dk1"/>
                </a:solidFill>
                <a:latin typeface="Arial"/>
                <a:ea typeface="Arial"/>
                <a:cs typeface="Arial"/>
                <a:sym typeface="Arial"/>
              </a:defRPr>
            </a:lvl6pPr>
            <a:lvl7pPr marL="0" marR="0" lvl="6" indent="0" algn="r" rtl="0">
              <a:spcBef>
                <a:spcPts val="0"/>
              </a:spcBef>
              <a:buNone/>
              <a:defRPr sz="750" b="1" i="0" u="none" strike="noStrike" cap="none">
                <a:solidFill>
                  <a:schemeClr val="dk1"/>
                </a:solidFill>
                <a:latin typeface="Arial"/>
                <a:ea typeface="Arial"/>
                <a:cs typeface="Arial"/>
                <a:sym typeface="Arial"/>
              </a:defRPr>
            </a:lvl7pPr>
            <a:lvl8pPr marL="0" marR="0" lvl="7" indent="0" algn="r" rtl="0">
              <a:spcBef>
                <a:spcPts val="0"/>
              </a:spcBef>
              <a:buNone/>
              <a:defRPr sz="750" b="1" i="0" u="none" strike="noStrike" cap="none">
                <a:solidFill>
                  <a:schemeClr val="dk1"/>
                </a:solidFill>
                <a:latin typeface="Arial"/>
                <a:ea typeface="Arial"/>
                <a:cs typeface="Arial"/>
                <a:sym typeface="Arial"/>
              </a:defRPr>
            </a:lvl8pPr>
            <a:lvl9pPr marL="0" marR="0" lvl="8" indent="0" algn="r" rtl="0">
              <a:spcBef>
                <a:spcPts val="0"/>
              </a:spcBef>
              <a:buNone/>
              <a:defRPr sz="750" b="1" i="0" u="none" strike="noStrike" cap="none">
                <a:solidFill>
                  <a:schemeClr val="dk1"/>
                </a:solidFill>
                <a:latin typeface="Arial"/>
                <a:ea typeface="Arial"/>
                <a:cs typeface="Arial"/>
                <a:sym typeface="Arial"/>
              </a:defRPr>
            </a:lvl9pPr>
          </a:lstStyle>
          <a:p>
            <a:fld id="{00000000-1234-1234-1234-123412341234}" type="slidenum">
              <a:rPr lang="fr-FR" smtClean="0"/>
              <a:pPr/>
              <a:t>‹N°›</a:t>
            </a:fld>
            <a:endParaRPr lang="fr-FR"/>
          </a:p>
        </p:txBody>
      </p:sp>
      <p:cxnSp>
        <p:nvCxnSpPr>
          <p:cNvPr id="15" name="Google Shape;15;p9"/>
          <p:cNvCxnSpPr/>
          <p:nvPr/>
        </p:nvCxnSpPr>
        <p:spPr>
          <a:xfrm>
            <a:off x="480000" y="6379200"/>
            <a:ext cx="11232000" cy="0"/>
          </a:xfrm>
          <a:prstGeom prst="straightConnector1">
            <a:avLst/>
          </a:prstGeom>
          <a:noFill/>
          <a:ln w="10150" cap="flat" cmpd="sng">
            <a:solidFill>
              <a:schemeClr val="dk1"/>
            </a:solidFill>
            <a:prstDash val="solid"/>
            <a:round/>
            <a:headEnd type="none" w="sm" len="sm"/>
            <a:tailEnd type="none" w="sm" len="sm"/>
          </a:ln>
        </p:spPr>
      </p:cxnSp>
      <p:pic>
        <p:nvPicPr>
          <p:cNvPr id="16" name="Google Shape;16;p9"/>
          <p:cNvPicPr preferRelativeResize="0"/>
          <p:nvPr/>
        </p:nvPicPr>
        <p:blipFill rotWithShape="1">
          <a:blip r:embed="rId8">
            <a:alphaModFix/>
          </a:blip>
          <a:srcRect/>
          <a:stretch/>
        </p:blipFill>
        <p:spPr>
          <a:xfrm>
            <a:off x="423986" y="116633"/>
            <a:ext cx="1063502" cy="472323"/>
          </a:xfrm>
          <a:prstGeom prst="rect">
            <a:avLst/>
          </a:prstGeom>
          <a:noFill/>
          <a:ln>
            <a:noFill/>
          </a:ln>
        </p:spPr>
      </p:pic>
    </p:spTree>
    <p:extLst>
      <p:ext uri="{BB962C8B-B14F-4D97-AF65-F5344CB8AC3E}">
        <p14:creationId xmlns:p14="http://schemas.microsoft.com/office/powerpoint/2010/main" val="4000358079"/>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4B429837-81FC-4A6C-8883-95963C8E9237}"/>
              </a:ext>
            </a:extLst>
          </p:cNvPr>
          <p:cNvSpPr>
            <a:spLocks noGrp="1"/>
          </p:cNvSpPr>
          <p:nvPr>
            <p:ph type="title"/>
          </p:nvPr>
        </p:nvSpPr>
        <p:spPr>
          <a:xfrm>
            <a:off x="1328738" y="4171950"/>
            <a:ext cx="10031412" cy="1506608"/>
          </a:xfrm>
        </p:spPr>
        <p:txBody>
          <a:bodyPr>
            <a:normAutofit/>
          </a:bodyPr>
          <a:lstStyle/>
          <a:p>
            <a:r>
              <a:rPr lang="fr-FR" sz="4800" b="1" dirty="0"/>
              <a:t>Chantiers de Jeunes Bénévoles</a:t>
            </a:r>
            <a:br>
              <a:rPr lang="fr-FR" sz="4800" dirty="0"/>
            </a:br>
            <a:r>
              <a:rPr lang="fr-FR" sz="4800" dirty="0"/>
              <a:t> </a:t>
            </a:r>
          </a:p>
        </p:txBody>
      </p:sp>
      <p:sp>
        <p:nvSpPr>
          <p:cNvPr id="4" name="Espace réservé du texte 3">
            <a:extLst>
              <a:ext uri="{FF2B5EF4-FFF2-40B4-BE49-F238E27FC236}">
                <a16:creationId xmlns:a16="http://schemas.microsoft.com/office/drawing/2014/main" id="{4D2ED403-17FB-45D4-B6DD-1415935744EC}"/>
              </a:ext>
            </a:extLst>
          </p:cNvPr>
          <p:cNvSpPr>
            <a:spLocks noGrp="1"/>
          </p:cNvSpPr>
          <p:nvPr>
            <p:ph type="body" idx="1"/>
          </p:nvPr>
        </p:nvSpPr>
        <p:spPr>
          <a:xfrm>
            <a:off x="1328738" y="5214938"/>
            <a:ext cx="10018712" cy="955504"/>
          </a:xfrm>
        </p:spPr>
        <p:txBody>
          <a:bodyPr/>
          <a:lstStyle/>
          <a:p>
            <a:r>
              <a:rPr lang="fr-FR" dirty="0"/>
              <a:t>Délégation Régionale Académique à la Jeunesse, l’Engagement et aux Sports de Nouvelle-Aquitaine</a:t>
            </a:r>
          </a:p>
          <a:p>
            <a:endParaRPr lang="fr-FR" dirty="0"/>
          </a:p>
        </p:txBody>
      </p:sp>
      <p:pic>
        <p:nvPicPr>
          <p:cNvPr id="5" name="Image 4">
            <a:extLst>
              <a:ext uri="{FF2B5EF4-FFF2-40B4-BE49-F238E27FC236}">
                <a16:creationId xmlns:a16="http://schemas.microsoft.com/office/drawing/2014/main" id="{E8B49A19-DD3C-4449-95BF-281161E75DB3}"/>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202979" y="576263"/>
            <a:ext cx="4440584" cy="2366962"/>
          </a:xfrm>
          <a:prstGeom prst="rect">
            <a:avLst/>
          </a:prstGeom>
        </p:spPr>
      </p:pic>
    </p:spTree>
    <p:extLst>
      <p:ext uri="{BB962C8B-B14F-4D97-AF65-F5344CB8AC3E}">
        <p14:creationId xmlns:p14="http://schemas.microsoft.com/office/powerpoint/2010/main" val="3198577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dea7607a40_0_47"/>
          <p:cNvSpPr txBox="1">
            <a:spLocks noGrp="1"/>
          </p:cNvSpPr>
          <p:nvPr>
            <p:ph type="body" idx="1"/>
          </p:nvPr>
        </p:nvSpPr>
        <p:spPr>
          <a:xfrm>
            <a:off x="1532998" y="1081750"/>
            <a:ext cx="9126000" cy="3432000"/>
          </a:xfrm>
          <a:prstGeom prst="rect">
            <a:avLst/>
          </a:prstGeom>
          <a:noFill/>
          <a:ln>
            <a:noFill/>
          </a:ln>
        </p:spPr>
        <p:txBody>
          <a:bodyPr spcFirstLastPara="1" wrap="square" lIns="0" tIns="0" rIns="0" bIns="0" anchor="t" anchorCtr="0">
            <a:noAutofit/>
          </a:bodyPr>
          <a:lstStyle/>
          <a:p>
            <a:pPr marL="0" indent="0">
              <a:spcBef>
                <a:spcPts val="1200"/>
              </a:spcBef>
            </a:pPr>
            <a:endParaRPr sz="1650" dirty="0"/>
          </a:p>
          <a:p>
            <a:pPr marL="0" indent="0">
              <a:spcBef>
                <a:spcPts val="1200"/>
              </a:spcBef>
            </a:pPr>
            <a:r>
              <a:rPr lang="fr-FR" sz="1650" b="1" dirty="0"/>
              <a:t>L’instruction des demandes de subvention, le conventionnement et l’évaluation</a:t>
            </a:r>
            <a:endParaRPr sz="1650" b="1" dirty="0"/>
          </a:p>
          <a:p>
            <a:pPr marL="251993" indent="0">
              <a:spcBef>
                <a:spcPts val="1200"/>
              </a:spcBef>
            </a:pPr>
            <a:r>
              <a:rPr lang="fr-FR" sz="1650" dirty="0"/>
              <a:t>	- </a:t>
            </a:r>
            <a:r>
              <a:rPr lang="fr-FR" sz="1650" u="sng" dirty="0"/>
              <a:t>Acteurs concernés :</a:t>
            </a:r>
            <a:endParaRPr sz="1650" u="sng" dirty="0"/>
          </a:p>
          <a:p>
            <a:pPr indent="-333375">
              <a:spcBef>
                <a:spcPts val="1200"/>
              </a:spcBef>
              <a:buSzPts val="1650"/>
              <a:buChar char="●"/>
            </a:pPr>
            <a:r>
              <a:rPr lang="fr-FR" sz="1650" dirty="0"/>
              <a:t>La DRAJES,</a:t>
            </a:r>
            <a:endParaRPr sz="1650" dirty="0"/>
          </a:p>
          <a:p>
            <a:pPr indent="-333375">
              <a:buSzPts val="1650"/>
              <a:buChar char="●"/>
            </a:pPr>
            <a:r>
              <a:rPr lang="fr-FR" sz="1650" dirty="0"/>
              <a:t>Les associations de chantiers de jeunes bénévoles.</a:t>
            </a:r>
            <a:endParaRPr sz="1650" dirty="0"/>
          </a:p>
          <a:p>
            <a:pPr marL="251993" indent="0">
              <a:spcBef>
                <a:spcPts val="1200"/>
              </a:spcBef>
            </a:pPr>
            <a:r>
              <a:rPr lang="fr-FR" sz="1650" dirty="0"/>
              <a:t>	- </a:t>
            </a:r>
            <a:r>
              <a:rPr lang="fr-FR" sz="1650" u="sng" dirty="0"/>
              <a:t>Objectifs :</a:t>
            </a:r>
            <a:endParaRPr sz="1650" u="sng" dirty="0"/>
          </a:p>
          <a:p>
            <a:pPr indent="-333375">
              <a:spcBef>
                <a:spcPts val="1200"/>
              </a:spcBef>
              <a:buSzPts val="1650"/>
              <a:buChar char="●"/>
            </a:pPr>
            <a:r>
              <a:rPr lang="fr-FR" sz="1650" dirty="0"/>
              <a:t>Attribuer des subventions aux associations pour la mise en place de chantiers de jeunes bénévoles locaux,</a:t>
            </a:r>
            <a:endParaRPr sz="1650" dirty="0"/>
          </a:p>
          <a:p>
            <a:pPr indent="-333375">
              <a:buSzPts val="1650"/>
              <a:buChar char="●"/>
            </a:pPr>
            <a:r>
              <a:rPr lang="fr-FR" sz="1650" dirty="0"/>
              <a:t>Attribuer des « postes FONJEP » aux associations pour les soutenir dans le recrutement d’un(e) salarié(e) permanent(e) qualifié(e) qui contribuera au développement de l’engagement et de la mobilité des jeunes sur le territoire (chantiers de jeunes bénévoles, services civiques...).</a:t>
            </a:r>
            <a:endParaRPr sz="1650" dirty="0"/>
          </a:p>
          <a:p>
            <a:pPr marL="251993" indent="0">
              <a:spcBef>
                <a:spcPts val="1200"/>
              </a:spcBef>
            </a:pPr>
            <a:r>
              <a:rPr lang="fr-FR" sz="1650" dirty="0"/>
              <a:t>	- </a:t>
            </a:r>
            <a:r>
              <a:rPr lang="fr-FR" sz="1650" u="sng" dirty="0"/>
              <a:t>Modalités :</a:t>
            </a:r>
            <a:endParaRPr sz="1650" u="sng" dirty="0"/>
          </a:p>
          <a:p>
            <a:pPr indent="-333375">
              <a:spcBef>
                <a:spcPts val="1200"/>
              </a:spcBef>
              <a:buSzPts val="1650"/>
              <a:buChar char="●"/>
            </a:pPr>
            <a:r>
              <a:rPr lang="fr-FR" sz="1650" dirty="0"/>
              <a:t>Instruction des demandes de subvention, conventionnement et évaluation (visite sur site et/ou entretien d’évaluation et/ou bilan).</a:t>
            </a:r>
            <a:endParaRPr sz="1650" dirty="0"/>
          </a:p>
          <a:p>
            <a:pPr marL="251993" indent="0">
              <a:spcBef>
                <a:spcPts val="1200"/>
              </a:spcBef>
            </a:pPr>
            <a:endParaRPr sz="1650" dirty="0"/>
          </a:p>
          <a:p>
            <a:pPr marL="251993" indent="0">
              <a:spcBef>
                <a:spcPts val="1200"/>
              </a:spcBef>
            </a:pPr>
            <a:endParaRPr sz="1650" dirty="0"/>
          </a:p>
        </p:txBody>
      </p:sp>
      <p:sp>
        <p:nvSpPr>
          <p:cNvPr id="165" name="Google Shape;165;gdea7607a40_0_47"/>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67" name="Google Shape;167;gdea7607a40_0_47"/>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gdea7607a40_0_55"/>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Ressources financières</a:t>
            </a:r>
            <a:endParaRPr/>
          </a:p>
        </p:txBody>
      </p:sp>
      <p:sp>
        <p:nvSpPr>
          <p:cNvPr id="174" name="Google Shape;174;gdea7607a40_0_55"/>
          <p:cNvSpPr txBox="1">
            <a:spLocks noGrp="1"/>
          </p:cNvSpPr>
          <p:nvPr>
            <p:ph type="body" idx="1"/>
          </p:nvPr>
        </p:nvSpPr>
        <p:spPr>
          <a:xfrm>
            <a:off x="1532998" y="1905500"/>
            <a:ext cx="9126000" cy="3432000"/>
          </a:xfrm>
          <a:prstGeom prst="rect">
            <a:avLst/>
          </a:prstGeom>
          <a:noFill/>
          <a:ln>
            <a:noFill/>
          </a:ln>
        </p:spPr>
        <p:txBody>
          <a:bodyPr spcFirstLastPara="1" wrap="square" lIns="0" tIns="0" rIns="0" bIns="0" anchor="t" anchorCtr="0">
            <a:noAutofit/>
          </a:bodyPr>
          <a:lstStyle/>
          <a:p>
            <a:pPr marL="0" indent="0">
              <a:spcBef>
                <a:spcPts val="1200"/>
              </a:spcBef>
            </a:pPr>
            <a:r>
              <a:rPr lang="fr-FR" sz="1650"/>
              <a:t>Les chantiers de jeunes bénévoles se caractérisent par une mobilisation de cofinancements d’origines très diverses en fonction notamment de la nature du projet :</a:t>
            </a:r>
            <a:endParaRPr sz="1650"/>
          </a:p>
          <a:p>
            <a:pPr indent="-333375">
              <a:spcBef>
                <a:spcPts val="1200"/>
              </a:spcBef>
              <a:buSzPts val="1650"/>
              <a:buChar char="●"/>
            </a:pPr>
            <a:r>
              <a:rPr lang="fr-FR" sz="1650"/>
              <a:t>services de l’Etat des ministères chargés de la jeunesse, de la culture, de la politique de la ville… aux niveaux national, régional et départemental</a:t>
            </a:r>
            <a:endParaRPr sz="1650"/>
          </a:p>
          <a:p>
            <a:pPr indent="-333375">
              <a:buSzPts val="1650"/>
              <a:buChar char="●"/>
            </a:pPr>
            <a:r>
              <a:rPr lang="fr-FR" sz="1650"/>
              <a:t>collectivités locales : communes, départements et régions</a:t>
            </a:r>
            <a:endParaRPr sz="1650"/>
          </a:p>
          <a:p>
            <a:pPr indent="-333375">
              <a:buSzPts val="1650"/>
              <a:buChar char="●"/>
            </a:pPr>
            <a:r>
              <a:rPr lang="fr-FR" sz="1650"/>
              <a:t>établissements publics de coopération intercommunale : communautés de communes, communautés d’agglomération…</a:t>
            </a:r>
            <a:endParaRPr sz="1650"/>
          </a:p>
          <a:p>
            <a:pPr indent="-333375">
              <a:buSzPts val="1650"/>
              <a:buChar char="●"/>
            </a:pPr>
            <a:r>
              <a:rPr lang="fr-FR" sz="1650"/>
              <a:t>établissements publics : parcs naturels, organismes HLM…</a:t>
            </a:r>
            <a:endParaRPr sz="1650"/>
          </a:p>
          <a:p>
            <a:pPr indent="-333375">
              <a:buSzPts val="1650"/>
              <a:buChar char="●"/>
            </a:pPr>
            <a:r>
              <a:rPr lang="fr-FR" sz="1650"/>
              <a:t>fondations : Fondation du patrimoine, Fondation Nicolas Hulot…</a:t>
            </a:r>
            <a:endParaRPr sz="1650"/>
          </a:p>
          <a:p>
            <a:pPr indent="-333375">
              <a:buSzPts val="1650"/>
              <a:buChar char="●"/>
            </a:pPr>
            <a:r>
              <a:rPr lang="fr-FR" sz="1650"/>
              <a:t>associations de tous secteurs (patrimoine, environnement, jeunesse, social…)</a:t>
            </a:r>
            <a:endParaRPr sz="1650"/>
          </a:p>
          <a:p>
            <a:pPr indent="-333375">
              <a:buSzPts val="1650"/>
              <a:buChar char="●"/>
            </a:pPr>
            <a:r>
              <a:rPr lang="fr-FR" sz="1650"/>
              <a:t>autres partenaires locaux : CAF…</a:t>
            </a:r>
            <a:endParaRPr sz="1650"/>
          </a:p>
          <a:p>
            <a:pPr marL="0" indent="0">
              <a:spcBef>
                <a:spcPts val="1200"/>
              </a:spcBef>
            </a:pPr>
            <a:endParaRPr sz="1650"/>
          </a:p>
          <a:p>
            <a:pPr marL="0" indent="0">
              <a:spcBef>
                <a:spcPts val="1200"/>
              </a:spcBef>
            </a:pPr>
            <a:r>
              <a:rPr lang="fr-FR" sz="1650"/>
              <a:t>Outre les co-financements, les bailleurs d’ouvrages et les partenaires locaux soutiennent les projets par la mise à disposition d’hébergements, de matériaux, de moyens de déplacement, d’équipements, de repas…</a:t>
            </a:r>
            <a:endParaRPr sz="1650"/>
          </a:p>
          <a:p>
            <a:pPr marL="0" indent="0">
              <a:spcBef>
                <a:spcPts val="1200"/>
              </a:spcBef>
            </a:pPr>
            <a:endParaRPr sz="1650"/>
          </a:p>
          <a:p>
            <a:pPr marL="0" indent="0">
              <a:spcBef>
                <a:spcPts val="1200"/>
              </a:spcBef>
            </a:pPr>
            <a:endParaRPr sz="1650" b="1"/>
          </a:p>
          <a:p>
            <a:pPr marL="251993" indent="0">
              <a:spcBef>
                <a:spcPts val="1200"/>
              </a:spcBef>
            </a:pPr>
            <a:endParaRPr sz="1650" b="1"/>
          </a:p>
          <a:p>
            <a:pPr marL="251993" indent="0">
              <a:spcBef>
                <a:spcPts val="1200"/>
              </a:spcBef>
            </a:pPr>
            <a:endParaRPr sz="1650"/>
          </a:p>
        </p:txBody>
      </p:sp>
      <p:sp>
        <p:nvSpPr>
          <p:cNvPr id="175" name="Google Shape;175;gdea7607a40_0_55"/>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77" name="Google Shape;177;gdea7607a40_0_55"/>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dea7607a40_0_73"/>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Un CHANTIER DE JEUNES BÉNÉVOLES c’est : </a:t>
            </a:r>
            <a:endParaRPr/>
          </a:p>
        </p:txBody>
      </p:sp>
      <p:sp>
        <p:nvSpPr>
          <p:cNvPr id="184" name="Google Shape;184;gdea7607a40_0_73"/>
          <p:cNvSpPr txBox="1">
            <a:spLocks noGrp="1"/>
          </p:cNvSpPr>
          <p:nvPr>
            <p:ph type="body" idx="1"/>
          </p:nvPr>
        </p:nvSpPr>
        <p:spPr>
          <a:xfrm>
            <a:off x="1532999" y="1713000"/>
            <a:ext cx="9126000" cy="3432000"/>
          </a:xfrm>
          <a:prstGeom prst="rect">
            <a:avLst/>
          </a:prstGeom>
          <a:noFill/>
          <a:ln>
            <a:noFill/>
          </a:ln>
        </p:spPr>
        <p:txBody>
          <a:bodyPr spcFirstLastPara="1" wrap="square" lIns="0" tIns="0" rIns="0" bIns="0" anchor="t" anchorCtr="0">
            <a:noAutofit/>
          </a:bodyPr>
          <a:lstStyle/>
          <a:p>
            <a:pPr indent="-333375">
              <a:spcBef>
                <a:spcPts val="1200"/>
              </a:spcBef>
              <a:buSzPts val="1650"/>
              <a:buChar char="●"/>
            </a:pPr>
            <a:r>
              <a:rPr lang="fr-FR" sz="1650" dirty="0"/>
              <a:t>Un espace de construction personnelle et collective qui procure la reconnaissance d’avoir été utile.</a:t>
            </a:r>
            <a:endParaRPr sz="1650" dirty="0"/>
          </a:p>
          <a:p>
            <a:pPr indent="-333375">
              <a:buSzPts val="1650"/>
              <a:buChar char="●"/>
            </a:pPr>
            <a:r>
              <a:rPr lang="fr-FR" sz="1650" dirty="0"/>
              <a:t>La réalisation d’un projet d’intérêt général construit en partenariat avec des acteurs locaux.</a:t>
            </a:r>
            <a:endParaRPr sz="1650" dirty="0"/>
          </a:p>
          <a:p>
            <a:pPr indent="-333375">
              <a:buSzPts val="1650"/>
              <a:buChar char="●"/>
            </a:pPr>
            <a:r>
              <a:rPr lang="fr-FR" sz="1650" dirty="0"/>
              <a:t>Un groupe de 10 à 20 jeunes, adolescents ou adultes, qui pendant 2 à 3 semaines partagent une expérience de travail, de loisirs et de vie collective.</a:t>
            </a:r>
            <a:endParaRPr sz="1650" dirty="0"/>
          </a:p>
          <a:p>
            <a:pPr indent="-333375">
              <a:buSzPts val="1650"/>
              <a:buChar char="●"/>
            </a:pPr>
            <a:r>
              <a:rPr lang="fr-FR" sz="1650" dirty="0"/>
              <a:t>La rencontre de filles et de garçons de tous horizons.</a:t>
            </a:r>
            <a:endParaRPr sz="1650" dirty="0"/>
          </a:p>
          <a:p>
            <a:pPr indent="-333375">
              <a:buSzPts val="1650"/>
              <a:buChar char="●"/>
            </a:pPr>
            <a:r>
              <a:rPr lang="fr-FR" sz="1650" dirty="0"/>
              <a:t>Une équipe technique et pédagogique spécialisée dans l’animation de chantiers de jeunes bénévoles.</a:t>
            </a:r>
            <a:endParaRPr sz="1650" dirty="0"/>
          </a:p>
          <a:p>
            <a:pPr indent="-333375">
              <a:buSzPts val="1650"/>
              <a:buChar char="●"/>
            </a:pPr>
            <a:r>
              <a:rPr lang="fr-FR" sz="1650" dirty="0"/>
              <a:t>L’opportunité d’expériences interculturelles et internationales.</a:t>
            </a:r>
            <a:endParaRPr sz="1650" dirty="0"/>
          </a:p>
          <a:p>
            <a:pPr indent="-333375">
              <a:buSzPts val="1650"/>
              <a:buChar char="●"/>
            </a:pPr>
            <a:r>
              <a:rPr lang="fr-FR" sz="1650" dirty="0"/>
              <a:t>Une action concrète de développement local : valorisation du patrimoine, préservation de l’environnement, animation culturelle.</a:t>
            </a:r>
            <a:endParaRPr sz="1650" dirty="0"/>
          </a:p>
          <a:p>
            <a:pPr indent="-333375">
              <a:buSzPts val="1650"/>
              <a:buChar char="●"/>
            </a:pPr>
            <a:r>
              <a:rPr lang="fr-FR" sz="1650" dirty="0"/>
              <a:t>Une démarche éducative et participative : promotion de la citoyenneté et du lien social.</a:t>
            </a:r>
            <a:endParaRPr sz="1650" dirty="0"/>
          </a:p>
          <a:p>
            <a:pPr indent="-333375">
              <a:buSzPts val="1650"/>
              <a:buChar char="●"/>
            </a:pPr>
            <a:r>
              <a:rPr lang="fr-FR" sz="1650" dirty="0"/>
              <a:t>Des temps d’apprentissage : techniques traditionnelles du patrimoine, pratiques environnementales et culturelles, découverte de métiers.</a:t>
            </a:r>
            <a:endParaRPr sz="1650" dirty="0"/>
          </a:p>
          <a:p>
            <a:pPr indent="-333375">
              <a:buSzPts val="1650"/>
              <a:buChar char="●"/>
            </a:pPr>
            <a:r>
              <a:rPr lang="fr-FR" sz="1650" dirty="0"/>
              <a:t>Des relations entre bénévoles, habitants et élus locaux : participation aux festivités locales, temps d’échange entre jeunes du chantier et jeunes du territoire.</a:t>
            </a:r>
            <a:endParaRPr sz="1650" dirty="0"/>
          </a:p>
          <a:p>
            <a:pPr indent="-333375">
              <a:buSzPts val="1650"/>
              <a:buChar char="●"/>
            </a:pPr>
            <a:r>
              <a:rPr lang="fr-FR" sz="1650" dirty="0"/>
              <a:t>La découverte d’une région, d’un pays et de cultures locales.</a:t>
            </a:r>
            <a:endParaRPr sz="1650" dirty="0"/>
          </a:p>
          <a:p>
            <a:pPr marL="0" indent="0">
              <a:spcBef>
                <a:spcPts val="1200"/>
              </a:spcBef>
            </a:pPr>
            <a:endParaRPr sz="1650" dirty="0"/>
          </a:p>
          <a:p>
            <a:pPr marL="251993" indent="0">
              <a:spcBef>
                <a:spcPts val="1200"/>
              </a:spcBef>
            </a:pPr>
            <a:endParaRPr sz="1650" b="1" dirty="0"/>
          </a:p>
          <a:p>
            <a:pPr marL="251993" indent="0">
              <a:spcBef>
                <a:spcPts val="1200"/>
              </a:spcBef>
            </a:pPr>
            <a:endParaRPr sz="1650" dirty="0"/>
          </a:p>
        </p:txBody>
      </p:sp>
      <p:sp>
        <p:nvSpPr>
          <p:cNvPr id="185" name="Google Shape;185;gdea7607a40_0_73"/>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87" name="Google Shape;187;gdea7607a40_0_73"/>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gdea7607a40_0_82"/>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D’hier…</a:t>
            </a:r>
            <a:endParaRPr/>
          </a:p>
        </p:txBody>
      </p:sp>
      <p:sp>
        <p:nvSpPr>
          <p:cNvPr id="194" name="Google Shape;194;gdea7607a40_0_82"/>
          <p:cNvSpPr txBox="1">
            <a:spLocks noGrp="1"/>
          </p:cNvSpPr>
          <p:nvPr>
            <p:ph type="body" idx="1"/>
          </p:nvPr>
        </p:nvSpPr>
        <p:spPr>
          <a:xfrm>
            <a:off x="1532998" y="1905500"/>
            <a:ext cx="9126000" cy="3432000"/>
          </a:xfrm>
          <a:prstGeom prst="rect">
            <a:avLst/>
          </a:prstGeom>
          <a:noFill/>
          <a:ln>
            <a:noFill/>
          </a:ln>
        </p:spPr>
        <p:txBody>
          <a:bodyPr spcFirstLastPara="1" wrap="square" lIns="0" tIns="0" rIns="0" bIns="0" anchor="t" anchorCtr="0">
            <a:noAutofit/>
          </a:bodyPr>
          <a:lstStyle/>
          <a:p>
            <a:pPr marL="0" indent="0">
              <a:spcBef>
                <a:spcPts val="1200"/>
              </a:spcBef>
            </a:pPr>
            <a:endParaRPr sz="1650" dirty="0"/>
          </a:p>
          <a:p>
            <a:pPr indent="-333375">
              <a:spcBef>
                <a:spcPts val="1200"/>
              </a:spcBef>
              <a:buSzPts val="1650"/>
              <a:buChar char="●"/>
            </a:pPr>
            <a:r>
              <a:rPr lang="fr-FR" sz="1650" dirty="0"/>
              <a:t>Depuis le premier chantier international, en France en 1920, les chantiers de bénévoles remplissent une mission originale. L’enjeu à l’époque est la reconstruction franco-allemande par les jeunes pour bâtir une paix durable en Europe.</a:t>
            </a:r>
            <a:endParaRPr sz="1650" dirty="0"/>
          </a:p>
          <a:p>
            <a:pPr marL="0" indent="0">
              <a:spcBef>
                <a:spcPts val="1200"/>
              </a:spcBef>
            </a:pPr>
            <a:endParaRPr sz="1650" dirty="0"/>
          </a:p>
          <a:p>
            <a:pPr indent="-333375">
              <a:spcBef>
                <a:spcPts val="1200"/>
              </a:spcBef>
              <a:buSzPts val="1650"/>
              <a:buChar char="●"/>
            </a:pPr>
            <a:r>
              <a:rPr lang="fr-FR" sz="1650" dirty="0"/>
              <a:t>Aujourd’hui plus que jamais, l’enjeu d’offrir des espaces de vie collective et d’un travail à réaliser, permet à des solidarités de se construisent, à des citoyens de s’engager, à des jeunes et des adultes de montrer leur volonté de participer à la vie sociale et à son évolution. </a:t>
            </a:r>
            <a:endParaRPr sz="1650" dirty="0"/>
          </a:p>
          <a:p>
            <a:pPr marL="0" indent="0">
              <a:spcBef>
                <a:spcPts val="1200"/>
              </a:spcBef>
            </a:pPr>
            <a:endParaRPr sz="1650" dirty="0"/>
          </a:p>
          <a:p>
            <a:pPr indent="-333375">
              <a:spcBef>
                <a:spcPts val="1200"/>
              </a:spcBef>
              <a:buSzPts val="1650"/>
              <a:buChar char="●"/>
            </a:pPr>
            <a:r>
              <a:rPr lang="fr-FR" sz="1650" dirty="0"/>
              <a:t>Par leurs domaines d’intervention variés et les partenariats qui sont noués, les chantiers de bénévoles s’inscrivent dans des dynamiques d’animation et de développement des territoires. </a:t>
            </a:r>
            <a:endParaRPr sz="1650" dirty="0"/>
          </a:p>
          <a:p>
            <a:pPr marL="0" indent="0">
              <a:spcBef>
                <a:spcPts val="1200"/>
              </a:spcBef>
            </a:pPr>
            <a:endParaRPr sz="1650" dirty="0"/>
          </a:p>
          <a:p>
            <a:pPr marL="251993" indent="0">
              <a:spcBef>
                <a:spcPts val="1200"/>
              </a:spcBef>
            </a:pPr>
            <a:endParaRPr sz="1650" b="1" dirty="0"/>
          </a:p>
          <a:p>
            <a:pPr marL="251993" indent="0">
              <a:spcBef>
                <a:spcPts val="1200"/>
              </a:spcBef>
            </a:pPr>
            <a:endParaRPr sz="1650" dirty="0"/>
          </a:p>
        </p:txBody>
      </p:sp>
      <p:sp>
        <p:nvSpPr>
          <p:cNvPr id="195" name="Google Shape;195;gdea7607a40_0_82"/>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97" name="Google Shape;197;gdea7607a40_0_82"/>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dea7607a40_0_91"/>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…à aujourd’hui</a:t>
            </a:r>
            <a:endParaRPr/>
          </a:p>
        </p:txBody>
      </p:sp>
      <p:sp>
        <p:nvSpPr>
          <p:cNvPr id="204" name="Google Shape;204;gdea7607a40_0_91"/>
          <p:cNvSpPr txBox="1">
            <a:spLocks noGrp="1"/>
          </p:cNvSpPr>
          <p:nvPr>
            <p:ph type="body" idx="1"/>
          </p:nvPr>
        </p:nvSpPr>
        <p:spPr>
          <a:xfrm>
            <a:off x="1532999" y="1520501"/>
            <a:ext cx="9126000" cy="3432000"/>
          </a:xfrm>
          <a:prstGeom prst="rect">
            <a:avLst/>
          </a:prstGeom>
          <a:noFill/>
          <a:ln>
            <a:noFill/>
          </a:ln>
        </p:spPr>
        <p:txBody>
          <a:bodyPr spcFirstLastPara="1" wrap="square" lIns="0" tIns="0" rIns="0" bIns="0" anchor="t" anchorCtr="0">
            <a:noAutofit/>
          </a:bodyPr>
          <a:lstStyle/>
          <a:p>
            <a:pPr indent="-333375">
              <a:spcBef>
                <a:spcPts val="1200"/>
              </a:spcBef>
              <a:buSzPts val="1650"/>
              <a:buChar char="●"/>
            </a:pPr>
            <a:r>
              <a:rPr lang="fr-FR" sz="1650" dirty="0"/>
              <a:t>Les chantiers de jeunes bénévoles proposent des expériences d’engagement en France et à l’étranger. </a:t>
            </a:r>
            <a:endParaRPr sz="1650" dirty="0"/>
          </a:p>
          <a:p>
            <a:pPr marL="0" indent="0">
              <a:spcBef>
                <a:spcPts val="1200"/>
              </a:spcBef>
            </a:pPr>
            <a:endParaRPr sz="1650" dirty="0"/>
          </a:p>
          <a:p>
            <a:pPr indent="-333375">
              <a:spcBef>
                <a:spcPts val="1200"/>
              </a:spcBef>
              <a:buSzPts val="1650"/>
              <a:buChar char="●"/>
            </a:pPr>
            <a:r>
              <a:rPr lang="fr-FR" sz="1650" dirty="0"/>
              <a:t>Ils rassemblent des jeunes autour d’un projet utile à la collectivité qui dure en moyenne 2 ou 3 semaines : UNE RÉALISATION COLLECTIVE CONCRÈTE.</a:t>
            </a:r>
            <a:endParaRPr sz="1650" dirty="0"/>
          </a:p>
          <a:p>
            <a:pPr marL="0" indent="0">
              <a:spcBef>
                <a:spcPts val="1200"/>
              </a:spcBef>
            </a:pPr>
            <a:endParaRPr sz="1650" dirty="0"/>
          </a:p>
          <a:p>
            <a:pPr indent="-333375">
              <a:spcBef>
                <a:spcPts val="1200"/>
              </a:spcBef>
              <a:buSzPts val="1650"/>
              <a:buChar char="●"/>
            </a:pPr>
            <a:r>
              <a:rPr lang="fr-FR" sz="1650" dirty="0"/>
              <a:t>Alternant le plaisir de découvrir la culture ou d’une région en France ou d’un autre pays, mais aussi de partager cette expérience humainement enrichissante avec des jeunes d’autres nationalités. </a:t>
            </a:r>
            <a:endParaRPr sz="1650" dirty="0"/>
          </a:p>
          <a:p>
            <a:pPr marL="0" indent="0">
              <a:spcBef>
                <a:spcPts val="1200"/>
              </a:spcBef>
            </a:pPr>
            <a:endParaRPr sz="1650" dirty="0"/>
          </a:p>
          <a:p>
            <a:pPr indent="-333375">
              <a:spcBef>
                <a:spcPts val="1200"/>
              </a:spcBef>
              <a:buSzPts val="1650"/>
              <a:buChar char="●"/>
            </a:pPr>
            <a:r>
              <a:rPr lang="fr-FR" sz="1650" dirty="0"/>
              <a:t>Organisés à l’initiative d’associations locales, régionales ou nationales, les chantiers de bénévoles sont le fruit d’une approche partenariale forte, menée avec les services de différents ministères, des collectivités locales, des associations et des partenaires publics et privés.</a:t>
            </a:r>
            <a:endParaRPr sz="1650" dirty="0"/>
          </a:p>
          <a:p>
            <a:pPr marL="0" indent="0">
              <a:spcBef>
                <a:spcPts val="1200"/>
              </a:spcBef>
            </a:pPr>
            <a:endParaRPr sz="1650" dirty="0"/>
          </a:p>
          <a:p>
            <a:pPr marL="251993" indent="0">
              <a:spcBef>
                <a:spcPts val="1200"/>
              </a:spcBef>
            </a:pPr>
            <a:endParaRPr sz="1650" b="1" dirty="0"/>
          </a:p>
          <a:p>
            <a:pPr marL="251993" indent="0">
              <a:spcBef>
                <a:spcPts val="1200"/>
              </a:spcBef>
            </a:pPr>
            <a:endParaRPr sz="1650" dirty="0"/>
          </a:p>
        </p:txBody>
      </p:sp>
      <p:sp>
        <p:nvSpPr>
          <p:cNvPr id="205" name="Google Shape;205;gdea7607a40_0_91"/>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207" name="Google Shape;207;gdea7607a40_0_91"/>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dea7607a40_0_100"/>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En Europe</a:t>
            </a:r>
            <a:endParaRPr/>
          </a:p>
        </p:txBody>
      </p:sp>
      <p:sp>
        <p:nvSpPr>
          <p:cNvPr id="214" name="Google Shape;214;gdea7607a40_0_100"/>
          <p:cNvSpPr txBox="1">
            <a:spLocks noGrp="1"/>
          </p:cNvSpPr>
          <p:nvPr>
            <p:ph type="body" idx="1"/>
          </p:nvPr>
        </p:nvSpPr>
        <p:spPr>
          <a:xfrm>
            <a:off x="1532998" y="1833000"/>
            <a:ext cx="9126000" cy="3432000"/>
          </a:xfrm>
          <a:prstGeom prst="rect">
            <a:avLst/>
          </a:prstGeom>
          <a:noFill/>
          <a:ln>
            <a:noFill/>
          </a:ln>
        </p:spPr>
        <p:txBody>
          <a:bodyPr spcFirstLastPara="1" wrap="square" lIns="0" tIns="0" rIns="0" bIns="0" anchor="t" anchorCtr="0">
            <a:noAutofit/>
          </a:bodyPr>
          <a:lstStyle/>
          <a:p>
            <a:pPr indent="-333375">
              <a:spcBef>
                <a:spcPts val="1200"/>
              </a:spcBef>
              <a:buSzPts val="1650"/>
              <a:buChar char="●"/>
            </a:pPr>
            <a:r>
              <a:rPr lang="fr-FR" sz="1650" dirty="0"/>
              <a:t>« Il y a de nombreux jeunes qui souhaitent s'engager en Europe; ils sont prêts à apporter une contribution significative à la société et à faire preuve de solidarité. Nous pouvons leur en donner les moyens. L'Union européenne peut aussi aider à créer plus d'opportunités pour les jeunes.(…) »</a:t>
            </a:r>
            <a:endParaRPr sz="1650" dirty="0"/>
          </a:p>
          <a:p>
            <a:pPr marL="0" indent="0">
              <a:spcBef>
                <a:spcPts val="1200"/>
              </a:spcBef>
            </a:pPr>
            <a:endParaRPr sz="1650" dirty="0"/>
          </a:p>
          <a:p>
            <a:pPr indent="-333375">
              <a:spcBef>
                <a:spcPts val="1200"/>
              </a:spcBef>
              <a:buSzPts val="1650"/>
              <a:buChar char="●"/>
            </a:pPr>
            <a:r>
              <a:rPr lang="fr-FR" sz="1650" dirty="0"/>
              <a:t>« La solidarité est le ciment de notre Union. Le mot «solidarité» apparaît 16 fois dans les traités que tous nos États membres ont approuvés et ratifiés. (…) »</a:t>
            </a:r>
            <a:endParaRPr sz="1650" dirty="0"/>
          </a:p>
          <a:p>
            <a:pPr marL="0" indent="0">
              <a:spcBef>
                <a:spcPts val="1200"/>
              </a:spcBef>
            </a:pPr>
            <a:endParaRPr sz="1650" dirty="0"/>
          </a:p>
          <a:p>
            <a:pPr indent="-333375">
              <a:spcBef>
                <a:spcPts val="1200"/>
              </a:spcBef>
              <a:buSzPts val="1650"/>
              <a:buChar char="●"/>
            </a:pPr>
            <a:r>
              <a:rPr lang="fr-FR" sz="1650" dirty="0"/>
              <a:t>« Favoriser l’engagement des jeunes et des organisations dans des activités de solidarité de haute qualité pour renforcer la cohésion, la solidarité et la démocratie en Europe, avec un effort particulier pour promouvoir l’inclusion sociale. »</a:t>
            </a:r>
            <a:endParaRPr sz="1650" dirty="0"/>
          </a:p>
          <a:p>
            <a:pPr marL="0" indent="0" algn="ctr">
              <a:spcBef>
                <a:spcPts val="1200"/>
              </a:spcBef>
            </a:pPr>
            <a:endParaRPr sz="1650" i="1" u="sng" dirty="0"/>
          </a:p>
          <a:p>
            <a:pPr marL="0" indent="0" algn="ctr">
              <a:spcBef>
                <a:spcPts val="1200"/>
              </a:spcBef>
            </a:pPr>
            <a:r>
              <a:rPr lang="fr-FR" sz="1650" i="1" u="sng" dirty="0"/>
              <a:t>Discours sur l’état de l’Union de Jean-Claude Juncker le  14 septembre 2016</a:t>
            </a:r>
            <a:endParaRPr sz="1650" i="1" u="sng" dirty="0"/>
          </a:p>
          <a:p>
            <a:pPr marL="0" indent="0">
              <a:spcBef>
                <a:spcPts val="1200"/>
              </a:spcBef>
            </a:pPr>
            <a:endParaRPr sz="1650" dirty="0"/>
          </a:p>
          <a:p>
            <a:pPr marL="0" indent="0">
              <a:spcBef>
                <a:spcPts val="1200"/>
              </a:spcBef>
            </a:pPr>
            <a:endParaRPr sz="1650" dirty="0"/>
          </a:p>
          <a:p>
            <a:pPr marL="251993" indent="0">
              <a:spcBef>
                <a:spcPts val="1200"/>
              </a:spcBef>
            </a:pPr>
            <a:endParaRPr sz="1650" b="1" dirty="0"/>
          </a:p>
          <a:p>
            <a:pPr marL="251993" indent="0">
              <a:spcBef>
                <a:spcPts val="1200"/>
              </a:spcBef>
            </a:pPr>
            <a:endParaRPr sz="1650" dirty="0"/>
          </a:p>
        </p:txBody>
      </p:sp>
      <p:sp>
        <p:nvSpPr>
          <p:cNvPr id="215" name="Google Shape;215;gdea7607a40_0_100"/>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217" name="Google Shape;217;gdea7607a40_0_100"/>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gdea7607a40_0_109"/>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En Europe</a:t>
            </a:r>
            <a:endParaRPr/>
          </a:p>
        </p:txBody>
      </p:sp>
      <p:sp>
        <p:nvSpPr>
          <p:cNvPr id="224" name="Google Shape;224;gdea7607a40_0_109"/>
          <p:cNvSpPr txBox="1">
            <a:spLocks noGrp="1"/>
          </p:cNvSpPr>
          <p:nvPr>
            <p:ph type="body" idx="1"/>
          </p:nvPr>
        </p:nvSpPr>
        <p:spPr>
          <a:xfrm>
            <a:off x="1532998" y="1833000"/>
            <a:ext cx="9126000" cy="3432000"/>
          </a:xfrm>
          <a:prstGeom prst="rect">
            <a:avLst/>
          </a:prstGeom>
          <a:noFill/>
          <a:ln>
            <a:noFill/>
          </a:ln>
        </p:spPr>
        <p:txBody>
          <a:bodyPr spcFirstLastPara="1" wrap="square" lIns="0" tIns="0" rIns="0" bIns="0" anchor="t" anchorCtr="0">
            <a:noAutofit/>
          </a:bodyPr>
          <a:lstStyle/>
          <a:p>
            <a:pPr indent="-333375">
              <a:spcBef>
                <a:spcPts val="1200"/>
              </a:spcBef>
              <a:buSzPts val="1650"/>
              <a:buChar char="●"/>
            </a:pPr>
            <a:r>
              <a:rPr lang="fr-FR" sz="1650" u="sng" dirty="0"/>
              <a:t>Objectif 2021-27 de la Commission Européenne</a:t>
            </a:r>
            <a:endParaRPr sz="1650" u="sng" dirty="0"/>
          </a:p>
          <a:p>
            <a:pPr marL="0" indent="0">
              <a:spcBef>
                <a:spcPts val="1200"/>
              </a:spcBef>
            </a:pPr>
            <a:r>
              <a:rPr lang="fr-FR" sz="1650" dirty="0"/>
              <a:t>Faire vivre aux jeunes des expériences d’intérêt général et de mobilité en France, en Europe et dans le monde pour qu’ils se révèlent et s’engagent au service de la citoyenneté et de la cohésion sociale</a:t>
            </a:r>
            <a:endParaRPr sz="1650" dirty="0"/>
          </a:p>
          <a:p>
            <a:pPr marL="0" indent="0">
              <a:spcBef>
                <a:spcPts val="1200"/>
              </a:spcBef>
            </a:pPr>
            <a:endParaRPr sz="1650" dirty="0"/>
          </a:p>
          <a:p>
            <a:pPr indent="-333375">
              <a:spcBef>
                <a:spcPts val="1200"/>
              </a:spcBef>
              <a:buSzPts val="1650"/>
              <a:buChar char="●"/>
            </a:pPr>
            <a:r>
              <a:rPr lang="fr-FR" sz="1650" u="sng" dirty="0"/>
              <a:t>4 priorités transversales :</a:t>
            </a:r>
            <a:br>
              <a:rPr lang="fr-FR" sz="1650" u="sng" dirty="0"/>
            </a:br>
            <a:endParaRPr sz="1650" u="sng" dirty="0"/>
          </a:p>
          <a:p>
            <a:pPr indent="-333375">
              <a:buSzPts val="1650"/>
              <a:buAutoNum type="arabicPeriod"/>
            </a:pPr>
            <a:r>
              <a:rPr lang="fr-FR" sz="1650" b="1" dirty="0"/>
              <a:t>Objectifs de développement durable  (ODD) </a:t>
            </a:r>
            <a:r>
              <a:rPr lang="fr-FR" sz="1650" dirty="0"/>
              <a:t>: https://www.agenda-2030.fr/</a:t>
            </a:r>
            <a:endParaRPr sz="1650" dirty="0"/>
          </a:p>
          <a:p>
            <a:pPr indent="-333375">
              <a:buSzPts val="1650"/>
              <a:buAutoNum type="arabicPeriod"/>
            </a:pPr>
            <a:r>
              <a:rPr lang="fr-FR" sz="1650" b="1" dirty="0"/>
              <a:t>L’INCLUSION :</a:t>
            </a:r>
            <a:r>
              <a:rPr lang="fr-FR" sz="1650" dirty="0"/>
              <a:t> Viser prioritairement les jeunes les plus défavorisés et les territoires les moins dynamiques en termes de soutien à la jeunesse</a:t>
            </a:r>
            <a:endParaRPr sz="1650" dirty="0"/>
          </a:p>
          <a:p>
            <a:pPr indent="-333375">
              <a:buSzPts val="1650"/>
              <a:buAutoNum type="arabicPeriod"/>
            </a:pPr>
            <a:r>
              <a:rPr lang="fr-FR" sz="1650" b="1" dirty="0"/>
              <a:t>Le NUMÉRIQUE</a:t>
            </a:r>
            <a:endParaRPr sz="1650" b="1" dirty="0"/>
          </a:p>
          <a:p>
            <a:pPr indent="-333375">
              <a:buSzPts val="1650"/>
              <a:buAutoNum type="arabicPeriod"/>
            </a:pPr>
            <a:r>
              <a:rPr lang="fr-FR" sz="1650" b="1" dirty="0"/>
              <a:t>La reconnaissance et valorisation des compétences</a:t>
            </a:r>
            <a:r>
              <a:rPr lang="fr-FR" sz="1650" dirty="0"/>
              <a:t> acquises dans le cadre d’une expérience formelle ou non -formelle</a:t>
            </a:r>
            <a:endParaRPr sz="1650" dirty="0"/>
          </a:p>
          <a:p>
            <a:pPr marL="0" indent="0">
              <a:spcBef>
                <a:spcPts val="1200"/>
              </a:spcBef>
            </a:pPr>
            <a:endParaRPr sz="1650" dirty="0"/>
          </a:p>
          <a:p>
            <a:pPr marL="0" indent="0">
              <a:spcBef>
                <a:spcPts val="1200"/>
              </a:spcBef>
            </a:pPr>
            <a:endParaRPr sz="1650" dirty="0"/>
          </a:p>
          <a:p>
            <a:pPr marL="251993" indent="0">
              <a:spcBef>
                <a:spcPts val="1200"/>
              </a:spcBef>
            </a:pPr>
            <a:endParaRPr sz="1650" b="1" dirty="0"/>
          </a:p>
          <a:p>
            <a:pPr marL="251993" indent="0">
              <a:spcBef>
                <a:spcPts val="1200"/>
              </a:spcBef>
            </a:pPr>
            <a:endParaRPr sz="1650" dirty="0"/>
          </a:p>
        </p:txBody>
      </p:sp>
      <p:sp>
        <p:nvSpPr>
          <p:cNvPr id="225" name="Google Shape;225;gdea7607a40_0_109"/>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227" name="Google Shape;227;gdea7607a40_0_109"/>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4" name="Google Shape;514;gdea7607a40_0_313"/>
          <p:cNvSpPr txBox="1">
            <a:spLocks noGrp="1"/>
          </p:cNvSpPr>
          <p:nvPr>
            <p:ph type="title"/>
          </p:nvPr>
        </p:nvSpPr>
        <p:spPr>
          <a:xfrm>
            <a:off x="1533000" y="581869"/>
            <a:ext cx="9126000" cy="960000"/>
          </a:xfrm>
          <a:prstGeom prst="rect">
            <a:avLst/>
          </a:prstGeom>
          <a:noFill/>
          <a:ln>
            <a:noFill/>
          </a:ln>
        </p:spPr>
        <p:txBody>
          <a:bodyPr spcFirstLastPara="1" wrap="square" lIns="0" tIns="0" rIns="0" bIns="0" anchor="t" anchorCtr="0">
            <a:noAutofit/>
          </a:bodyPr>
          <a:lstStyle/>
          <a:p>
            <a:pPr>
              <a:buSzPts val="2500"/>
            </a:pPr>
            <a:r>
              <a:rPr lang="fr-FR" sz="2050" dirty="0"/>
              <a:t>DÉCLINAISON DE LA DIRECTIVE NATIONALE D’ORIENTATION EN RÉGION NOUVELLE-AQUITAINE</a:t>
            </a:r>
            <a:endParaRPr sz="2050" dirty="0"/>
          </a:p>
        </p:txBody>
      </p:sp>
      <p:sp>
        <p:nvSpPr>
          <p:cNvPr id="515" name="Google Shape;515;gdea7607a40_0_313"/>
          <p:cNvSpPr txBox="1">
            <a:spLocks noGrp="1"/>
          </p:cNvSpPr>
          <p:nvPr>
            <p:ph type="body" idx="1"/>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0">
              <a:buNone/>
            </a:pPr>
            <a:r>
              <a:rPr lang="fr-FR"/>
              <a:t>3 . Campagne CJB-NA 2021</a:t>
            </a:r>
            <a:endParaRPr/>
          </a:p>
        </p:txBody>
      </p:sp>
      <p:sp>
        <p:nvSpPr>
          <p:cNvPr id="517" name="Google Shape;517;gdea7607a40_0_313"/>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
        <p:nvSpPr>
          <p:cNvPr id="519" name="Google Shape;519;gdea7607a40_0_313"/>
          <p:cNvSpPr txBox="1"/>
          <p:nvPr/>
        </p:nvSpPr>
        <p:spPr>
          <a:xfrm>
            <a:off x="1533000" y="1318571"/>
            <a:ext cx="8962722" cy="4728125"/>
          </a:xfrm>
          <a:prstGeom prst="rect">
            <a:avLst/>
          </a:prstGeom>
          <a:noFill/>
          <a:ln>
            <a:noFill/>
          </a:ln>
        </p:spPr>
        <p:txBody>
          <a:bodyPr spcFirstLastPara="1" wrap="square" lIns="91425" tIns="45700" rIns="91425" bIns="45700" anchor="t" anchorCtr="0">
            <a:normAutofit/>
          </a:bodyPr>
          <a:lstStyle/>
          <a:p>
            <a:pPr>
              <a:lnSpc>
                <a:spcPct val="80000"/>
              </a:lnSpc>
              <a:buClr>
                <a:srgbClr val="000000"/>
              </a:buClr>
              <a:buSzPts val="935"/>
            </a:pPr>
            <a:r>
              <a:rPr lang="fr-FR" sz="1600" kern="0" dirty="0">
                <a:solidFill>
                  <a:srgbClr val="000000"/>
                </a:solidFill>
                <a:latin typeface="Arial"/>
                <a:cs typeface="Arial"/>
                <a:sym typeface="Arial"/>
              </a:rPr>
              <a:t>Depuis le 1er janvier 2021, la DRAJES a rejoint le rectorat de région académique. Les échanges de l’année 2020 ont porté sur le sens de la réforme, et sur l’attention aux personnels, dans le cadre de la nouvelle organisation.</a:t>
            </a:r>
            <a:endParaRPr sz="1600" kern="0" dirty="0">
              <a:solidFill>
                <a:srgbClr val="000000"/>
              </a:solidFill>
              <a:latin typeface="Arial"/>
              <a:cs typeface="Arial"/>
              <a:sym typeface="Arial"/>
            </a:endParaRPr>
          </a:p>
          <a:p>
            <a:pPr>
              <a:lnSpc>
                <a:spcPct val="80000"/>
              </a:lnSpc>
              <a:buClr>
                <a:srgbClr val="000000"/>
              </a:buClr>
              <a:buSzPts val="935"/>
            </a:pPr>
            <a:endParaRPr sz="1600" kern="0" dirty="0">
              <a:solidFill>
                <a:srgbClr val="000000"/>
              </a:solidFill>
              <a:latin typeface="Arial"/>
              <a:cs typeface="Arial"/>
              <a:sym typeface="Arial"/>
            </a:endParaRPr>
          </a:p>
          <a:p>
            <a:pPr>
              <a:lnSpc>
                <a:spcPct val="80000"/>
              </a:lnSpc>
              <a:buClr>
                <a:srgbClr val="000000"/>
              </a:buClr>
              <a:buSzPts val="935"/>
            </a:pPr>
            <a:r>
              <a:rPr lang="fr-FR" sz="1600" kern="0" dirty="0">
                <a:solidFill>
                  <a:srgbClr val="000000"/>
                </a:solidFill>
                <a:latin typeface="Arial"/>
                <a:cs typeface="Arial"/>
                <a:sym typeface="Arial"/>
              </a:rPr>
              <a:t>Depuis le début 2021, nombreux déjà sont les chantiers et actions qui illustrent le renforcement des synergies autour de la continuité éducative sur les différents temps de l’enfant, de l’adolescent, du jeune.</a:t>
            </a:r>
            <a:endParaRPr sz="1600" kern="0" dirty="0">
              <a:solidFill>
                <a:srgbClr val="000000"/>
              </a:solidFill>
              <a:latin typeface="Arial"/>
              <a:cs typeface="Arial"/>
              <a:sym typeface="Arial"/>
            </a:endParaRPr>
          </a:p>
          <a:p>
            <a:pPr>
              <a:lnSpc>
                <a:spcPct val="80000"/>
              </a:lnSpc>
              <a:buClr>
                <a:srgbClr val="000000"/>
              </a:buClr>
              <a:buSzPts val="935"/>
            </a:pPr>
            <a:endParaRPr sz="1600" kern="0" dirty="0">
              <a:solidFill>
                <a:srgbClr val="000000"/>
              </a:solidFill>
              <a:latin typeface="Arial"/>
              <a:cs typeface="Arial"/>
              <a:sym typeface="Arial"/>
            </a:endParaRPr>
          </a:p>
          <a:p>
            <a:pPr>
              <a:lnSpc>
                <a:spcPct val="80000"/>
              </a:lnSpc>
              <a:buClr>
                <a:srgbClr val="000000"/>
              </a:buClr>
              <a:buSzPts val="935"/>
            </a:pPr>
            <a:r>
              <a:rPr lang="fr-FR" sz="1600" b="1" kern="0" dirty="0">
                <a:solidFill>
                  <a:srgbClr val="000000"/>
                </a:solidFill>
                <a:latin typeface="Arial"/>
                <a:cs typeface="Arial"/>
                <a:sym typeface="Arial"/>
              </a:rPr>
              <a:t>Trois axes de la politique publique jeunesse, éducation populaire et vie associative :</a:t>
            </a:r>
            <a:endParaRPr sz="1600" b="1" kern="0" dirty="0">
              <a:solidFill>
                <a:srgbClr val="000000"/>
              </a:solidFill>
              <a:latin typeface="Arial"/>
              <a:cs typeface="Arial"/>
              <a:sym typeface="Arial"/>
            </a:endParaRPr>
          </a:p>
          <a:p>
            <a:pPr marL="457200" indent="-330200">
              <a:lnSpc>
                <a:spcPct val="80000"/>
              </a:lnSpc>
              <a:buClr>
                <a:srgbClr val="000000"/>
              </a:buClr>
              <a:buSzPts val="1600"/>
              <a:buFont typeface="Arial"/>
              <a:buChar char="●"/>
            </a:pPr>
            <a:r>
              <a:rPr lang="fr-FR" sz="1600" kern="0" dirty="0">
                <a:solidFill>
                  <a:srgbClr val="000000"/>
                </a:solidFill>
                <a:latin typeface="Arial"/>
                <a:cs typeface="Arial"/>
                <a:sym typeface="Arial"/>
              </a:rPr>
              <a:t>La gouvernance territoriale des politiques publiques de jeunesse</a:t>
            </a:r>
            <a:endParaRPr sz="1600" kern="0" dirty="0">
              <a:solidFill>
                <a:srgbClr val="000000"/>
              </a:solidFill>
              <a:latin typeface="Arial"/>
              <a:cs typeface="Arial"/>
              <a:sym typeface="Arial"/>
            </a:endParaRPr>
          </a:p>
          <a:p>
            <a:pPr marL="457200" indent="-330200">
              <a:lnSpc>
                <a:spcPct val="80000"/>
              </a:lnSpc>
              <a:buClr>
                <a:srgbClr val="000000"/>
              </a:buClr>
              <a:buSzPts val="1600"/>
              <a:buFont typeface="Arial"/>
              <a:buChar char="●"/>
            </a:pPr>
            <a:r>
              <a:rPr lang="fr-FR" sz="1600" kern="0" dirty="0">
                <a:solidFill>
                  <a:srgbClr val="000000"/>
                </a:solidFill>
                <a:latin typeface="Arial"/>
                <a:cs typeface="Arial"/>
                <a:sym typeface="Arial"/>
              </a:rPr>
              <a:t>L’accompagnement vers l’autonomie et continuité éducative</a:t>
            </a:r>
            <a:endParaRPr sz="1600" kern="0" dirty="0">
              <a:solidFill>
                <a:srgbClr val="000000"/>
              </a:solidFill>
              <a:latin typeface="Arial"/>
              <a:cs typeface="Arial"/>
              <a:sym typeface="Arial"/>
            </a:endParaRPr>
          </a:p>
          <a:p>
            <a:pPr marL="457200" indent="-330200">
              <a:lnSpc>
                <a:spcPct val="80000"/>
              </a:lnSpc>
              <a:buClr>
                <a:srgbClr val="000000"/>
              </a:buClr>
              <a:buSzPts val="1600"/>
              <a:buFont typeface="Arial"/>
              <a:buChar char="●"/>
            </a:pPr>
            <a:r>
              <a:rPr lang="fr-FR" sz="1600" kern="0" dirty="0">
                <a:solidFill>
                  <a:srgbClr val="000000"/>
                </a:solidFill>
                <a:latin typeface="Arial"/>
                <a:cs typeface="Arial"/>
                <a:sym typeface="Arial"/>
              </a:rPr>
              <a:t>L’engagement citoyen (dont les CJB)</a:t>
            </a:r>
            <a:endParaRPr sz="1600" kern="0" dirty="0">
              <a:solidFill>
                <a:srgbClr val="000000"/>
              </a:solidFill>
              <a:latin typeface="Arial"/>
              <a:cs typeface="Arial"/>
              <a:sym typeface="Arial"/>
            </a:endParaRPr>
          </a:p>
          <a:p>
            <a:pPr>
              <a:lnSpc>
                <a:spcPct val="80000"/>
              </a:lnSpc>
              <a:buClr>
                <a:srgbClr val="000000"/>
              </a:buClr>
              <a:buSzPts val="935"/>
            </a:pPr>
            <a:endParaRPr sz="1600" kern="0" dirty="0">
              <a:solidFill>
                <a:srgbClr val="000000"/>
              </a:solidFill>
              <a:latin typeface="Arial"/>
              <a:cs typeface="Arial"/>
              <a:sym typeface="Arial"/>
            </a:endParaRPr>
          </a:p>
          <a:p>
            <a:pPr>
              <a:lnSpc>
                <a:spcPct val="80000"/>
              </a:lnSpc>
              <a:buClr>
                <a:srgbClr val="000000"/>
              </a:buClr>
              <a:buSzPts val="935"/>
            </a:pPr>
            <a:r>
              <a:rPr lang="fr-FR" sz="1600" kern="0" dirty="0">
                <a:solidFill>
                  <a:srgbClr val="000000"/>
                </a:solidFill>
                <a:latin typeface="Arial"/>
                <a:cs typeface="Arial"/>
                <a:sym typeface="Arial"/>
              </a:rPr>
              <a:t>Il s’agit d’une approche volontairement </a:t>
            </a:r>
            <a:r>
              <a:rPr lang="fr-FR" sz="1600" b="1" kern="0" dirty="0">
                <a:solidFill>
                  <a:srgbClr val="000000"/>
                </a:solidFill>
                <a:latin typeface="Arial"/>
                <a:cs typeface="Arial"/>
                <a:sym typeface="Arial"/>
              </a:rPr>
              <a:t>décloisonnée et transversale au service de parcours d’engagement, d’exercice d’une citoyenneté active et d’accès à l’autonomie. </a:t>
            </a:r>
            <a:endParaRPr sz="1600" b="1" kern="0" dirty="0">
              <a:solidFill>
                <a:srgbClr val="000000"/>
              </a:solidFill>
              <a:latin typeface="Arial"/>
              <a:cs typeface="Arial"/>
              <a:sym typeface="Arial"/>
            </a:endParaRPr>
          </a:p>
          <a:p>
            <a:pPr>
              <a:lnSpc>
                <a:spcPct val="80000"/>
              </a:lnSpc>
              <a:buClr>
                <a:srgbClr val="000000"/>
              </a:buClr>
              <a:buSzPts val="935"/>
            </a:pPr>
            <a:endParaRPr sz="1600" kern="0" dirty="0">
              <a:solidFill>
                <a:srgbClr val="000000"/>
              </a:solidFill>
              <a:latin typeface="Arial"/>
              <a:cs typeface="Arial"/>
              <a:sym typeface="Arial"/>
            </a:endParaRPr>
          </a:p>
          <a:p>
            <a:pPr>
              <a:lnSpc>
                <a:spcPct val="80000"/>
              </a:lnSpc>
              <a:buClr>
                <a:srgbClr val="000000"/>
              </a:buClr>
              <a:buSzPts val="935"/>
            </a:pPr>
            <a:r>
              <a:rPr lang="fr-FR" sz="1600" kern="0" dirty="0">
                <a:solidFill>
                  <a:srgbClr val="000000"/>
                </a:solidFill>
                <a:latin typeface="Arial"/>
                <a:cs typeface="Arial"/>
                <a:sym typeface="Arial"/>
              </a:rPr>
              <a:t>Basée sur </a:t>
            </a:r>
            <a:r>
              <a:rPr lang="fr-FR" sz="1600" b="1" kern="0" dirty="0">
                <a:solidFill>
                  <a:srgbClr val="000000"/>
                </a:solidFill>
                <a:latin typeface="Arial"/>
                <a:cs typeface="Arial"/>
                <a:sym typeface="Arial"/>
              </a:rPr>
              <a:t>les principes, valeurs et modalités d’actions de l’éducation populaire </a:t>
            </a:r>
            <a:r>
              <a:rPr lang="fr-FR" sz="1600" kern="0" dirty="0">
                <a:solidFill>
                  <a:srgbClr val="000000"/>
                </a:solidFill>
                <a:latin typeface="Arial"/>
                <a:cs typeface="Arial"/>
                <a:sym typeface="Arial"/>
              </a:rPr>
              <a:t>et articulant les politiques publiques de jeunesse au service des enfants, des jeunes, des professionnels et bénévoles qui les accompagnent.</a:t>
            </a:r>
            <a:endParaRPr sz="1600" kern="0" dirty="0">
              <a:solidFill>
                <a:srgbClr val="000000"/>
              </a:solidFill>
              <a:latin typeface="Arial"/>
              <a:cs typeface="Arial"/>
              <a:sym typeface="Arial"/>
            </a:endParaRPr>
          </a:p>
          <a:p>
            <a:pPr>
              <a:lnSpc>
                <a:spcPct val="80000"/>
              </a:lnSpc>
              <a:buClr>
                <a:srgbClr val="000000"/>
              </a:buClr>
              <a:buSzPts val="935"/>
            </a:pPr>
            <a:endParaRPr sz="1600" kern="0" dirty="0">
              <a:solidFill>
                <a:srgbClr val="000000"/>
              </a:solidFill>
              <a:latin typeface="Arial"/>
              <a:cs typeface="Arial"/>
              <a:sym typeface="Arial"/>
            </a:endParaRPr>
          </a:p>
          <a:p>
            <a:pPr>
              <a:lnSpc>
                <a:spcPct val="80000"/>
              </a:lnSpc>
              <a:buClr>
                <a:srgbClr val="000000"/>
              </a:buClr>
              <a:buSzPts val="935"/>
            </a:pPr>
            <a:r>
              <a:rPr lang="fr-FR" sz="1600" kern="0" dirty="0">
                <a:solidFill>
                  <a:srgbClr val="000000"/>
                </a:solidFill>
                <a:latin typeface="Arial"/>
                <a:cs typeface="Arial"/>
                <a:sym typeface="Arial"/>
              </a:rPr>
              <a:t>Les objectifs visent à encourager </a:t>
            </a:r>
            <a:r>
              <a:rPr lang="fr-FR" sz="1600" b="1" kern="0" dirty="0">
                <a:solidFill>
                  <a:srgbClr val="000000"/>
                </a:solidFill>
                <a:latin typeface="Arial"/>
                <a:cs typeface="Arial"/>
                <a:sym typeface="Arial"/>
              </a:rPr>
              <a:t>l’émergence de projets ancrés sur les dynamiques</a:t>
            </a:r>
            <a:endParaRPr sz="1600" b="1" kern="0" dirty="0">
              <a:solidFill>
                <a:srgbClr val="000000"/>
              </a:solidFill>
              <a:latin typeface="Arial"/>
              <a:cs typeface="Arial"/>
              <a:sym typeface="Arial"/>
            </a:endParaRPr>
          </a:p>
          <a:p>
            <a:pPr>
              <a:lnSpc>
                <a:spcPct val="80000"/>
              </a:lnSpc>
              <a:buClr>
                <a:srgbClr val="000000"/>
              </a:buClr>
              <a:buSzPts val="935"/>
            </a:pPr>
            <a:r>
              <a:rPr lang="fr-FR" sz="1600" b="1" kern="0" dirty="0">
                <a:solidFill>
                  <a:srgbClr val="000000"/>
                </a:solidFill>
                <a:latin typeface="Arial"/>
                <a:cs typeface="Arial"/>
                <a:sym typeface="Arial"/>
              </a:rPr>
              <a:t>territoriales</a:t>
            </a:r>
            <a:r>
              <a:rPr lang="fr-FR" sz="1600" kern="0" dirty="0">
                <a:solidFill>
                  <a:srgbClr val="000000"/>
                </a:solidFill>
                <a:latin typeface="Arial"/>
                <a:cs typeface="Arial"/>
                <a:sym typeface="Arial"/>
              </a:rPr>
              <a:t>, promouvoir la participation active des jeunes et permettre de développer une</a:t>
            </a:r>
            <a:endParaRPr sz="1600" kern="0" dirty="0">
              <a:solidFill>
                <a:srgbClr val="000000"/>
              </a:solidFill>
              <a:latin typeface="Arial"/>
              <a:cs typeface="Arial"/>
              <a:sym typeface="Arial"/>
            </a:endParaRPr>
          </a:p>
          <a:p>
            <a:pPr>
              <a:lnSpc>
                <a:spcPct val="80000"/>
              </a:lnSpc>
              <a:buClr>
                <a:srgbClr val="000000"/>
              </a:buClr>
              <a:buSzPts val="935"/>
            </a:pPr>
            <a:r>
              <a:rPr lang="fr-FR" sz="1600" kern="0" dirty="0">
                <a:solidFill>
                  <a:srgbClr val="000000"/>
                </a:solidFill>
                <a:latin typeface="Arial"/>
                <a:cs typeface="Arial"/>
                <a:sym typeface="Arial"/>
              </a:rPr>
              <a:t>ingénierie territoriale sur les politiques de jeunesse et la diffusion des expertises.</a:t>
            </a:r>
            <a:endParaRPr sz="1600" kern="0" dirty="0">
              <a:solidFill>
                <a:srgbClr val="000000"/>
              </a:solidFill>
              <a:latin typeface="Arial"/>
              <a:cs typeface="Arial"/>
              <a:sym typeface="Arial"/>
            </a:endParaRPr>
          </a:p>
          <a:p>
            <a:pPr>
              <a:lnSpc>
                <a:spcPct val="80000"/>
              </a:lnSpc>
              <a:buClr>
                <a:srgbClr val="000000"/>
              </a:buClr>
              <a:buSzPts val="935"/>
            </a:pPr>
            <a:endParaRPr sz="1600" b="1" u="sng" kern="0" dirty="0">
              <a:solidFill>
                <a:srgbClr val="000000"/>
              </a:solidFill>
              <a:latin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3"/>
          <p:cNvSpPr txBox="1">
            <a:spLocks noGrp="1"/>
          </p:cNvSpPr>
          <p:nvPr>
            <p:ph type="title"/>
          </p:nvPr>
        </p:nvSpPr>
        <p:spPr>
          <a:xfrm>
            <a:off x="1332075" y="982800"/>
            <a:ext cx="9327000" cy="5395200"/>
          </a:xfrm>
          <a:prstGeom prst="rect">
            <a:avLst/>
          </a:prstGeom>
          <a:noFill/>
          <a:ln w="10150" cap="flat" cmpd="sng">
            <a:solidFill>
              <a:schemeClr val="dk1"/>
            </a:solidFill>
            <a:prstDash val="solid"/>
            <a:round/>
            <a:headEnd type="none" w="sm" len="sm"/>
            <a:tailEnd type="none" w="sm" len="sm"/>
          </a:ln>
        </p:spPr>
        <p:txBody>
          <a:bodyPr spcFirstLastPara="1" wrap="square" lIns="0" tIns="0" rIns="0" bIns="360000" anchor="ctr" anchorCtr="0">
            <a:noAutofit/>
          </a:bodyPr>
          <a:lstStyle/>
          <a:p>
            <a:pPr marL="395989" indent="-59189">
              <a:buSzPts val="3200"/>
            </a:pPr>
            <a:r>
              <a:rPr lang="fr-FR" dirty="0"/>
              <a:t>Les chantiers et la jeunesse</a:t>
            </a:r>
            <a:br>
              <a:rPr lang="fr-FR" dirty="0"/>
            </a:br>
            <a:br>
              <a:rPr lang="fr-FR" dirty="0"/>
            </a:br>
            <a:r>
              <a:rPr lang="fr-FR" sz="2850" b="0" dirty="0"/>
              <a:t>Pour la Direction Jeunesse Education Populaire et Vie Associative (DJEPVA) du Ministère de l’Education Nationale, de la jeunesse, de l’Engagement et du Sport.</a:t>
            </a:r>
            <a:endParaRPr sz="2850" b="0" dirty="0"/>
          </a:p>
        </p:txBody>
      </p:sp>
      <p:sp>
        <p:nvSpPr>
          <p:cNvPr id="89" name="Google Shape;89;p3"/>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pic>
        <p:nvPicPr>
          <p:cNvPr id="91" name="Google Shape;91;p3"/>
          <p:cNvPicPr preferRelativeResize="0"/>
          <p:nvPr/>
        </p:nvPicPr>
        <p:blipFill>
          <a:blip r:embed="rId3">
            <a:alphaModFix/>
          </a:blip>
          <a:stretch>
            <a:fillRect/>
          </a:stretch>
        </p:blipFill>
        <p:spPr>
          <a:xfrm>
            <a:off x="9135390" y="96750"/>
            <a:ext cx="1523610" cy="480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4"/>
          <p:cNvSpPr txBox="1">
            <a:spLocks noGrp="1"/>
          </p:cNvSpPr>
          <p:nvPr>
            <p:ph type="title"/>
          </p:nvPr>
        </p:nvSpPr>
        <p:spPr>
          <a:xfrm>
            <a:off x="1532999" y="1200000"/>
            <a:ext cx="9126000" cy="960000"/>
          </a:xfrm>
          <a:prstGeom prst="rect">
            <a:avLst/>
          </a:prstGeom>
          <a:noFill/>
          <a:ln>
            <a:noFill/>
          </a:ln>
        </p:spPr>
        <p:txBody>
          <a:bodyPr spcFirstLastPara="1" wrap="square" lIns="0" tIns="0" rIns="0" bIns="0" anchor="t" anchorCtr="0">
            <a:noAutofit/>
          </a:bodyPr>
          <a:lstStyle/>
          <a:p>
            <a:pPr>
              <a:buSzPts val="2500"/>
            </a:pPr>
            <a:r>
              <a:rPr lang="fr-FR"/>
              <a:t>Textes de référence</a:t>
            </a:r>
            <a:endParaRPr/>
          </a:p>
        </p:txBody>
      </p:sp>
      <p:sp>
        <p:nvSpPr>
          <p:cNvPr id="97" name="Google Shape;97;p4"/>
          <p:cNvSpPr txBox="1">
            <a:spLocks noGrp="1"/>
          </p:cNvSpPr>
          <p:nvPr>
            <p:ph type="body" idx="1"/>
          </p:nvPr>
        </p:nvSpPr>
        <p:spPr>
          <a:xfrm>
            <a:off x="4731000" y="240000"/>
            <a:ext cx="5928000" cy="480000"/>
          </a:xfrm>
          <a:prstGeom prst="rect">
            <a:avLst/>
          </a:prstGeom>
          <a:noFill/>
          <a:ln>
            <a:noFill/>
          </a:ln>
        </p:spPr>
        <p:txBody>
          <a:bodyPr spcFirstLastPara="1" wrap="square" lIns="0" tIns="0" rIns="0" bIns="0" anchor="t" anchorCtr="0">
            <a:noAutofit/>
          </a:bodyPr>
          <a:lstStyle/>
          <a:p>
            <a:pPr marL="107997" indent="-107997">
              <a:buSzPts val="700"/>
            </a:pPr>
            <a:r>
              <a:rPr lang="fr-FR"/>
              <a:t>Les Chantiers et  la Jeunesse</a:t>
            </a:r>
            <a:endParaRPr/>
          </a:p>
        </p:txBody>
      </p:sp>
      <p:sp>
        <p:nvSpPr>
          <p:cNvPr id="99" name="Google Shape;99;p4"/>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
        <p:nvSpPr>
          <p:cNvPr id="101" name="Google Shape;101;p4"/>
          <p:cNvSpPr txBox="1"/>
          <p:nvPr/>
        </p:nvSpPr>
        <p:spPr>
          <a:xfrm>
            <a:off x="1228199" y="2130470"/>
            <a:ext cx="9008100" cy="3738000"/>
          </a:xfrm>
          <a:prstGeom prst="rect">
            <a:avLst/>
          </a:prstGeom>
          <a:noFill/>
          <a:ln>
            <a:noFill/>
          </a:ln>
        </p:spPr>
        <p:txBody>
          <a:bodyPr spcFirstLastPara="1" wrap="square" lIns="91425" tIns="45700" rIns="91425" bIns="45700" anchor="t" anchorCtr="0">
            <a:normAutofit/>
          </a:bodyPr>
          <a:lstStyle/>
          <a:p>
            <a:pPr marL="457200" indent="-355600">
              <a:buClr>
                <a:srgbClr val="000000"/>
              </a:buClr>
              <a:buSzPts val="2000"/>
              <a:buFont typeface="Arial"/>
              <a:buChar char="●"/>
            </a:pPr>
            <a:r>
              <a:rPr lang="fr-FR" sz="2000" kern="0" dirty="0">
                <a:solidFill>
                  <a:srgbClr val="000000"/>
                </a:solidFill>
                <a:latin typeface="Arial"/>
                <a:cs typeface="Arial"/>
                <a:sym typeface="Arial"/>
              </a:rPr>
              <a:t>Instruction n°01-241 du 19 décembre 2001 relative aux chantiers de jeunes bénévoles signée par les ministères chargés de la jeunesse, de la culture, des solidarités et de l’environnement</a:t>
            </a:r>
            <a:endParaRPr sz="2000" kern="0" dirty="0">
              <a:solidFill>
                <a:srgbClr val="000000"/>
              </a:solidFill>
              <a:latin typeface="Arial"/>
              <a:cs typeface="Arial"/>
              <a:sym typeface="Arial"/>
            </a:endParaRPr>
          </a:p>
          <a:p>
            <a:pPr marL="457200">
              <a:buClr>
                <a:srgbClr val="000000"/>
              </a:buClr>
            </a:pPr>
            <a:endParaRPr sz="2000" kern="0" dirty="0">
              <a:solidFill>
                <a:srgbClr val="000000"/>
              </a:solidFill>
              <a:latin typeface="Arial"/>
              <a:cs typeface="Arial"/>
              <a:sym typeface="Arial"/>
            </a:endParaRPr>
          </a:p>
          <a:p>
            <a:pPr marL="457200" indent="-355600">
              <a:buClr>
                <a:srgbClr val="000000"/>
              </a:buClr>
              <a:buSzPts val="2000"/>
              <a:buFont typeface="Arial"/>
              <a:buChar char="●"/>
            </a:pPr>
            <a:r>
              <a:rPr lang="fr-FR" sz="2000" kern="0" dirty="0">
                <a:solidFill>
                  <a:srgbClr val="000000"/>
                </a:solidFill>
                <a:latin typeface="Arial"/>
                <a:cs typeface="Arial"/>
                <a:sym typeface="Arial"/>
              </a:rPr>
              <a:t>Arrêté du 23 décembre 2008 modifiant l'arrêté du 1</a:t>
            </a:r>
            <a:r>
              <a:rPr lang="fr-FR" sz="2000" kern="0" baseline="30000" dirty="0">
                <a:solidFill>
                  <a:srgbClr val="000000"/>
                </a:solidFill>
                <a:latin typeface="Arial"/>
                <a:cs typeface="Arial"/>
                <a:sym typeface="Arial"/>
              </a:rPr>
              <a:t>er</a:t>
            </a:r>
            <a:r>
              <a:rPr lang="fr-FR" sz="2000" kern="0" dirty="0">
                <a:solidFill>
                  <a:srgbClr val="000000"/>
                </a:solidFill>
                <a:latin typeface="Arial"/>
                <a:cs typeface="Arial"/>
                <a:sym typeface="Arial"/>
              </a:rPr>
              <a:t> août 2006 relatif aux séjours spécifiques mentionnés à l'article R. 227-1 du code de l'action sociale et des familles</a:t>
            </a:r>
            <a:endParaRPr sz="2000" kern="0" dirty="0">
              <a:solidFill>
                <a:srgbClr val="000000"/>
              </a:solidFill>
              <a:latin typeface="Arial"/>
              <a:cs typeface="Arial"/>
              <a:sym typeface="Arial"/>
            </a:endParaRPr>
          </a:p>
          <a:p>
            <a:pPr marL="457200">
              <a:buClr>
                <a:srgbClr val="000000"/>
              </a:buClr>
            </a:pPr>
            <a:endParaRPr sz="2000" kern="0" dirty="0">
              <a:solidFill>
                <a:srgbClr val="000000"/>
              </a:solidFill>
              <a:latin typeface="Arial"/>
              <a:cs typeface="Arial"/>
              <a:sym typeface="Arial"/>
            </a:endParaRPr>
          </a:p>
          <a:p>
            <a:pPr marL="457200" indent="-355600">
              <a:buClr>
                <a:srgbClr val="000000"/>
              </a:buClr>
              <a:buSzPts val="2000"/>
              <a:buFont typeface="Arial"/>
              <a:buChar char="●"/>
            </a:pPr>
            <a:r>
              <a:rPr lang="fr-FR" sz="2000" kern="0" dirty="0">
                <a:solidFill>
                  <a:srgbClr val="000000"/>
                </a:solidFill>
                <a:latin typeface="Arial"/>
                <a:cs typeface="Arial"/>
                <a:sym typeface="Arial"/>
              </a:rPr>
              <a:t>Charte nationale des chantiers de jeunes bénévoles</a:t>
            </a:r>
            <a:endParaRPr sz="2000" kern="0" dirty="0">
              <a:solidFill>
                <a:srgbClr val="000000"/>
              </a:solidFill>
              <a:latin typeface="Arial"/>
              <a:cs typeface="Arial"/>
              <a:sym typeface="Arial"/>
            </a:endParaRPr>
          </a:p>
          <a:p>
            <a:pPr marL="457200">
              <a:buClr>
                <a:srgbClr val="000000"/>
              </a:buClr>
            </a:pPr>
            <a:endParaRPr sz="2000" kern="0" dirty="0">
              <a:solidFill>
                <a:srgbClr val="000000"/>
              </a:solidFill>
              <a:latin typeface="Arial"/>
              <a:cs typeface="Arial"/>
              <a:sym typeface="Arial"/>
            </a:endParaRPr>
          </a:p>
          <a:p>
            <a:pPr marL="457200" indent="-355600">
              <a:buClr>
                <a:srgbClr val="000000"/>
              </a:buClr>
              <a:buSzPts val="2000"/>
              <a:buFont typeface="Arial"/>
              <a:buChar char="●"/>
            </a:pPr>
            <a:r>
              <a:rPr lang="fr-FR" sz="2000" kern="0" dirty="0">
                <a:solidFill>
                  <a:srgbClr val="000000"/>
                </a:solidFill>
                <a:latin typeface="Arial"/>
                <a:cs typeface="Arial"/>
                <a:sym typeface="Arial"/>
              </a:rPr>
              <a:t>Note d’orientations annuelle DRAJES Nouvelle-Aquitaine</a:t>
            </a:r>
            <a:endParaRPr sz="2000" kern="0" dirty="0">
              <a:solidFill>
                <a:srgbClr val="000000"/>
              </a:solidFill>
              <a:latin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5"/>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dirty="0"/>
              <a:t>Les Objectifs</a:t>
            </a:r>
            <a:endParaRPr dirty="0"/>
          </a:p>
        </p:txBody>
      </p:sp>
      <p:sp>
        <p:nvSpPr>
          <p:cNvPr id="107" name="Google Shape;107;p5"/>
          <p:cNvSpPr txBox="1">
            <a:spLocks noGrp="1"/>
          </p:cNvSpPr>
          <p:nvPr>
            <p:ph type="body" idx="1"/>
          </p:nvPr>
        </p:nvSpPr>
        <p:spPr>
          <a:xfrm>
            <a:off x="1532998" y="1590750"/>
            <a:ext cx="9126000" cy="3432000"/>
          </a:xfrm>
          <a:prstGeom prst="rect">
            <a:avLst/>
          </a:prstGeom>
          <a:noFill/>
          <a:ln>
            <a:noFill/>
          </a:ln>
        </p:spPr>
        <p:txBody>
          <a:bodyPr spcFirstLastPara="1" wrap="square" lIns="0" tIns="0" rIns="0" bIns="0" anchor="t" anchorCtr="0">
            <a:noAutofit/>
          </a:bodyPr>
          <a:lstStyle/>
          <a:p>
            <a:pPr indent="-314325">
              <a:spcBef>
                <a:spcPts val="1200"/>
              </a:spcBef>
              <a:buSzPts val="1350"/>
              <a:buChar char="●"/>
            </a:pPr>
            <a:r>
              <a:rPr lang="fr-FR" sz="1350"/>
              <a:t>Les chantiers de jeunes bénévoles (CJB) contribuent à la réalisation de projets d’intérêt général et de développement local (sauvegarde et valorisation du patrimoine, protection de l’environnement, animation culturelle, solidarité avec des publics en difficulté…) construits en partenariat avec des acteurs locaux (communes, associations…).</a:t>
            </a:r>
            <a:br>
              <a:rPr lang="fr-FR" sz="1350"/>
            </a:br>
            <a:endParaRPr sz="1350"/>
          </a:p>
          <a:p>
            <a:pPr indent="-314325">
              <a:buSzPts val="1350"/>
              <a:buChar char="●"/>
            </a:pPr>
            <a:r>
              <a:rPr lang="fr-FR" sz="1350"/>
              <a:t>Des groupes d’une dizaine de jeunes (filles et garçons du monde entier) s’impliquent pendant 2 à 3 semaines sur ces chantiers avec le soutien des bénévoles locaux (jeunes et adultes).</a:t>
            </a:r>
            <a:br>
              <a:rPr lang="fr-FR" sz="1350"/>
            </a:br>
            <a:endParaRPr sz="1350"/>
          </a:p>
          <a:p>
            <a:pPr indent="-314325">
              <a:buSzPts val="1350"/>
              <a:buChar char="●"/>
            </a:pPr>
            <a:r>
              <a:rPr lang="fr-FR" sz="1350"/>
              <a:t>Ces projets assurent le développement des territoires, contribuent au lien social (entre les générations, entre les populations d’origines différentes …) et permettent aux jeunes d’acquérir des compétences sociales et des savoir-faire.</a:t>
            </a:r>
            <a:br>
              <a:rPr lang="fr-FR" sz="1350"/>
            </a:br>
            <a:endParaRPr sz="1350"/>
          </a:p>
          <a:p>
            <a:pPr indent="-314325">
              <a:buSzPts val="1350"/>
              <a:buChar char="●"/>
            </a:pPr>
            <a:r>
              <a:rPr lang="fr-FR" sz="1350"/>
              <a:t>Depuis plusieurs décennies, les services déconcentrés régionaux et départementaux du ministère chargé de la jeunesse contribuent au soutien à la mise en place de chantiers de jeunes bénévoles sur les territoires.</a:t>
            </a:r>
            <a:br>
              <a:rPr lang="fr-FR" sz="1350"/>
            </a:br>
            <a:endParaRPr sz="1350"/>
          </a:p>
          <a:p>
            <a:pPr indent="-314325">
              <a:buSzPts val="1350"/>
              <a:buChar char="●"/>
            </a:pPr>
            <a:r>
              <a:rPr lang="fr-FR" sz="1350"/>
              <a:t>Concomitamment, au niveau national, la Direction de la Jeunesse, de l’Education Populaire et de la Vie Associative soutient financièrement toutes les associations nationales de chantiers de jeunes bénévoles et la coordination nationale de ces structures : l’association COTRAVAUX.</a:t>
            </a:r>
            <a:br>
              <a:rPr lang="fr-FR" sz="1350"/>
            </a:br>
            <a:endParaRPr sz="1350"/>
          </a:p>
          <a:p>
            <a:pPr indent="-314325">
              <a:buSzPts val="1350"/>
              <a:buChar char="●"/>
            </a:pPr>
            <a:r>
              <a:rPr lang="fr-FR" sz="1350"/>
              <a:t>Les associations de chantiers de jeunes bénévoles co-construisent leurs projets avec leurs partenaires locaux.</a:t>
            </a:r>
            <a:br>
              <a:rPr lang="fr-FR" sz="1350"/>
            </a:br>
            <a:endParaRPr sz="1350"/>
          </a:p>
          <a:p>
            <a:pPr indent="-314325">
              <a:buSzPts val="1350"/>
              <a:buChar char="●"/>
            </a:pPr>
            <a:r>
              <a:rPr lang="fr-FR" sz="1350"/>
              <a:t>Les services de l’Etat leur apportent un soutien (financier…) dans la réalisation de ces projets.</a:t>
            </a:r>
            <a:endParaRPr sz="1350"/>
          </a:p>
          <a:p>
            <a:pPr marL="251993" indent="0">
              <a:spcBef>
                <a:spcPts val="1200"/>
              </a:spcBef>
            </a:pPr>
            <a:endParaRPr sz="1350"/>
          </a:p>
        </p:txBody>
      </p:sp>
      <p:sp>
        <p:nvSpPr>
          <p:cNvPr id="108" name="Google Shape;108;p5"/>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10" name="Google Shape;110;p5"/>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dea7607a40_0_1"/>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Le Dispositif</a:t>
            </a:r>
            <a:endParaRPr/>
          </a:p>
        </p:txBody>
      </p:sp>
      <p:sp>
        <p:nvSpPr>
          <p:cNvPr id="117" name="Google Shape;117;gdea7607a40_0_1"/>
          <p:cNvSpPr txBox="1">
            <a:spLocks noGrp="1"/>
          </p:cNvSpPr>
          <p:nvPr>
            <p:ph type="body" idx="1"/>
          </p:nvPr>
        </p:nvSpPr>
        <p:spPr>
          <a:xfrm>
            <a:off x="1532998" y="1590750"/>
            <a:ext cx="9126000" cy="3432000"/>
          </a:xfrm>
          <a:prstGeom prst="rect">
            <a:avLst/>
          </a:prstGeom>
          <a:noFill/>
          <a:ln>
            <a:noFill/>
          </a:ln>
        </p:spPr>
        <p:txBody>
          <a:bodyPr spcFirstLastPara="1" wrap="square" lIns="0" tIns="0" rIns="0" bIns="0" anchor="t" anchorCtr="0">
            <a:noAutofit/>
          </a:bodyPr>
          <a:lstStyle/>
          <a:p>
            <a:pPr marL="251993" indent="0">
              <a:spcBef>
                <a:spcPts val="1200"/>
              </a:spcBef>
            </a:pPr>
            <a:r>
              <a:rPr lang="fr-FR" sz="1450" b="1" dirty="0"/>
              <a:t>1. Les partenaires associatifs spécialisés dans la mise en place de chantiers de jeunes bénévoles</a:t>
            </a:r>
            <a:endParaRPr sz="1450" b="1" dirty="0"/>
          </a:p>
          <a:p>
            <a:pPr marL="251993" indent="0">
              <a:spcBef>
                <a:spcPts val="1200"/>
              </a:spcBef>
            </a:pPr>
            <a:r>
              <a:rPr lang="fr-FR" sz="1450" dirty="0"/>
              <a:t>	- </a:t>
            </a:r>
            <a:r>
              <a:rPr lang="fr-FR" sz="1450" u="sng" dirty="0"/>
              <a:t>Au niveau national :</a:t>
            </a:r>
            <a:endParaRPr sz="1450" u="sng" dirty="0"/>
          </a:p>
          <a:p>
            <a:pPr marL="251993" indent="0">
              <a:spcBef>
                <a:spcPts val="1200"/>
              </a:spcBef>
            </a:pPr>
            <a:r>
              <a:rPr lang="fr-FR" sz="1450" dirty="0"/>
              <a:t>L’association COTRAVAUX assure la promotion et le développement des engagements volontaires et notamment des chantiers de jeunes bénévoles.</a:t>
            </a:r>
            <a:endParaRPr sz="1450" dirty="0"/>
          </a:p>
          <a:p>
            <a:pPr marL="251993" indent="0">
              <a:spcBef>
                <a:spcPts val="1200"/>
              </a:spcBef>
            </a:pPr>
            <a:r>
              <a:rPr lang="fr-FR" sz="1450" dirty="0"/>
              <a:t>Les associations nationales (CHAM, Club du Vieux Manoir, Compagnons Bâtisseurs, Concordia, Études et Chantiers, Jeunesse et Reconstruction, Service Civil International, Solidarités Jeunesses et l’Union REMPART) accompagnent et soutiennent leur réseau de plus de 300 associations dans la mise en place de projets.</a:t>
            </a:r>
            <a:endParaRPr sz="1450" dirty="0"/>
          </a:p>
          <a:p>
            <a:pPr marL="251993" indent="0">
              <a:spcBef>
                <a:spcPts val="1200"/>
              </a:spcBef>
            </a:pPr>
            <a:r>
              <a:rPr lang="fr-FR" sz="1450" dirty="0"/>
              <a:t>	-</a:t>
            </a:r>
            <a:r>
              <a:rPr lang="fr-FR" sz="1450" u="sng" dirty="0"/>
              <a:t> Au niveau territorial :</a:t>
            </a:r>
            <a:endParaRPr sz="1450" u="sng" dirty="0"/>
          </a:p>
          <a:p>
            <a:pPr marL="251993" indent="0">
              <a:spcBef>
                <a:spcPts val="1200"/>
              </a:spcBef>
            </a:pPr>
            <a:r>
              <a:rPr lang="fr-FR" sz="1450" dirty="0"/>
              <a:t>Les associations régionales, départementales et locales pilotent la mise en place des chantiers de jeunes bénévoles. Les associations nationales peuvent aussi, dans certains cas, gérer en direct des projets.</a:t>
            </a:r>
            <a:endParaRPr sz="1450" dirty="0"/>
          </a:p>
          <a:p>
            <a:pPr marL="251993" indent="0">
              <a:spcBef>
                <a:spcPts val="1200"/>
              </a:spcBef>
            </a:pPr>
            <a:r>
              <a:rPr lang="fr-FR" sz="1450" dirty="0"/>
              <a:t>Ces associations ont développé une expertise sur le montage (technique, financier et pédagogique) de projets de chantiers et sur leur mise en œuvre. Elles forment leurs professionnels à la pédagogie de chantier et assurent leur montée en compétences. Elles peuvent aussi mettre en place des chantiers de jeunes bénévoles dédiés aux adolescents.</a:t>
            </a:r>
            <a:endParaRPr sz="1450" dirty="0"/>
          </a:p>
          <a:p>
            <a:pPr marL="251993" indent="0">
              <a:spcBef>
                <a:spcPts val="1200"/>
              </a:spcBef>
            </a:pPr>
            <a:endParaRPr sz="1450" dirty="0"/>
          </a:p>
        </p:txBody>
      </p:sp>
      <p:sp>
        <p:nvSpPr>
          <p:cNvPr id="118" name="Google Shape;118;gdea7607a40_0_1"/>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20" name="Google Shape;120;gdea7607a40_0_1"/>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dea7607a40_0_11"/>
          <p:cNvSpPr txBox="1">
            <a:spLocks noGrp="1"/>
          </p:cNvSpPr>
          <p:nvPr>
            <p:ph type="body" idx="1"/>
          </p:nvPr>
        </p:nvSpPr>
        <p:spPr>
          <a:xfrm>
            <a:off x="1532998" y="1081750"/>
            <a:ext cx="9126000" cy="3432000"/>
          </a:xfrm>
          <a:prstGeom prst="rect">
            <a:avLst/>
          </a:prstGeom>
          <a:noFill/>
          <a:ln>
            <a:noFill/>
          </a:ln>
        </p:spPr>
        <p:txBody>
          <a:bodyPr spcFirstLastPara="1" wrap="square" lIns="0" tIns="0" rIns="0" bIns="0" anchor="t" anchorCtr="0">
            <a:noAutofit/>
          </a:bodyPr>
          <a:lstStyle/>
          <a:p>
            <a:pPr marL="251993" indent="0">
              <a:spcBef>
                <a:spcPts val="1200"/>
              </a:spcBef>
            </a:pPr>
            <a:r>
              <a:rPr lang="fr-FR" sz="1450" b="1" dirty="0"/>
              <a:t>2. Le pilotage de la mise en place des chantiers de jeunes bénévoles</a:t>
            </a:r>
            <a:endParaRPr sz="1450" b="1" dirty="0"/>
          </a:p>
          <a:p>
            <a:pPr marL="251993" indent="0">
              <a:spcBef>
                <a:spcPts val="1200"/>
              </a:spcBef>
            </a:pPr>
            <a:r>
              <a:rPr lang="fr-FR" sz="1450" dirty="0"/>
              <a:t>	-</a:t>
            </a:r>
            <a:r>
              <a:rPr lang="fr-FR" sz="1450" u="sng" dirty="0"/>
              <a:t> Les relations avec les bailleurs d’ouvrage :</a:t>
            </a:r>
            <a:endParaRPr sz="1450" u="sng" dirty="0"/>
          </a:p>
          <a:p>
            <a:pPr indent="-320675">
              <a:spcBef>
                <a:spcPts val="1200"/>
              </a:spcBef>
              <a:buSzPts val="1450"/>
              <a:buChar char="●"/>
            </a:pPr>
            <a:r>
              <a:rPr lang="fr-FR" sz="1450" dirty="0"/>
              <a:t>En fonction des territoires et des projets (patrimonial, environnemental, culturel, social…), les bailleurs d’ouvrage peuvent être de natures très différentes (collectivités locales, associations…).</a:t>
            </a:r>
            <a:endParaRPr sz="1450" dirty="0"/>
          </a:p>
          <a:p>
            <a:pPr indent="-320675">
              <a:buSzPts val="1450"/>
              <a:buChar char="●"/>
            </a:pPr>
            <a:r>
              <a:rPr lang="fr-FR" sz="1450" dirty="0"/>
              <a:t>C’est l’association de chantiers de jeunes bénévoles qui </a:t>
            </a:r>
            <a:r>
              <a:rPr lang="fr-FR" sz="1450" dirty="0" err="1"/>
              <a:t>co-construit</a:t>
            </a:r>
            <a:r>
              <a:rPr lang="fr-FR" sz="1450" dirty="0"/>
              <a:t> et contractualise les modalités de mise en œuvre du chantier avec le bailleur d’ouvrage.</a:t>
            </a:r>
            <a:endParaRPr sz="1450" dirty="0"/>
          </a:p>
          <a:p>
            <a:pPr indent="-320675">
              <a:buSzPts val="1450"/>
              <a:buChar char="●"/>
            </a:pPr>
            <a:r>
              <a:rPr lang="fr-FR" sz="1450" dirty="0"/>
              <a:t>Ils travaillent aussi ensemble sur les conditions d’accueil des jeunes bénévoles (hébergement…) et ils prévoient aussi les actions susceptibles d’être mises en place avec la population locale (fête de village, repas international partagé…).</a:t>
            </a:r>
            <a:endParaRPr sz="1450" dirty="0"/>
          </a:p>
          <a:p>
            <a:pPr marL="251993" indent="0">
              <a:spcBef>
                <a:spcPts val="1200"/>
              </a:spcBef>
            </a:pPr>
            <a:r>
              <a:rPr lang="fr-FR" sz="1450" dirty="0"/>
              <a:t>	- </a:t>
            </a:r>
            <a:r>
              <a:rPr lang="fr-FR" sz="1450" u="sng" dirty="0"/>
              <a:t>Les relations avec les autres partenaires :</a:t>
            </a:r>
            <a:endParaRPr sz="1450" u="sng" dirty="0"/>
          </a:p>
          <a:p>
            <a:pPr indent="-320675">
              <a:spcBef>
                <a:spcPts val="1200"/>
              </a:spcBef>
              <a:buSzPts val="1450"/>
              <a:buChar char="●"/>
            </a:pPr>
            <a:r>
              <a:rPr lang="fr-FR" sz="1450" dirty="0"/>
              <a:t>En amont de la mise en place des chantiers, un travail est réalisé avec les acteurs locaux pour que le chantier s’inscrive dans les politiques locales (jeunesse, culture…) mises en œuvre par les acteurs du territoire.</a:t>
            </a:r>
            <a:endParaRPr sz="1450" dirty="0"/>
          </a:p>
          <a:p>
            <a:pPr marL="251993" indent="0">
              <a:spcBef>
                <a:spcPts val="1200"/>
              </a:spcBef>
            </a:pPr>
            <a:r>
              <a:rPr lang="fr-FR" sz="1450" dirty="0"/>
              <a:t>	- </a:t>
            </a:r>
            <a:r>
              <a:rPr lang="fr-FR" sz="1450" u="sng" dirty="0"/>
              <a:t>Les relations avec les services de l’Etat :</a:t>
            </a:r>
            <a:endParaRPr sz="1450" u="sng" dirty="0"/>
          </a:p>
          <a:p>
            <a:pPr indent="-320675">
              <a:spcBef>
                <a:spcPts val="1200"/>
              </a:spcBef>
              <a:buSzPts val="1450"/>
              <a:buChar char="●"/>
            </a:pPr>
            <a:r>
              <a:rPr lang="fr-FR" sz="1450" dirty="0"/>
              <a:t>Compte-tenu de leurs connaissances des publics jeunes et de leurs besoins ainsi que des politiques éducatives locales et des différents acteurs locaux (institutionnels et associatifs), les services déconcentrés du ministère chargé de la jeunesse peuvent assurer un rôle de conseil.</a:t>
            </a:r>
            <a:endParaRPr sz="1450" dirty="0"/>
          </a:p>
          <a:p>
            <a:pPr marL="251993" indent="0">
              <a:spcBef>
                <a:spcPts val="1200"/>
              </a:spcBef>
            </a:pPr>
            <a:endParaRPr sz="1450" dirty="0"/>
          </a:p>
          <a:p>
            <a:pPr marL="251993" indent="0">
              <a:spcBef>
                <a:spcPts val="1200"/>
              </a:spcBef>
            </a:pPr>
            <a:endParaRPr sz="1450" dirty="0"/>
          </a:p>
        </p:txBody>
      </p:sp>
      <p:sp>
        <p:nvSpPr>
          <p:cNvPr id="127" name="Google Shape;127;gdea7607a40_0_11"/>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29" name="Google Shape;129;gdea7607a40_0_11"/>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dea7607a40_0_21"/>
          <p:cNvSpPr txBox="1">
            <a:spLocks noGrp="1"/>
          </p:cNvSpPr>
          <p:nvPr>
            <p:ph type="body" idx="1"/>
          </p:nvPr>
        </p:nvSpPr>
        <p:spPr>
          <a:xfrm>
            <a:off x="1532998" y="1081750"/>
            <a:ext cx="9126000" cy="3432000"/>
          </a:xfrm>
          <a:prstGeom prst="rect">
            <a:avLst/>
          </a:prstGeom>
          <a:noFill/>
          <a:ln>
            <a:noFill/>
          </a:ln>
        </p:spPr>
        <p:txBody>
          <a:bodyPr spcFirstLastPara="1" wrap="square" lIns="0" tIns="0" rIns="0" bIns="0" anchor="t" anchorCtr="0">
            <a:noAutofit/>
          </a:bodyPr>
          <a:lstStyle/>
          <a:p>
            <a:pPr marL="251993" indent="0">
              <a:spcBef>
                <a:spcPts val="1200"/>
              </a:spcBef>
            </a:pPr>
            <a:r>
              <a:rPr lang="fr-FR" sz="1450" b="1" dirty="0"/>
              <a:t>3. Les impacts des chantiers de jeunes bénévoles</a:t>
            </a:r>
            <a:endParaRPr sz="1450" b="1" dirty="0"/>
          </a:p>
          <a:p>
            <a:pPr marL="251993" indent="0">
              <a:spcBef>
                <a:spcPts val="1200"/>
              </a:spcBef>
            </a:pPr>
            <a:r>
              <a:rPr lang="fr-FR" sz="1250" dirty="0"/>
              <a:t>	- </a:t>
            </a:r>
            <a:r>
              <a:rPr lang="fr-FR" sz="1250" u="sng" dirty="0"/>
              <a:t>Concernant les jeunes bénévoles (internationaux ou locaux), les CJB sont :</a:t>
            </a:r>
            <a:endParaRPr sz="1250" u="sng" dirty="0"/>
          </a:p>
          <a:p>
            <a:pPr indent="-307975">
              <a:spcBef>
                <a:spcPts val="1200"/>
              </a:spcBef>
              <a:buSzPts val="1250"/>
              <a:buChar char="●"/>
            </a:pPr>
            <a:r>
              <a:rPr lang="fr-FR" sz="1250" dirty="0"/>
              <a:t>Des temps de construction et d’épanouissement personnel liés notamment au sentiment d’avoir été utile et aux liens sociaux créés,</a:t>
            </a:r>
            <a:endParaRPr sz="1250" dirty="0"/>
          </a:p>
          <a:p>
            <a:pPr indent="-307975">
              <a:buSzPts val="1250"/>
              <a:buChar char="●"/>
            </a:pPr>
            <a:r>
              <a:rPr lang="fr-FR" sz="1250" dirty="0"/>
              <a:t>Des temps d’apprentissage de la vie en collectivité et du respect d’autrui,</a:t>
            </a:r>
            <a:endParaRPr sz="1250" dirty="0"/>
          </a:p>
          <a:p>
            <a:pPr indent="-307975">
              <a:buSzPts val="1250"/>
              <a:buChar char="●"/>
            </a:pPr>
            <a:r>
              <a:rPr lang="fr-FR" sz="1250" dirty="0"/>
              <a:t>Des temps d’acquisition de connaissances (sur l’environnement, le patrimoine, les langues étrangères…),</a:t>
            </a:r>
            <a:endParaRPr sz="1250" dirty="0"/>
          </a:p>
          <a:p>
            <a:pPr indent="-307975">
              <a:buSzPts val="1250"/>
              <a:buChar char="●"/>
            </a:pPr>
            <a:r>
              <a:rPr lang="fr-FR" sz="1250" dirty="0"/>
              <a:t>Des temps de découverte du travail et notamment du travail manuel.</a:t>
            </a:r>
            <a:endParaRPr sz="1250" dirty="0"/>
          </a:p>
          <a:p>
            <a:pPr marL="251993" indent="0">
              <a:spcBef>
                <a:spcPts val="1200"/>
              </a:spcBef>
            </a:pPr>
            <a:r>
              <a:rPr lang="fr-FR" sz="1250" dirty="0"/>
              <a:t>	- </a:t>
            </a:r>
            <a:r>
              <a:rPr lang="fr-FR" sz="1250" u="sng" dirty="0"/>
              <a:t>Concernant les populations locales, les CBJ permettent :</a:t>
            </a:r>
            <a:endParaRPr sz="1250" u="sng" dirty="0"/>
          </a:p>
          <a:p>
            <a:pPr indent="-307975">
              <a:spcBef>
                <a:spcPts val="1200"/>
              </a:spcBef>
              <a:buSzPts val="1250"/>
              <a:buChar char="●"/>
            </a:pPr>
            <a:r>
              <a:rPr lang="fr-FR" sz="1250" dirty="0"/>
              <a:t>Une valorisation de leur territoire (patrimoine, environnement…),</a:t>
            </a:r>
            <a:endParaRPr sz="1250" dirty="0"/>
          </a:p>
          <a:p>
            <a:pPr indent="-307975">
              <a:buSzPts val="1250"/>
              <a:buChar char="●"/>
            </a:pPr>
            <a:r>
              <a:rPr lang="fr-FR" sz="1250" dirty="0"/>
              <a:t>Une animation de leur territoire (rencontres avec des jeunes étrangers et français et entre les habitants de tout âge),</a:t>
            </a:r>
            <a:endParaRPr sz="1250" dirty="0"/>
          </a:p>
          <a:p>
            <a:pPr indent="-307975">
              <a:buSzPts val="1250"/>
              <a:buChar char="●"/>
            </a:pPr>
            <a:r>
              <a:rPr lang="fr-FR" sz="1250" dirty="0"/>
              <a:t>Un développement des liens intergénérationnels et interculturels,</a:t>
            </a:r>
            <a:endParaRPr sz="1250" dirty="0"/>
          </a:p>
          <a:p>
            <a:pPr indent="-307975">
              <a:buSzPts val="1250"/>
              <a:buChar char="●"/>
            </a:pPr>
            <a:r>
              <a:rPr lang="fr-FR" sz="1250" dirty="0"/>
              <a:t>Une ouverture sur les autres et sur le monde.</a:t>
            </a:r>
            <a:endParaRPr sz="1250" dirty="0"/>
          </a:p>
          <a:p>
            <a:pPr marL="251993" indent="0">
              <a:spcBef>
                <a:spcPts val="1200"/>
              </a:spcBef>
            </a:pPr>
            <a:r>
              <a:rPr lang="fr-FR" sz="1250" dirty="0"/>
              <a:t>	- </a:t>
            </a:r>
            <a:r>
              <a:rPr lang="fr-FR" sz="1250" u="sng" dirty="0"/>
              <a:t>Concernant les politiques locales, les CJB contribuent à :</a:t>
            </a:r>
            <a:endParaRPr sz="1250" u="sng" dirty="0"/>
          </a:p>
          <a:p>
            <a:pPr indent="-307975">
              <a:spcBef>
                <a:spcPts val="1200"/>
              </a:spcBef>
              <a:buSzPts val="1250"/>
              <a:buChar char="●"/>
            </a:pPr>
            <a:r>
              <a:rPr lang="fr-FR" sz="1250" dirty="0"/>
              <a:t>Faire découvrir l’engagement bénévole à la population locale (jeunes et adultes),</a:t>
            </a:r>
            <a:endParaRPr sz="1250" dirty="0"/>
          </a:p>
          <a:p>
            <a:pPr indent="-307975">
              <a:buSzPts val="1250"/>
              <a:buChar char="●"/>
            </a:pPr>
            <a:r>
              <a:rPr lang="fr-FR" sz="1250" dirty="0"/>
              <a:t>Diversifier l’offre d’engagements bénévoles sur le territoire en proposant un projet d’engagement collectif à dimension internationale,</a:t>
            </a:r>
            <a:endParaRPr sz="1250" dirty="0"/>
          </a:p>
          <a:p>
            <a:pPr indent="-307975">
              <a:buSzPts val="1250"/>
              <a:buChar char="●"/>
            </a:pPr>
            <a:r>
              <a:rPr lang="fr-FR" sz="1250" dirty="0"/>
              <a:t>Proposer un dispositif supplémentaire d’engagement bénévole pour permettre un parcours d’engagement dans la durée aux jeunes locaux,</a:t>
            </a:r>
            <a:endParaRPr sz="1250" dirty="0"/>
          </a:p>
          <a:p>
            <a:pPr indent="-307975">
              <a:buSzPts val="1250"/>
              <a:buChar char="●"/>
            </a:pPr>
            <a:r>
              <a:rPr lang="fr-FR" sz="1250" dirty="0"/>
              <a:t>Sensibiliser les jeunes locaux à la mobilité,</a:t>
            </a:r>
            <a:endParaRPr sz="1250" dirty="0"/>
          </a:p>
          <a:p>
            <a:pPr indent="-307975">
              <a:buSzPts val="1250"/>
              <a:buChar char="●"/>
            </a:pPr>
            <a:r>
              <a:rPr lang="fr-FR" sz="1250" dirty="0"/>
              <a:t>Pouvoir impulser ultérieurement d’autres projets locaux grâce à cette mobilisation de la population,</a:t>
            </a:r>
            <a:endParaRPr sz="1250" dirty="0"/>
          </a:p>
          <a:p>
            <a:pPr indent="-307975">
              <a:buSzPts val="1250"/>
              <a:buChar char="●"/>
            </a:pPr>
            <a:r>
              <a:rPr lang="fr-FR" sz="1250" dirty="0"/>
              <a:t>Créer une expérience locale collective de citoyenneté active.</a:t>
            </a:r>
            <a:endParaRPr sz="1250" dirty="0"/>
          </a:p>
          <a:p>
            <a:pPr marL="251993" indent="0">
              <a:spcBef>
                <a:spcPts val="1200"/>
              </a:spcBef>
            </a:pPr>
            <a:endParaRPr sz="1250" dirty="0"/>
          </a:p>
          <a:p>
            <a:pPr marL="251993" indent="0">
              <a:spcBef>
                <a:spcPts val="1200"/>
              </a:spcBef>
            </a:pPr>
            <a:endParaRPr sz="1250" dirty="0"/>
          </a:p>
        </p:txBody>
      </p:sp>
      <p:sp>
        <p:nvSpPr>
          <p:cNvPr id="136" name="Google Shape;136;gdea7607a40_0_21"/>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38" name="Google Shape;138;gdea7607a40_0_21"/>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gdea7607a40_0_29"/>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La Délégation Régionale Académique Jeunesse Engagement et Sport - DRAJES</a:t>
            </a:r>
            <a:endParaRPr/>
          </a:p>
        </p:txBody>
      </p:sp>
      <p:sp>
        <p:nvSpPr>
          <p:cNvPr id="145" name="Google Shape;145;gdea7607a40_0_29"/>
          <p:cNvSpPr txBox="1">
            <a:spLocks noGrp="1"/>
          </p:cNvSpPr>
          <p:nvPr>
            <p:ph type="body" idx="1"/>
          </p:nvPr>
        </p:nvSpPr>
        <p:spPr>
          <a:xfrm>
            <a:off x="1532998" y="1905500"/>
            <a:ext cx="9126000" cy="3432000"/>
          </a:xfrm>
          <a:prstGeom prst="rect">
            <a:avLst/>
          </a:prstGeom>
          <a:noFill/>
          <a:ln>
            <a:noFill/>
          </a:ln>
        </p:spPr>
        <p:txBody>
          <a:bodyPr spcFirstLastPara="1" wrap="square" lIns="0" tIns="0" rIns="0" bIns="0" anchor="t" anchorCtr="0">
            <a:noAutofit/>
          </a:bodyPr>
          <a:lstStyle/>
          <a:p>
            <a:pPr marL="251993" indent="0">
              <a:spcBef>
                <a:spcPts val="1200"/>
              </a:spcBef>
            </a:pPr>
            <a:r>
              <a:rPr lang="fr-FR" sz="1450" b="1" dirty="0"/>
              <a:t>1. Le pilotage de la concertation régionale sur les chantiers de jeunes bénévoles</a:t>
            </a:r>
            <a:endParaRPr sz="1450" b="1" dirty="0"/>
          </a:p>
          <a:p>
            <a:pPr marL="251993" indent="0">
              <a:spcBef>
                <a:spcPts val="1200"/>
              </a:spcBef>
            </a:pPr>
            <a:r>
              <a:rPr lang="fr-FR" sz="1450" dirty="0"/>
              <a:t>	- </a:t>
            </a:r>
            <a:r>
              <a:rPr lang="fr-FR" sz="1450" u="sng" dirty="0"/>
              <a:t>Acteurs concernés :</a:t>
            </a:r>
            <a:endParaRPr sz="1450" u="sng" dirty="0"/>
          </a:p>
          <a:p>
            <a:pPr indent="-320675">
              <a:spcBef>
                <a:spcPts val="1200"/>
              </a:spcBef>
              <a:buSzPts val="1450"/>
              <a:buChar char="●"/>
            </a:pPr>
            <a:r>
              <a:rPr lang="fr-FR" sz="1450" dirty="0"/>
              <a:t>Les services déconcentrés de l’Etat en département et en région chargés de la jeunesse, du patrimoine, de la culture, de l’environnement…,</a:t>
            </a:r>
            <a:endParaRPr sz="1450" dirty="0"/>
          </a:p>
          <a:p>
            <a:pPr indent="-320675">
              <a:buSzPts val="1450"/>
              <a:buChar char="●"/>
            </a:pPr>
            <a:r>
              <a:rPr lang="fr-FR" sz="1450" dirty="0"/>
              <a:t>Les collectivités locales </a:t>
            </a:r>
            <a:r>
              <a:rPr lang="fr-FR" sz="1450" dirty="0" err="1"/>
              <a:t>co-financeuses</a:t>
            </a:r>
            <a:r>
              <a:rPr lang="fr-FR" sz="1450" dirty="0"/>
              <a:t>,</a:t>
            </a:r>
            <a:endParaRPr sz="1450" dirty="0"/>
          </a:p>
          <a:p>
            <a:pPr indent="-320675">
              <a:buSzPts val="1450"/>
              <a:buChar char="●"/>
            </a:pPr>
            <a:r>
              <a:rPr lang="fr-FR" sz="1450" dirty="0"/>
              <a:t>Les autres acteurs locaux concernés (CAF…),</a:t>
            </a:r>
            <a:endParaRPr sz="1450" dirty="0"/>
          </a:p>
          <a:p>
            <a:pPr indent="-320675">
              <a:buSzPts val="1450"/>
              <a:buChar char="●"/>
            </a:pPr>
            <a:r>
              <a:rPr lang="fr-FR" sz="1450" dirty="0"/>
              <a:t>Les représentants des associations de chantiers de jeunes bénévoles.</a:t>
            </a:r>
            <a:endParaRPr sz="1450" dirty="0"/>
          </a:p>
          <a:p>
            <a:pPr marL="251993" indent="0">
              <a:spcBef>
                <a:spcPts val="1200"/>
              </a:spcBef>
            </a:pPr>
            <a:r>
              <a:rPr lang="fr-FR" sz="1450" dirty="0"/>
              <a:t>	- </a:t>
            </a:r>
            <a:r>
              <a:rPr lang="fr-FR" sz="1450" u="sng" dirty="0"/>
              <a:t>Objectifs :</a:t>
            </a:r>
            <a:endParaRPr sz="1450" u="sng" dirty="0"/>
          </a:p>
          <a:p>
            <a:pPr indent="-320675">
              <a:spcBef>
                <a:spcPts val="1200"/>
              </a:spcBef>
              <a:buSzPts val="1450"/>
              <a:buChar char="●"/>
            </a:pPr>
            <a:r>
              <a:rPr lang="fr-FR" sz="1450" dirty="0"/>
              <a:t>Bilan des actions de l’année passée,</a:t>
            </a:r>
            <a:endParaRPr sz="1450" dirty="0"/>
          </a:p>
          <a:p>
            <a:pPr indent="-320675">
              <a:buSzPts val="1450"/>
              <a:buChar char="●"/>
            </a:pPr>
            <a:r>
              <a:rPr lang="fr-FR" sz="1450" dirty="0"/>
              <a:t>Examen et sélection des projets de chantiers de jeunes bénévoles,</a:t>
            </a:r>
            <a:endParaRPr sz="1450" dirty="0"/>
          </a:p>
          <a:p>
            <a:pPr indent="-320675">
              <a:buSzPts val="1450"/>
              <a:buChar char="●"/>
            </a:pPr>
            <a:r>
              <a:rPr lang="fr-FR" sz="1450" dirty="0"/>
              <a:t>Echanges de bonnes pratiques locales.</a:t>
            </a:r>
            <a:endParaRPr sz="1450" dirty="0"/>
          </a:p>
          <a:p>
            <a:pPr marL="251993" indent="0">
              <a:spcBef>
                <a:spcPts val="1200"/>
              </a:spcBef>
            </a:pPr>
            <a:r>
              <a:rPr lang="fr-FR" sz="1450" dirty="0"/>
              <a:t>	</a:t>
            </a:r>
            <a:r>
              <a:rPr lang="fr-FR" sz="1450" u="sng" dirty="0"/>
              <a:t>- Modalités :</a:t>
            </a:r>
            <a:endParaRPr sz="1450" u="sng" dirty="0"/>
          </a:p>
          <a:p>
            <a:pPr indent="-320675">
              <a:spcBef>
                <a:spcPts val="1200"/>
              </a:spcBef>
              <a:buSzPts val="1450"/>
              <a:buChar char="●"/>
            </a:pPr>
            <a:r>
              <a:rPr lang="fr-FR" sz="1450" dirty="0"/>
              <a:t>Une réunion de travail annuelle à la fin du 1er trimestre ou deux réunions de travail annuelles (l’une avant la fin de l’année civile et l’autre à la fin du 1er trimestre).</a:t>
            </a:r>
            <a:endParaRPr sz="1450" dirty="0"/>
          </a:p>
          <a:p>
            <a:pPr marL="251993" indent="0">
              <a:spcBef>
                <a:spcPts val="1200"/>
              </a:spcBef>
            </a:pPr>
            <a:endParaRPr sz="1450" b="1" dirty="0"/>
          </a:p>
          <a:p>
            <a:pPr marL="251993" indent="0">
              <a:spcBef>
                <a:spcPts val="1200"/>
              </a:spcBef>
            </a:pPr>
            <a:endParaRPr sz="1450" dirty="0"/>
          </a:p>
        </p:txBody>
      </p:sp>
      <p:sp>
        <p:nvSpPr>
          <p:cNvPr id="146" name="Google Shape;146;gdea7607a40_0_29"/>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48" name="Google Shape;148;gdea7607a40_0_29"/>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gdea7607a40_0_38"/>
          <p:cNvSpPr txBox="1">
            <a:spLocks noGrp="1"/>
          </p:cNvSpPr>
          <p:nvPr>
            <p:ph type="title"/>
          </p:nvPr>
        </p:nvSpPr>
        <p:spPr>
          <a:xfrm>
            <a:off x="1532999" y="945500"/>
            <a:ext cx="9126000" cy="960000"/>
          </a:xfrm>
          <a:prstGeom prst="rect">
            <a:avLst/>
          </a:prstGeom>
          <a:noFill/>
          <a:ln>
            <a:noFill/>
          </a:ln>
        </p:spPr>
        <p:txBody>
          <a:bodyPr spcFirstLastPara="1" wrap="square" lIns="0" tIns="0" rIns="0" bIns="0" anchor="t" anchorCtr="0">
            <a:noAutofit/>
          </a:bodyPr>
          <a:lstStyle/>
          <a:p>
            <a:pPr>
              <a:buSzPts val="2500"/>
            </a:pPr>
            <a:r>
              <a:rPr lang="fr-FR"/>
              <a:t>Contexte Partenarial dynamique</a:t>
            </a:r>
            <a:endParaRPr/>
          </a:p>
        </p:txBody>
      </p:sp>
      <p:sp>
        <p:nvSpPr>
          <p:cNvPr id="155" name="Google Shape;155;gdea7607a40_0_38"/>
          <p:cNvSpPr txBox="1">
            <a:spLocks noGrp="1"/>
          </p:cNvSpPr>
          <p:nvPr>
            <p:ph type="body" idx="1"/>
          </p:nvPr>
        </p:nvSpPr>
        <p:spPr>
          <a:xfrm>
            <a:off x="1532999" y="1713000"/>
            <a:ext cx="9126000" cy="3432000"/>
          </a:xfrm>
          <a:prstGeom prst="rect">
            <a:avLst/>
          </a:prstGeom>
          <a:noFill/>
          <a:ln>
            <a:noFill/>
          </a:ln>
        </p:spPr>
        <p:txBody>
          <a:bodyPr spcFirstLastPara="1" wrap="square" lIns="0" tIns="0" rIns="0" bIns="0" anchor="t" anchorCtr="0">
            <a:noAutofit/>
          </a:bodyPr>
          <a:lstStyle/>
          <a:p>
            <a:pPr indent="-333375">
              <a:spcBef>
                <a:spcPts val="1200"/>
              </a:spcBef>
              <a:buSzPts val="1650"/>
              <a:buChar char="●"/>
            </a:pPr>
            <a:r>
              <a:rPr lang="fr-FR" sz="1650" dirty="0"/>
              <a:t>La Région NA est un partenaire privilégié qui au-delà du soutien financier / règlement d’intervention dédié participe à la coordination régionale et aux orientations techniques et pédagogiques</a:t>
            </a:r>
            <a:br>
              <a:rPr lang="fr-FR" sz="1650" dirty="0"/>
            </a:br>
            <a:endParaRPr sz="1650" dirty="0"/>
          </a:p>
          <a:p>
            <a:pPr indent="-333375">
              <a:buSzPts val="1650"/>
              <a:buChar char="●"/>
            </a:pPr>
            <a:r>
              <a:rPr lang="fr-FR" sz="1650" dirty="0"/>
              <a:t>Le Conseil Départemental du Lot-et-Garonne est particulièrement investi puisqu’une coordination départementale et un soutien financier est proposé pour les projets patrimoniaux. Les dimensions environnementale et culturelle sont valorisées. </a:t>
            </a:r>
            <a:br>
              <a:rPr lang="fr-FR" sz="1650" dirty="0"/>
            </a:br>
            <a:endParaRPr sz="1650" dirty="0"/>
          </a:p>
          <a:p>
            <a:pPr indent="-333375">
              <a:buSzPts val="1650"/>
              <a:buChar char="●"/>
            </a:pPr>
            <a:r>
              <a:rPr lang="fr-FR" sz="1650" dirty="0"/>
              <a:t>Les DRAC sont un partenaire institutionnel pérenne et très impliqué dans le soutien et la réalisation technique des actions concernant le patrimoine classé ou inscrit : des UT départementales et un appui des architectes aux bâtiments de France (ABF)</a:t>
            </a:r>
            <a:br>
              <a:rPr lang="fr-FR" sz="1650" dirty="0"/>
            </a:br>
            <a:endParaRPr sz="1650" dirty="0"/>
          </a:p>
          <a:p>
            <a:pPr indent="-333375">
              <a:buSzPts val="1650"/>
              <a:buChar char="●"/>
            </a:pPr>
            <a:r>
              <a:rPr lang="fr-FR" sz="1650" dirty="0"/>
              <a:t>La DREAL participe régulièrement aux concertations et étudie les projets pouvant relever de son champ de compétence (ODD)</a:t>
            </a:r>
            <a:br>
              <a:rPr lang="fr-FR" sz="1650" dirty="0"/>
            </a:br>
            <a:endParaRPr sz="1650" dirty="0"/>
          </a:p>
          <a:p>
            <a:pPr indent="-333375">
              <a:buSzPts val="1650"/>
              <a:buChar char="●"/>
            </a:pPr>
            <a:r>
              <a:rPr lang="fr-FR" sz="1650" dirty="0"/>
              <a:t>La PJJ et la direction AEMO 33 participent aux travaux régionaux et des places sont fléchées pour les publics suivis </a:t>
            </a:r>
            <a:endParaRPr sz="1650" dirty="0"/>
          </a:p>
          <a:p>
            <a:pPr marL="0" indent="0">
              <a:spcBef>
                <a:spcPts val="1200"/>
              </a:spcBef>
            </a:pPr>
            <a:endParaRPr sz="1650" b="1" dirty="0"/>
          </a:p>
          <a:p>
            <a:pPr marL="251993" indent="0">
              <a:spcBef>
                <a:spcPts val="1200"/>
              </a:spcBef>
            </a:pPr>
            <a:endParaRPr sz="1650" b="1" dirty="0"/>
          </a:p>
          <a:p>
            <a:pPr marL="251993" indent="0">
              <a:spcBef>
                <a:spcPts val="1200"/>
              </a:spcBef>
            </a:pPr>
            <a:endParaRPr sz="1650" dirty="0"/>
          </a:p>
        </p:txBody>
      </p:sp>
      <p:sp>
        <p:nvSpPr>
          <p:cNvPr id="156" name="Google Shape;156;gdea7607a40_0_38"/>
          <p:cNvSpPr txBox="1">
            <a:spLocks noGrp="1"/>
          </p:cNvSpPr>
          <p:nvPr>
            <p:ph type="body" idx="2"/>
          </p:nvPr>
        </p:nvSpPr>
        <p:spPr>
          <a:xfrm>
            <a:off x="4731000" y="240000"/>
            <a:ext cx="5928000" cy="480000"/>
          </a:xfrm>
          <a:prstGeom prst="rect">
            <a:avLst/>
          </a:prstGeom>
          <a:noFill/>
          <a:ln>
            <a:noFill/>
          </a:ln>
        </p:spPr>
        <p:txBody>
          <a:bodyPr spcFirstLastPara="1" wrap="square" lIns="0" tIns="0" rIns="0" bIns="0" anchor="t" anchorCtr="0">
            <a:noAutofit/>
          </a:bodyPr>
          <a:lstStyle/>
          <a:p>
            <a:pPr marL="107996" indent="-104821">
              <a:buSzPts val="700"/>
            </a:pPr>
            <a:r>
              <a:rPr lang="fr-FR"/>
              <a:t>Les Chantiers et la Jeunesse</a:t>
            </a:r>
            <a:endParaRPr/>
          </a:p>
          <a:p>
            <a:pPr marL="107996" indent="0">
              <a:buNone/>
            </a:pPr>
            <a:endParaRPr/>
          </a:p>
          <a:p>
            <a:pPr marL="0" indent="0" algn="l">
              <a:buNone/>
            </a:pPr>
            <a:endParaRPr/>
          </a:p>
        </p:txBody>
      </p:sp>
      <p:sp>
        <p:nvSpPr>
          <p:cNvPr id="158" name="Google Shape;158;gdea7607a40_0_38"/>
          <p:cNvSpPr txBox="1">
            <a:spLocks noGrp="1"/>
          </p:cNvSpPr>
          <p:nvPr>
            <p:ph type="ftr" idx="11"/>
          </p:nvPr>
        </p:nvSpPr>
        <p:spPr>
          <a:xfrm>
            <a:off x="1533000" y="6378000"/>
            <a:ext cx="6396000" cy="480000"/>
          </a:xfrm>
          <a:prstGeom prst="rect">
            <a:avLst/>
          </a:prstGeom>
          <a:noFill/>
          <a:ln>
            <a:noFill/>
          </a:ln>
        </p:spPr>
        <p:txBody>
          <a:bodyPr spcFirstLastPara="1" wrap="square" lIns="0" tIns="0" rIns="0" bIns="0" anchor="ctr" anchorCtr="0">
            <a:noAutofit/>
          </a:bodyPr>
          <a:lstStyle/>
          <a:p>
            <a:pPr>
              <a:buClr>
                <a:srgbClr val="000000"/>
              </a:buClr>
            </a:pPr>
            <a:r>
              <a:rPr lang="fr-FR" kern="0">
                <a:solidFill>
                  <a:srgbClr val="000000"/>
                </a:solidFill>
              </a:rPr>
              <a:t>Délégation régionale académique de la jeunesse, de l’engagement et des sports</a:t>
            </a:r>
            <a:endParaRPr kern="0">
              <a:solidFill>
                <a:srgbClr val="000000"/>
              </a:solidFill>
            </a:endParaRPr>
          </a:p>
          <a:p>
            <a:pPr>
              <a:buClr>
                <a:srgbClr val="000000"/>
              </a:buClr>
            </a:pPr>
            <a:endParaRPr kern="0">
              <a:solidFill>
                <a:srgbClr val="000000"/>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2749</Words>
  <Application>Microsoft Office PowerPoint</Application>
  <PresentationFormat>Grand écran</PresentationFormat>
  <Paragraphs>197</Paragraphs>
  <Slides>17</Slides>
  <Notes>16</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17</vt:i4>
      </vt:variant>
    </vt:vector>
  </HeadingPairs>
  <TitlesOfParts>
    <vt:vector size="22" baseType="lpstr">
      <vt:lpstr>Arial</vt:lpstr>
      <vt:lpstr>Calibri</vt:lpstr>
      <vt:lpstr>Calibri Light</vt:lpstr>
      <vt:lpstr>Thème Office</vt:lpstr>
      <vt:lpstr>MINISTÈRIEL</vt:lpstr>
      <vt:lpstr>Chantiers de Jeunes Bénévoles  </vt:lpstr>
      <vt:lpstr>Les chantiers et la jeunesse  Pour la Direction Jeunesse Education Populaire et Vie Associative (DJEPVA) du Ministère de l’Education Nationale, de la jeunesse, de l’Engagement et du Sport.</vt:lpstr>
      <vt:lpstr>Textes de référence</vt:lpstr>
      <vt:lpstr>Les Objectifs</vt:lpstr>
      <vt:lpstr>Le Dispositif</vt:lpstr>
      <vt:lpstr>Présentation PowerPoint</vt:lpstr>
      <vt:lpstr>Présentation PowerPoint</vt:lpstr>
      <vt:lpstr>La Délégation Régionale Académique Jeunesse Engagement et Sport - DRAJES</vt:lpstr>
      <vt:lpstr>Contexte Partenarial dynamique</vt:lpstr>
      <vt:lpstr>Présentation PowerPoint</vt:lpstr>
      <vt:lpstr>Ressources financières</vt:lpstr>
      <vt:lpstr>Un CHANTIER DE JEUNES BÉNÉVOLES c’est : </vt:lpstr>
      <vt:lpstr>D’hier…</vt:lpstr>
      <vt:lpstr>…à aujourd’hui</vt:lpstr>
      <vt:lpstr>En Europe</vt:lpstr>
      <vt:lpstr>En Europe</vt:lpstr>
      <vt:lpstr>DÉCLINAISON DE LA DIRECTIVE NATIONALE D’ORIENTATION EN RÉGION NOUVELLE-AQUITAINE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Chantiers de Jeunes Bénévoles</dc:title>
  <dc:creator>Sophie LAVERGNE</dc:creator>
  <cp:lastModifiedBy>St�phanie LADJADJ</cp:lastModifiedBy>
  <cp:revision>2</cp:revision>
  <dcterms:created xsi:type="dcterms:W3CDTF">2022-04-12T18:33:10Z</dcterms:created>
  <dcterms:modified xsi:type="dcterms:W3CDTF">2024-06-12T14:29:06Z</dcterms:modified>
</cp:coreProperties>
</file>