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3"/>
  </p:notesMasterIdLst>
  <p:handoutMasterIdLst>
    <p:handoutMasterId r:id="rId14"/>
  </p:handoutMasterIdLst>
  <p:sldIdLst>
    <p:sldId id="328" r:id="rId5"/>
    <p:sldId id="332" r:id="rId6"/>
    <p:sldId id="329" r:id="rId7"/>
    <p:sldId id="331" r:id="rId8"/>
    <p:sldId id="333" r:id="rId9"/>
    <p:sldId id="334" r:id="rId10"/>
    <p:sldId id="335" r:id="rId11"/>
    <p:sldId id="336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8"/>
            <p14:sldId id="332"/>
            <p14:sldId id="329"/>
            <p14:sldId id="331"/>
            <p14:sldId id="333"/>
            <p14:sldId id="334"/>
            <p14:sldId id="335"/>
            <p14:sldId id="336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HOSSELET" initials="EH" lastIdx="1" clrIdx="0">
    <p:extLst>
      <p:ext uri="{19B8F6BF-5375-455C-9EA6-DF929625EA0E}">
        <p15:presenceInfo xmlns:p15="http://schemas.microsoft.com/office/powerpoint/2012/main" userId="Elodie HOSSE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F"/>
    <a:srgbClr val="336600"/>
    <a:srgbClr val="A3E7FF"/>
    <a:srgbClr val="FF3399"/>
    <a:srgbClr val="7D57C9"/>
    <a:srgbClr val="9A5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5" autoAdjust="0"/>
    <p:restoredTop sz="94660"/>
  </p:normalViewPr>
  <p:slideViewPr>
    <p:cSldViewPr showGuides="1">
      <p:cViewPr varScale="1">
        <p:scale>
          <a:sx n="149" d="100"/>
          <a:sy n="149" d="100"/>
        </p:scale>
        <p:origin x="420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1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1237-E877-4E21-8406-D8FE09F73608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1B17-4D0F-4F55-A0B8-B630F9B38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8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12/12/2024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5"/>
            <a:ext cx="8410425" cy="28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59483"/>
            <a:ext cx="4289385" cy="14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1440159" cy="483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hyperlink" Target="mailto:ecoleinclusive64@ac-bordeaux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hyperlink" Target="mailto:gestion-administrative.aesh64@ac-bordeaux.fr" TargetMode="External"/><Relationship Id="rId5" Type="http://schemas.openxmlformats.org/officeDocument/2006/relationships/slide" Target="slide5.xml"/><Relationship Id="rId10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map.openstreetmap.fr/fr/map/ulis-colleges-64_892474#9/43.3422/-0.7443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umap.openstreetmap.fr/fr/map/ulis-ecoles-64_892455#9/43.2722/-0.560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hyperlink" Target="https://www.ac-bordeaux.fr/dsden64/ecole-inclusive#summary-item-2" TargetMode="External"/><Relationship Id="rId5" Type="http://schemas.openxmlformats.org/officeDocument/2006/relationships/hyperlink" Target="mailto:materielpedagogiqueadapte.64@ac-bordeaux.fr" TargetMode="External"/><Relationship Id="rId10" Type="http://schemas.openxmlformats.org/officeDocument/2006/relationships/hyperlink" Target="https://www.ac-bordeaux.fr/dsden64/ecole-inclusive#summary-item-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umap.openstreetmap.fr/fr/map/ulis-lycees-g-et-pro-64_892480#9/43.2882/-0.12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pad64@pep64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antesocialeleves64@ac-bordeaux.fr" TargetMode="External"/><Relationship Id="rId5" Type="http://schemas.openxmlformats.org/officeDocument/2006/relationships/hyperlink" Target="https://www.ac-bordeaux.fr/le-service-medical-du-64-121643#summary-item-2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ip64@ac-bordeaux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e.ia64-coordination-mlds64@ac-bordeaux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antesocialeleves64@ac-bordeaux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e.casnav@ac-bordeaux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map.openstreetmap.fr/fr/map/departement-des-pyrenees-atlantiques_894879#9/43.3422/-0.745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c-bordeaux.fr/dsden64/ecole-inclusive#summary-item-2" TargetMode="External"/><Relationship Id="rId5" Type="http://schemas.openxmlformats.org/officeDocument/2006/relationships/hyperlink" Target="https://www.ac-bordeaux.fr/presentation-de-la-direction-des-services-departementaux-de-l-education-nationale-des-pyrenees-121459#summary-item-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e 117"/>
          <p:cNvGrpSpPr/>
          <p:nvPr/>
        </p:nvGrpSpPr>
        <p:grpSpPr>
          <a:xfrm>
            <a:off x="3167901" y="917720"/>
            <a:ext cx="2268196" cy="2268196"/>
            <a:chOff x="3167901" y="917720"/>
            <a:chExt cx="2268196" cy="2268196"/>
          </a:xfrm>
        </p:grpSpPr>
        <p:sp>
          <p:nvSpPr>
            <p:cNvPr id="8" name="Ellipse 7"/>
            <p:cNvSpPr/>
            <p:nvPr/>
          </p:nvSpPr>
          <p:spPr>
            <a:xfrm>
              <a:off x="3261493" y="1014170"/>
              <a:ext cx="2081011" cy="20810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3432711" y="1183158"/>
              <a:ext cx="1738576" cy="173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167901" y="917720"/>
              <a:ext cx="2268196" cy="2268196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/>
          <p:cNvGrpSpPr/>
          <p:nvPr/>
        </p:nvGrpSpPr>
        <p:grpSpPr>
          <a:xfrm rot="14038627">
            <a:off x="3539662" y="3343896"/>
            <a:ext cx="1526403" cy="1532692"/>
            <a:chOff x="1631297" y="97233"/>
            <a:chExt cx="1526403" cy="1532692"/>
          </a:xfrm>
        </p:grpSpPr>
        <p:sp>
          <p:nvSpPr>
            <p:cNvPr id="89" name="Arc 88"/>
            <p:cNvSpPr/>
            <p:nvPr/>
          </p:nvSpPr>
          <p:spPr>
            <a:xfrm>
              <a:off x="1631297" y="97233"/>
              <a:ext cx="1524556" cy="1532692"/>
            </a:xfrm>
            <a:prstGeom prst="arc">
              <a:avLst>
                <a:gd name="adj1" fmla="val 17729625"/>
                <a:gd name="adj2" fmla="val 8279294"/>
              </a:avLst>
            </a:prstGeom>
            <a:ln w="9525">
              <a:solidFill>
                <a:srgbClr val="9A57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Arc 89"/>
            <p:cNvSpPr/>
            <p:nvPr/>
          </p:nvSpPr>
          <p:spPr>
            <a:xfrm>
              <a:off x="1633144" y="97233"/>
              <a:ext cx="1524556" cy="1532692"/>
            </a:xfrm>
            <a:prstGeom prst="arc">
              <a:avLst>
                <a:gd name="adj1" fmla="val 8210528"/>
                <a:gd name="adj2" fmla="val 17688716"/>
              </a:avLst>
            </a:prstGeom>
            <a:ln w="9525">
              <a:solidFill>
                <a:srgbClr val="9A5732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497"/>
            <a:ext cx="513987" cy="3797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10140" y="1467042"/>
            <a:ext cx="1783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arianne" panose="02000000000000000000" pitchFamily="2" charset="0"/>
              </a:rPr>
              <a:t>Scolarisation </a:t>
            </a:r>
          </a:p>
          <a:p>
            <a:pPr algn="ctr"/>
            <a:r>
              <a:rPr lang="fr-FR" sz="1400" dirty="0">
                <a:latin typeface="Marianne" panose="02000000000000000000" pitchFamily="2" charset="0"/>
              </a:rPr>
              <a:t>des élèves à besoins éducatifs particuliers dans le 64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30297" y="265764"/>
            <a:ext cx="190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SDEI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Service Départemental 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École Inclusive (DSDEN)</a:t>
            </a:r>
          </a:p>
        </p:txBody>
      </p:sp>
      <p:grpSp>
        <p:nvGrpSpPr>
          <p:cNvPr id="93" name="Groupe 92"/>
          <p:cNvGrpSpPr/>
          <p:nvPr/>
        </p:nvGrpSpPr>
        <p:grpSpPr>
          <a:xfrm>
            <a:off x="5957638" y="1594653"/>
            <a:ext cx="1526403" cy="1532692"/>
            <a:chOff x="5957638" y="1594653"/>
            <a:chExt cx="1526403" cy="1532692"/>
          </a:xfrm>
        </p:grpSpPr>
        <p:grpSp>
          <p:nvGrpSpPr>
            <p:cNvPr id="79" name="Groupe 78"/>
            <p:cNvGrpSpPr/>
            <p:nvPr/>
          </p:nvGrpSpPr>
          <p:grpSpPr>
            <a:xfrm>
              <a:off x="5957638" y="1594653"/>
              <a:ext cx="1526403" cy="1532692"/>
              <a:chOff x="5957638" y="1594653"/>
              <a:chExt cx="1526403" cy="1532692"/>
            </a:xfrm>
          </p:grpSpPr>
          <p:sp>
            <p:nvSpPr>
              <p:cNvPr id="72" name="Arc 71"/>
              <p:cNvSpPr/>
              <p:nvPr/>
            </p:nvSpPr>
            <p:spPr>
              <a:xfrm rot="8299174">
                <a:off x="5957638" y="1594653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Arc 72">
                <a:hlinkClick r:id="" action="ppaction://hlinkshowjump?jump=nextslide"/>
              </p:cNvPr>
              <p:cNvSpPr/>
              <p:nvPr/>
            </p:nvSpPr>
            <p:spPr>
              <a:xfrm rot="8297053">
                <a:off x="5959485" y="1594653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00B0F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Ellipse 17">
              <a:hlinkClick r:id="rId3" action="ppaction://hlinksldjump"/>
              <a:hlinkHover r:id="" action="ppaction://noaction" highlightClick="1"/>
            </p:cNvPr>
            <p:cNvSpPr/>
            <p:nvPr/>
          </p:nvSpPr>
          <p:spPr>
            <a:xfrm>
              <a:off x="6026338" y="1663929"/>
              <a:ext cx="1393689" cy="13936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hlinkClick r:id="rId3" action="ppaction://hlinksldjump"/>
              <a:hlinkHover r:id="" action="ppaction://noaction" highlightClick="1"/>
            </p:cNvPr>
            <p:cNvSpPr/>
            <p:nvPr/>
          </p:nvSpPr>
          <p:spPr>
            <a:xfrm>
              <a:off x="6200894" y="1838485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hlinkClick r:id="rId3" action="ppaction://hlinksldjump"/>
            <a:hlinkHover r:id="" action="ppaction://noaction" highlightClick="1"/>
          </p:cNvPr>
          <p:cNvSpPr txBox="1"/>
          <p:nvPr/>
        </p:nvSpPr>
        <p:spPr>
          <a:xfrm>
            <a:off x="6122623" y="2157233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Enfants malades</a:t>
            </a:r>
          </a:p>
        </p:txBody>
      </p:sp>
      <p:grpSp>
        <p:nvGrpSpPr>
          <p:cNvPr id="94" name="Groupe 93"/>
          <p:cNvGrpSpPr/>
          <p:nvPr/>
        </p:nvGrpSpPr>
        <p:grpSpPr>
          <a:xfrm>
            <a:off x="5090731" y="2935328"/>
            <a:ext cx="1534016" cy="1532728"/>
            <a:chOff x="5090731" y="2935328"/>
            <a:chExt cx="1534016" cy="1532728"/>
          </a:xfrm>
        </p:grpSpPr>
        <p:grpSp>
          <p:nvGrpSpPr>
            <p:cNvPr id="78" name="Groupe 77"/>
            <p:cNvGrpSpPr/>
            <p:nvPr/>
          </p:nvGrpSpPr>
          <p:grpSpPr>
            <a:xfrm>
              <a:off x="5090731" y="2935328"/>
              <a:ext cx="1534016" cy="1532728"/>
              <a:chOff x="5090731" y="2935328"/>
              <a:chExt cx="1534016" cy="1532728"/>
            </a:xfrm>
          </p:grpSpPr>
          <p:sp>
            <p:nvSpPr>
              <p:cNvPr id="74" name="Arc 73"/>
              <p:cNvSpPr/>
              <p:nvPr/>
            </p:nvSpPr>
            <p:spPr>
              <a:xfrm rot="10477499">
                <a:off x="5090731" y="2935328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Arc 74"/>
              <p:cNvSpPr/>
              <p:nvPr/>
            </p:nvSpPr>
            <p:spPr>
              <a:xfrm rot="10475378">
                <a:off x="5100191" y="2935364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FFC00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Ellipse 21">
              <a:hlinkClick r:id="rId4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161704" y="2999366"/>
              <a:ext cx="1393689" cy="13936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hlinkClick r:id="rId4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336260" y="3173922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>
            <a:hlinkHover r:id="" action="ppaction://noaction" highlightClick="1"/>
          </p:cNvPr>
          <p:cNvSpPr txBox="1"/>
          <p:nvPr/>
        </p:nvSpPr>
        <p:spPr>
          <a:xfrm>
            <a:off x="5265176" y="3485663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à haut potentiel</a:t>
            </a:r>
          </a:p>
        </p:txBody>
      </p:sp>
      <p:sp>
        <p:nvSpPr>
          <p:cNvPr id="26" name="Ellipse 25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3605150" y="3417584"/>
            <a:ext cx="1393689" cy="1393689"/>
          </a:xfrm>
          <a:prstGeom prst="ellipse">
            <a:avLst/>
          </a:prstGeom>
          <a:solidFill>
            <a:srgbClr val="9A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3779706" y="3592140"/>
            <a:ext cx="1044575" cy="10445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905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3723349" y="3767420"/>
            <a:ext cx="11195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</a:t>
            </a:r>
          </a:p>
          <a:p>
            <a:pPr algn="ctr"/>
            <a:r>
              <a:rPr lang="fr-FR" sz="1100" dirty="0">
                <a:latin typeface="Marianne" panose="02000000000000000000" pitchFamily="2" charset="0"/>
              </a:rPr>
              <a:t>en milieu carcéral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1631297" y="97233"/>
            <a:ext cx="1526403" cy="1532692"/>
            <a:chOff x="1631297" y="97233"/>
            <a:chExt cx="1526403" cy="1532692"/>
          </a:xfrm>
        </p:grpSpPr>
        <p:grpSp>
          <p:nvGrpSpPr>
            <p:cNvPr id="81" name="Groupe 80"/>
            <p:cNvGrpSpPr/>
            <p:nvPr/>
          </p:nvGrpSpPr>
          <p:grpSpPr>
            <a:xfrm>
              <a:off x="1631297" y="97233"/>
              <a:ext cx="1526403" cy="1532692"/>
              <a:chOff x="1631297" y="97233"/>
              <a:chExt cx="1526403" cy="1532692"/>
            </a:xfrm>
          </p:grpSpPr>
          <p:sp>
            <p:nvSpPr>
              <p:cNvPr id="66" name="Arc 65"/>
              <p:cNvSpPr/>
              <p:nvPr/>
            </p:nvSpPr>
            <p:spPr>
              <a:xfrm>
                <a:off x="1631297" y="97233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1633144" y="97233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chemeClr val="accent4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5" name="Ellipse 34">
              <a:hlinkClick r:id="rId6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699482" y="160479"/>
              <a:ext cx="1393689" cy="14062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hlinkClick r:id="rId6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874038" y="336602"/>
              <a:ext cx="1044575" cy="1053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hlinkHover r:id="" action="ppaction://noaction" highlightClick="1"/>
          </p:cNvPr>
          <p:cNvSpPr txBox="1"/>
          <p:nvPr/>
        </p:nvSpPr>
        <p:spPr>
          <a:xfrm>
            <a:off x="1799032" y="445250"/>
            <a:ext cx="1194586" cy="77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en difficultés d’</a:t>
            </a:r>
            <a:r>
              <a:rPr lang="fr-FR" sz="1100" dirty="0" err="1">
                <a:latin typeface="Marianne" panose="02000000000000000000" pitchFamily="2" charset="0"/>
              </a:rPr>
              <a:t>appren-tissage</a:t>
            </a:r>
            <a:endParaRPr lang="fr-FR" sz="1100" dirty="0">
              <a:latin typeface="Marianne" panose="02000000000000000000" pitchFamily="2" charset="0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1116321" y="1601203"/>
            <a:ext cx="1526403" cy="1532692"/>
            <a:chOff x="1116321" y="1601203"/>
            <a:chExt cx="1526403" cy="1532692"/>
          </a:xfrm>
        </p:grpSpPr>
        <p:grpSp>
          <p:nvGrpSpPr>
            <p:cNvPr id="82" name="Groupe 81"/>
            <p:cNvGrpSpPr/>
            <p:nvPr/>
          </p:nvGrpSpPr>
          <p:grpSpPr>
            <a:xfrm rot="19241988">
              <a:off x="1116321" y="1601203"/>
              <a:ext cx="1526403" cy="1532692"/>
              <a:chOff x="1631297" y="97233"/>
              <a:chExt cx="1526403" cy="1532692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1631297" y="97233"/>
                <a:ext cx="1524556" cy="1532692"/>
              </a:xfrm>
              <a:prstGeom prst="arc">
                <a:avLst>
                  <a:gd name="adj1" fmla="val 15970590"/>
                  <a:gd name="adj2" fmla="val 10147502"/>
                </a:avLst>
              </a:prstGeom>
              <a:ln w="9525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1633144" y="97233"/>
                <a:ext cx="1524556" cy="1532692"/>
              </a:xfrm>
              <a:prstGeom prst="arc">
                <a:avLst>
                  <a:gd name="adj1" fmla="val 10226985"/>
                  <a:gd name="adj2" fmla="val 15849552"/>
                </a:avLst>
              </a:prstGeom>
              <a:ln w="9525">
                <a:solidFill>
                  <a:srgbClr val="FF339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Ellipse 39">
              <a:hlinkClick r:id="rId7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184343" y="1665226"/>
              <a:ext cx="1393689" cy="1393689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>
              <a:hlinkClick r:id="rId7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358899" y="1839782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41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1283001" y="2148201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EFIV</a:t>
            </a:r>
          </a:p>
          <a:p>
            <a:pPr algn="ctr"/>
            <a:r>
              <a:rPr lang="fr-FR" sz="1100" dirty="0">
                <a:latin typeface="Marianne" panose="02000000000000000000" pitchFamily="2" charset="0"/>
              </a:rPr>
              <a:t>EANA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1982128" y="2933005"/>
            <a:ext cx="1532692" cy="1526403"/>
            <a:chOff x="1982128" y="2933005"/>
            <a:chExt cx="1532692" cy="1526403"/>
          </a:xfrm>
        </p:grpSpPr>
        <p:grpSp>
          <p:nvGrpSpPr>
            <p:cNvPr id="85" name="Groupe 84"/>
            <p:cNvGrpSpPr/>
            <p:nvPr/>
          </p:nvGrpSpPr>
          <p:grpSpPr>
            <a:xfrm rot="17304992">
              <a:off x="1985272" y="2929861"/>
              <a:ext cx="1526403" cy="1532692"/>
              <a:chOff x="1631297" y="97233"/>
              <a:chExt cx="1526403" cy="1532692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1631297" y="97233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7D5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1633144" y="97233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7D57C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5" name="Ellipse 44">
              <a:hlinkClick r:id="rId8" action="ppaction://hlinksldjump"/>
              <a:hlinkHover r:id="" action="ppaction://noaction" highlightClick="1"/>
            </p:cNvPr>
            <p:cNvSpPr/>
            <p:nvPr/>
          </p:nvSpPr>
          <p:spPr>
            <a:xfrm>
              <a:off x="2048596" y="2998052"/>
              <a:ext cx="1393689" cy="1393689"/>
            </a:xfrm>
            <a:prstGeom prst="ellipse">
              <a:avLst/>
            </a:prstGeom>
            <a:solidFill>
              <a:srgbClr val="7D5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hlinkClick r:id="rId8" action="ppaction://hlinksldjump"/>
              <a:hlinkHover r:id="" action="ppaction://noaction" highlightClick="1"/>
            </p:cNvPr>
            <p:cNvSpPr/>
            <p:nvPr/>
          </p:nvSpPr>
          <p:spPr>
            <a:xfrm>
              <a:off x="2223152" y="3172608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>
            <a:hlinkClick r:id="rId8" action="ppaction://hlinksldjump"/>
            <a:hlinkHover r:id="" action="ppaction://noaction" highlightClick="1"/>
          </p:cNvPr>
          <p:cNvSpPr txBox="1"/>
          <p:nvPr/>
        </p:nvSpPr>
        <p:spPr>
          <a:xfrm>
            <a:off x="2148146" y="340421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en décrochage scolaire</a:t>
            </a:r>
          </a:p>
        </p:txBody>
      </p:sp>
      <p:grpSp>
        <p:nvGrpSpPr>
          <p:cNvPr id="92" name="Groupe 91"/>
          <p:cNvGrpSpPr/>
          <p:nvPr/>
        </p:nvGrpSpPr>
        <p:grpSpPr>
          <a:xfrm>
            <a:off x="5434548" y="91380"/>
            <a:ext cx="1534539" cy="1524556"/>
            <a:chOff x="5434548" y="91380"/>
            <a:chExt cx="1534539" cy="1524556"/>
          </a:xfrm>
        </p:grpSpPr>
        <p:sp>
          <p:nvSpPr>
            <p:cNvPr id="14" name="Ellipse 13">
              <a:hlinkClick r:id="rId9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hlinkClick r:id="rId9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70" name="Arc 69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Arc 70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92D05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6" name="ZoneTexte 15">
            <a:hlinkClick r:id="rId9" action="ppaction://hlinksldjump"/>
            <a:hlinkHover r:id="" action="ppaction://noaction" highlightClick="1"/>
          </p:cNvPr>
          <p:cNvSpPr txBox="1"/>
          <p:nvPr/>
        </p:nvSpPr>
        <p:spPr>
          <a:xfrm>
            <a:off x="5599012" y="522171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en situation de handicap</a:t>
            </a:r>
          </a:p>
        </p:txBody>
      </p:sp>
      <p:cxnSp>
        <p:nvCxnSpPr>
          <p:cNvPr id="50" name="Connecteur droit 49"/>
          <p:cNvCxnSpPr>
            <a:stCxn id="12" idx="6"/>
          </p:cNvCxnSpPr>
          <p:nvPr/>
        </p:nvCxnSpPr>
        <p:spPr>
          <a:xfrm>
            <a:off x="5436097" y="2051818"/>
            <a:ext cx="527561" cy="1598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2" idx="5"/>
          </p:cNvCxnSpPr>
          <p:nvPr/>
        </p:nvCxnSpPr>
        <p:spPr>
          <a:xfrm>
            <a:off x="5103927" y="2853746"/>
            <a:ext cx="217557" cy="305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12" idx="4"/>
          </p:cNvCxnSpPr>
          <p:nvPr/>
        </p:nvCxnSpPr>
        <p:spPr>
          <a:xfrm flipH="1">
            <a:off x="4301996" y="3185916"/>
            <a:ext cx="3" cy="1689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12" idx="3"/>
          </p:cNvCxnSpPr>
          <p:nvPr/>
        </p:nvCxnSpPr>
        <p:spPr>
          <a:xfrm flipH="1">
            <a:off x="3203848" y="2853746"/>
            <a:ext cx="296223" cy="2414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12" idx="2"/>
          </p:cNvCxnSpPr>
          <p:nvPr/>
        </p:nvCxnSpPr>
        <p:spPr>
          <a:xfrm flipH="1">
            <a:off x="2627784" y="2051818"/>
            <a:ext cx="540117" cy="1598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12" idx="1"/>
          </p:cNvCxnSpPr>
          <p:nvPr/>
        </p:nvCxnSpPr>
        <p:spPr>
          <a:xfrm flipH="1" flipV="1">
            <a:off x="3093171" y="1156838"/>
            <a:ext cx="406900" cy="93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12" idx="7"/>
          </p:cNvCxnSpPr>
          <p:nvPr/>
        </p:nvCxnSpPr>
        <p:spPr>
          <a:xfrm flipV="1">
            <a:off x="5103927" y="1156838"/>
            <a:ext cx="398938" cy="93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e 107"/>
          <p:cNvGrpSpPr/>
          <p:nvPr/>
        </p:nvGrpSpPr>
        <p:grpSpPr>
          <a:xfrm>
            <a:off x="232586" y="1296605"/>
            <a:ext cx="870618" cy="702909"/>
            <a:chOff x="347470" y="1221599"/>
            <a:chExt cx="870618" cy="702909"/>
          </a:xfrm>
        </p:grpSpPr>
        <p:sp>
          <p:nvSpPr>
            <p:cNvPr id="76" name="ZoneTexte 75"/>
            <p:cNvSpPr txBox="1"/>
            <p:nvPr/>
          </p:nvSpPr>
          <p:spPr>
            <a:xfrm>
              <a:off x="347470" y="1310677"/>
              <a:ext cx="870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Élèves issus </a:t>
              </a:r>
            </a:p>
            <a:p>
              <a:pPr algn="ctr"/>
              <a:r>
                <a:rPr lang="fr-FR" sz="700" dirty="0"/>
                <a:t>de familles itinérantes et</a:t>
              </a:r>
            </a:p>
            <a:p>
              <a:pPr algn="ctr"/>
              <a:r>
                <a:rPr lang="fr-FR" sz="700" dirty="0"/>
                <a:t>de voyageurs</a:t>
              </a: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22926" y="1221599"/>
              <a:ext cx="702909" cy="702909"/>
            </a:xfrm>
            <a:prstGeom prst="ellipse">
              <a:avLst/>
            </a:prstGeom>
            <a:noFill/>
            <a:ln w="31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523406" y="3082709"/>
            <a:ext cx="840425" cy="753403"/>
            <a:chOff x="391717" y="2689989"/>
            <a:chExt cx="840425" cy="753403"/>
          </a:xfrm>
        </p:grpSpPr>
        <p:sp>
          <p:nvSpPr>
            <p:cNvPr id="77" name="ZoneTexte 76"/>
            <p:cNvSpPr txBox="1"/>
            <p:nvPr/>
          </p:nvSpPr>
          <p:spPr>
            <a:xfrm>
              <a:off x="391717" y="2744029"/>
              <a:ext cx="8404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Élèves</a:t>
              </a:r>
            </a:p>
            <a:p>
              <a:pPr algn="ctr"/>
              <a:r>
                <a:rPr lang="fr-FR" sz="700" dirty="0"/>
                <a:t>allophones</a:t>
              </a:r>
            </a:p>
            <a:p>
              <a:pPr algn="ctr"/>
              <a:r>
                <a:rPr lang="fr-FR" sz="700" dirty="0"/>
                <a:t>nouvellement arrivés en France</a:t>
              </a: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442131" y="2689989"/>
              <a:ext cx="753403" cy="753403"/>
            </a:xfrm>
            <a:prstGeom prst="ellipse">
              <a:avLst/>
            </a:prstGeom>
            <a:noFill/>
            <a:ln w="31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2" name="Connecteur droit 111"/>
          <p:cNvCxnSpPr>
            <a:endCxn id="106" idx="7"/>
          </p:cNvCxnSpPr>
          <p:nvPr/>
        </p:nvCxnSpPr>
        <p:spPr>
          <a:xfrm flipH="1">
            <a:off x="1216890" y="2938398"/>
            <a:ext cx="161594" cy="254644"/>
          </a:xfrm>
          <a:prstGeom prst="line">
            <a:avLst/>
          </a:prstGeom>
          <a:ln w="3175">
            <a:solidFill>
              <a:srgbClr val="FF339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endCxn id="105" idx="6"/>
          </p:cNvCxnSpPr>
          <p:nvPr/>
        </p:nvCxnSpPr>
        <p:spPr>
          <a:xfrm flipH="1" flipV="1">
            <a:off x="1010951" y="1648060"/>
            <a:ext cx="312634" cy="172105"/>
          </a:xfrm>
          <a:prstGeom prst="line">
            <a:avLst/>
          </a:prstGeom>
          <a:ln w="3175">
            <a:solidFill>
              <a:srgbClr val="FF339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20684"/>
            <a:ext cx="196240" cy="2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9210" y="838150"/>
            <a:ext cx="2438200" cy="6101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Gestion des AESH :</a:t>
            </a:r>
          </a:p>
          <a:p>
            <a:pPr algn="ctr"/>
            <a:r>
              <a:rPr lang="fr-FR" sz="1000" dirty="0">
                <a:solidFill>
                  <a:schemeClr val="bg1">
                    <a:lumMod val="75000"/>
                  </a:schemeClr>
                </a:solidFill>
                <a:hlinkClick r:id="rId11"/>
              </a:rPr>
              <a:t>gestion-administrative.aesh64@ac-bordeaux.fr</a:t>
            </a:r>
            <a:endParaRPr lang="fr-FR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4454" y="712221"/>
            <a:ext cx="251120" cy="2544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636" y="2572761"/>
            <a:ext cx="196240" cy="2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3077876" y="2923054"/>
            <a:ext cx="2438200" cy="6101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pour les familles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  <a:hlinkClick r:id="rId12"/>
              </a:rPr>
              <a:t>ecoleinclusive64@ac-bordeaux.fr</a:t>
            </a:r>
            <a:endParaRPr lang="fr-FR" sz="1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tx1"/>
                </a:solidFill>
              </a:rPr>
              <a:t>05 40 45 02 94</a:t>
            </a:r>
            <a:r>
              <a:rPr lang="fr-FR" sz="1000" dirty="0">
                <a:solidFill>
                  <a:schemeClr val="tx1"/>
                </a:solidFill>
              </a:rPr>
              <a:t> (cellule d'écoute)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385361" y="2848066"/>
            <a:ext cx="251120" cy="2544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24" grpId="0"/>
      <p:bldP spid="26" grpId="0" animBg="1"/>
      <p:bldP spid="28" grpId="0"/>
      <p:bldP spid="37" grpId="0"/>
      <p:bldP spid="42" grpId="0"/>
      <p:bldP spid="47" grpId="0"/>
      <p:bldP spid="16" grpId="0"/>
      <p:bldP spid="2" grpId="0" animBg="1"/>
      <p:bldP spid="2" grpId="1" animBg="1"/>
      <p:bldP spid="3" grpId="0" animBg="1"/>
      <p:bldP spid="3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94000" y="4767526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49" name="Groupe 48"/>
          <p:cNvGrpSpPr/>
          <p:nvPr/>
        </p:nvGrpSpPr>
        <p:grpSpPr>
          <a:xfrm>
            <a:off x="427277" y="123478"/>
            <a:ext cx="8342696" cy="4796981"/>
            <a:chOff x="427277" y="123478"/>
            <a:chExt cx="8342696" cy="4796981"/>
          </a:xfrm>
        </p:grpSpPr>
        <p:grpSp>
          <p:nvGrpSpPr>
            <p:cNvPr id="12" name="Groupe 11"/>
            <p:cNvGrpSpPr/>
            <p:nvPr/>
          </p:nvGrpSpPr>
          <p:grpSpPr>
            <a:xfrm>
              <a:off x="4061002" y="276302"/>
              <a:ext cx="4690670" cy="4644157"/>
              <a:chOff x="2031909" y="374686"/>
              <a:chExt cx="5030573" cy="4217675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8" name="Rectangle à coins arrondis 7"/>
              <p:cNvSpPr/>
              <p:nvPr/>
            </p:nvSpPr>
            <p:spPr>
              <a:xfrm>
                <a:off x="2031909" y="374686"/>
                <a:ext cx="5010816" cy="4049973"/>
              </a:xfrm>
              <a:prstGeom prst="roundRect">
                <a:avLst>
                  <a:gd name="adj" fmla="val 4637"/>
                </a:avLst>
              </a:prstGeom>
              <a:grpFill/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112693" y="374687"/>
                <a:ext cx="4949789" cy="421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/>
                  <a:t>Orientations </a:t>
                </a:r>
              </a:p>
              <a:p>
                <a:endParaRPr lang="fr-FR" sz="900" b="1" dirty="0"/>
              </a:p>
              <a:p>
                <a:r>
                  <a:rPr lang="fr-FR" sz="900" b="1" dirty="0">
                    <a:solidFill>
                      <a:srgbClr val="336600"/>
                    </a:solidFill>
                  </a:rPr>
                  <a:t>MODALITÉS DE SCOLARISATION</a:t>
                </a:r>
              </a:p>
              <a:p>
                <a:endParaRPr lang="fr-FR" sz="900" b="1" dirty="0"/>
              </a:p>
              <a:p>
                <a:r>
                  <a:rPr lang="fr-FR" sz="900" b="1" dirty="0"/>
                  <a:t>ULIS</a:t>
                </a:r>
                <a:r>
                  <a:rPr lang="fr-FR" sz="900" dirty="0"/>
                  <a:t> (Unités Localisées pour l’Inclusion Scolaire)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Écoles : 39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Collèges : 44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Lycées professionnels : 7 dont 5 en réseau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Lycées GT : 2 dont 1 en réseau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EMS</a:t>
                </a:r>
                <a:r>
                  <a:rPr lang="fr-FR" sz="900" dirty="0"/>
                  <a:t> (Établissements Médico-Sociaux)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IME (Instituts Médicaux Éducatifs) : 12 établissements - 21 UEE</a:t>
                </a:r>
              </a:p>
              <a:p>
                <a:r>
                  <a:rPr lang="fr-FR" sz="900" dirty="0"/>
                  <a:t>(Unités d'Enseignement Externalisé)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DITEP (Dispositifs intégrés des Instituts Thérapeutiques Éducatifs</a:t>
                </a:r>
              </a:p>
              <a:p>
                <a:r>
                  <a:rPr lang="fr-FR" sz="900" dirty="0"/>
                  <a:t>et Pédagogiques) : 8 établissements - 7 UEE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IEM (Instituts d'Éducation Motrice) : 5 établissements - 4 UEE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b="0" strike="noStrike" spc="-1" dirty="0">
                    <a:latin typeface="Marianne"/>
                  </a:rPr>
                  <a:t>EEAP (établissements et services pour enfants et adolescents polyhandicapés): 2</a:t>
                </a:r>
                <a:endParaRPr lang="fr-FR" sz="900" dirty="0"/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UEMA </a:t>
                </a:r>
                <a:r>
                  <a:rPr lang="fr-FR" sz="900" dirty="0"/>
                  <a:t>(Unité d’Enseignement Maternelle Autisme) : 2</a:t>
                </a:r>
              </a:p>
              <a:p>
                <a:r>
                  <a:rPr lang="fr-FR" sz="900" b="1" dirty="0"/>
                  <a:t>UEEA</a:t>
                </a:r>
                <a:r>
                  <a:rPr lang="fr-FR" sz="900" dirty="0"/>
                  <a:t> (Unité d’Enseignement Élémentaire Autisme) : 2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UEEP</a:t>
                </a:r>
                <a:r>
                  <a:rPr lang="fr-FR" sz="900" dirty="0"/>
                  <a:t> (Unité d’Enseignement Élémentaire Polyhandicap) : 1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PEJS </a:t>
                </a:r>
                <a:r>
                  <a:rPr lang="fr-FR" sz="900" dirty="0"/>
                  <a:t>(Pôle d’Enseignement aux Jeunes Sourds)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strike="noStrike" spc="-1" dirty="0">
                    <a:latin typeface="Marianne"/>
                  </a:rPr>
                  <a:t>DAR</a:t>
                </a:r>
                <a:r>
                  <a:rPr lang="fr-FR" sz="900" b="0" strike="noStrike" spc="-1" dirty="0">
                    <a:latin typeface="Marianne"/>
                  </a:rPr>
                  <a:t> (dispositif d’autorégulation): 1</a:t>
                </a:r>
                <a:endParaRPr lang="fr-F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900" b="1" dirty="0">
                    <a:solidFill>
                      <a:srgbClr val="336600"/>
                    </a:solidFill>
                  </a:rPr>
                  <a:t>MODALITÉS D’APPUI À LA SCOLARISATION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SESSAD</a:t>
                </a:r>
                <a:r>
                  <a:rPr lang="fr-FR" sz="900" dirty="0"/>
                  <a:t> (Services d’Éducation Spéciale et de Soins À Domicile)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PCPE</a:t>
                </a:r>
                <a:r>
                  <a:rPr lang="fr-FR" sz="900" dirty="0"/>
                  <a:t> (Pôle de Compétences et de Prestations Externalisées)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PCPE TSA : 2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PCPE Situations complexes : 1</a:t>
                </a:r>
              </a:p>
              <a:p>
                <a:pPr>
                  <a:lnSpc>
                    <a:spcPct val="150000"/>
                  </a:lnSpc>
                </a:pPr>
                <a:endParaRPr lang="fr-FR" sz="900" dirty="0"/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8411773" y="123478"/>
              <a:ext cx="358200" cy="358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17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427277" y="3320411"/>
              <a:ext cx="2769821" cy="1283161"/>
              <a:chOff x="1903515" y="1134072"/>
              <a:chExt cx="4348014" cy="1932008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1903515" y="1142937"/>
                <a:ext cx="4348014" cy="1923143"/>
              </a:xfrm>
              <a:prstGeom prst="roundRect">
                <a:avLst>
                  <a:gd name="adj" fmla="val 4637"/>
                </a:avLst>
              </a:prstGeom>
              <a:grpFill/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005088" y="1134072"/>
                <a:ext cx="4197587" cy="192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/>
                  <a:t>Compensations</a:t>
                </a:r>
              </a:p>
              <a:p>
                <a:r>
                  <a:rPr lang="fr-FR" sz="900" dirty="0"/>
                  <a:t>•</a:t>
                </a:r>
                <a:r>
                  <a:rPr lang="fr-FR" sz="900" b="1" dirty="0"/>
                  <a:t> AESH </a:t>
                </a:r>
                <a:r>
                  <a:rPr lang="fr-FR" sz="900" dirty="0"/>
                  <a:t>(Accompagnants d’Élèves </a:t>
                </a:r>
              </a:p>
              <a:p>
                <a:r>
                  <a:rPr lang="fr-FR" sz="900" dirty="0"/>
                  <a:t>en Situation de Handicap) : 73 PIAL</a:t>
                </a:r>
              </a:p>
              <a:p>
                <a:r>
                  <a:rPr lang="fr-FR" sz="900" dirty="0"/>
                  <a:t>• </a:t>
                </a:r>
                <a:r>
                  <a:rPr lang="fr-FR" sz="900" b="1" dirty="0"/>
                  <a:t>MPA</a:t>
                </a:r>
                <a:r>
                  <a:rPr lang="fr-FR" sz="900" dirty="0"/>
                  <a:t> (Matériel Pédagogique Adapté)</a:t>
                </a:r>
              </a:p>
              <a:p>
                <a:r>
                  <a:rPr lang="fr-FR" sz="900" dirty="0"/>
                  <a:t>• Maintien GS</a:t>
                </a:r>
              </a:p>
              <a:p>
                <a:r>
                  <a:rPr lang="fr-FR" sz="900" dirty="0"/>
                  <a:t>• Aménagements d’examen</a:t>
                </a:r>
              </a:p>
              <a:p>
                <a:r>
                  <a:rPr lang="fr-FR" sz="900" dirty="0"/>
                  <a:t>• Dispense d’enseignement</a:t>
                </a:r>
              </a:p>
              <a:p>
                <a:r>
                  <a:rPr lang="fr-FR" sz="900" dirty="0"/>
                  <a:t>• Transport scolaire</a:t>
                </a:r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92D05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en situation de handicap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87865" y="1865855"/>
            <a:ext cx="1099520" cy="3623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MDPH</a:t>
            </a:r>
          </a:p>
        </p:txBody>
      </p:sp>
      <p:sp>
        <p:nvSpPr>
          <p:cNvPr id="37" name="Ellipse 36"/>
          <p:cNvSpPr/>
          <p:nvPr/>
        </p:nvSpPr>
        <p:spPr>
          <a:xfrm rot="15341171">
            <a:off x="2153422" y="1779840"/>
            <a:ext cx="985670" cy="985670"/>
          </a:xfrm>
          <a:prstGeom prst="ellipse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1823601" y="1670160"/>
            <a:ext cx="308716" cy="256709"/>
          </a:xfrm>
          <a:prstGeom prst="line">
            <a:avLst/>
          </a:prstGeom>
          <a:ln w="3175">
            <a:solidFill>
              <a:srgbClr val="92D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996229">
            <a:off x="2039960" y="1662679"/>
            <a:ext cx="1208395" cy="1214844"/>
          </a:xfrm>
          <a:prstGeom prst="arc">
            <a:avLst>
              <a:gd name="adj1" fmla="val 740250"/>
              <a:gd name="adj2" fmla="val 12433964"/>
            </a:avLst>
          </a:prstGeom>
          <a:ln w="6350">
            <a:solidFill>
              <a:srgbClr val="92D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079568" y="2077606"/>
            <a:ext cx="11161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rgbClr val="333333"/>
                </a:solidFill>
                <a:latin typeface="Marianne" panose="02000000000000000000" pitchFamily="2" charset="0"/>
              </a:rPr>
              <a:t>PPS</a:t>
            </a:r>
          </a:p>
          <a:p>
            <a:pPr algn="ctr"/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Projet personnalisé de scolarisation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5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59502" y="1573233"/>
            <a:ext cx="1116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Maison Départementale pour les Personnes Handicapées</a:t>
            </a:r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058" y="2136546"/>
            <a:ext cx="207264" cy="1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546586" y="1084437"/>
            <a:ext cx="1239007" cy="4307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MDPH 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05 59 27 50 50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04265" y="957228"/>
            <a:ext cx="251120" cy="254417"/>
          </a:xfrm>
          <a:prstGeom prst="rect">
            <a:avLst/>
          </a:prstGeom>
          <a:solidFill>
            <a:srgbClr val="92D05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496" y="3504011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4024279" y="2415501"/>
            <a:ext cx="251120" cy="251376"/>
          </a:xfrm>
          <a:prstGeom prst="rect">
            <a:avLst/>
          </a:prstGeom>
          <a:solidFill>
            <a:srgbClr val="92D05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6522" y="3770519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2354415" y="3877303"/>
            <a:ext cx="1962711" cy="5868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MPA :</a:t>
            </a:r>
          </a:p>
          <a:p>
            <a:pPr algn="ctr"/>
            <a:r>
              <a:rPr lang="fr-FR" sz="900" dirty="0">
                <a:hlinkClick r:id="rId5"/>
              </a:rPr>
              <a:t>materielpedagogiqueadapte.64@ac-bordeaux.fr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71623" y="3758986"/>
            <a:ext cx="251120" cy="254417"/>
          </a:xfrm>
          <a:prstGeom prst="rect">
            <a:avLst/>
          </a:prstGeom>
          <a:solidFill>
            <a:srgbClr val="92D05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253949"/>
            <a:ext cx="276149" cy="2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6618082" y="407700"/>
            <a:ext cx="1577851" cy="731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Cartes des ULIS :</a:t>
            </a:r>
          </a:p>
          <a:p>
            <a:r>
              <a:rPr lang="fr-FR" sz="1000" dirty="0"/>
              <a:t>• </a:t>
            </a:r>
            <a:r>
              <a:rPr lang="fr-FR" sz="1000" dirty="0">
                <a:hlinkClick r:id="rId7"/>
              </a:rPr>
              <a:t>Écoles</a:t>
            </a:r>
            <a:endParaRPr lang="fr-FR" sz="1000" dirty="0"/>
          </a:p>
          <a:p>
            <a:r>
              <a:rPr lang="fr-FR" sz="1000" dirty="0"/>
              <a:t>• </a:t>
            </a:r>
            <a:r>
              <a:rPr lang="fr-FR" sz="1000" dirty="0">
                <a:hlinkClick r:id="rId8"/>
              </a:rPr>
              <a:t>Collège</a:t>
            </a:r>
            <a:endParaRPr lang="fr-FR" sz="1000" dirty="0"/>
          </a:p>
          <a:p>
            <a:r>
              <a:rPr lang="fr-FR" sz="1000" dirty="0"/>
              <a:t>• </a:t>
            </a:r>
            <a:r>
              <a:rPr lang="fr-FR" sz="1000" dirty="0">
                <a:hlinkClick r:id="rId9"/>
              </a:rPr>
              <a:t>Lycées</a:t>
            </a:r>
            <a:endParaRPr lang="fr-FR" sz="1000" dirty="0"/>
          </a:p>
        </p:txBody>
      </p:sp>
      <p:sp>
        <p:nvSpPr>
          <p:cNvPr id="56" name="Rectangle 55"/>
          <p:cNvSpPr/>
          <p:nvPr/>
        </p:nvSpPr>
        <p:spPr>
          <a:xfrm>
            <a:off x="7748097" y="773576"/>
            <a:ext cx="251120" cy="251376"/>
          </a:xfrm>
          <a:prstGeom prst="rect">
            <a:avLst/>
          </a:prstGeom>
          <a:solidFill>
            <a:srgbClr val="92D05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2C3766-FC3A-46F5-9351-CAC380D1CD54}"/>
              </a:ext>
            </a:extLst>
          </p:cNvPr>
          <p:cNvSpPr/>
          <p:nvPr/>
        </p:nvSpPr>
        <p:spPr>
          <a:xfrm>
            <a:off x="894280" y="2674077"/>
            <a:ext cx="1226226" cy="46166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EMAS (équipe d’appui à la scolarisation) : 2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50757" y="2911018"/>
            <a:ext cx="1796874" cy="5494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AESH 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hlinkClick r:id="rId10"/>
              </a:rPr>
              <a:t>Coordonnateurs</a:t>
            </a:r>
            <a:r>
              <a:rPr lang="fr-FR" sz="1000" dirty="0">
                <a:solidFill>
                  <a:schemeClr val="tx1"/>
                </a:solidFill>
              </a:rPr>
              <a:t> pour le département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5701" y="2101179"/>
            <a:ext cx="2226584" cy="731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PPS 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hlinkClick r:id="rId11"/>
              </a:rPr>
              <a:t>Contactez votre ERH </a:t>
            </a:r>
            <a:r>
              <a:rPr lang="fr-FR" sz="1000" dirty="0">
                <a:solidFill>
                  <a:schemeClr val="tx1"/>
                </a:solidFill>
              </a:rPr>
              <a:t>(Enseignant Référent Handicap) du secteur de collège concerné.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20267" y="2781278"/>
            <a:ext cx="1226226" cy="33855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Enseignants Référents Handicap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05804" y="1936347"/>
            <a:ext cx="251120" cy="251376"/>
          </a:xfrm>
          <a:prstGeom prst="rect">
            <a:avLst/>
          </a:prstGeom>
          <a:solidFill>
            <a:srgbClr val="92D05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399" y="2743414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048DEBF-A54C-4764-864A-724CE09CC95A}"/>
              </a:ext>
            </a:extLst>
          </p:cNvPr>
          <p:cNvCxnSpPr>
            <a:cxnSpLocks/>
          </p:cNvCxnSpPr>
          <p:nvPr/>
        </p:nvCxnSpPr>
        <p:spPr>
          <a:xfrm flipV="1">
            <a:off x="2145968" y="2963066"/>
            <a:ext cx="357105" cy="1"/>
          </a:xfrm>
          <a:prstGeom prst="straightConnector1">
            <a:avLst/>
          </a:prstGeom>
          <a:ln w="127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animBg="1"/>
      <p:bldP spid="42" grpId="0" animBg="1"/>
      <p:bldP spid="44" grpId="0"/>
      <p:bldP spid="26" grpId="0"/>
      <p:bldP spid="41" grpId="0" animBg="1"/>
      <p:bldP spid="41" grpId="1" animBg="1"/>
      <p:bldP spid="43" grpId="0" animBg="1"/>
      <p:bldP spid="43" grpId="1" animBg="1"/>
      <p:bldP spid="47" grpId="0" animBg="1"/>
      <p:bldP spid="47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/>
      <p:bldP spid="46" grpId="0" animBg="1"/>
      <p:bldP spid="46" grpId="1" animBg="1"/>
      <p:bldP spid="63" grpId="0" animBg="1"/>
      <p:bldP spid="63" grpId="1" animBg="1"/>
      <p:bldP spid="60" grpId="0"/>
      <p:bldP spid="64" grpId="0" animBg="1"/>
      <p:bldP spid="6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79712" y="453131"/>
            <a:ext cx="5444857" cy="3270747"/>
            <a:chOff x="1979712" y="453131"/>
            <a:chExt cx="5444857" cy="3270747"/>
          </a:xfrm>
        </p:grpSpPr>
        <p:grpSp>
          <p:nvGrpSpPr>
            <p:cNvPr id="12" name="Groupe 11"/>
            <p:cNvGrpSpPr/>
            <p:nvPr/>
          </p:nvGrpSpPr>
          <p:grpSpPr>
            <a:xfrm>
              <a:off x="1979712" y="627534"/>
              <a:ext cx="5328593" cy="3096344"/>
              <a:chOff x="1979712" y="627534"/>
              <a:chExt cx="5328593" cy="3096344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979712" y="627534"/>
                <a:ext cx="5328592" cy="3096344"/>
              </a:xfrm>
              <a:prstGeom prst="roundRect">
                <a:avLst>
                  <a:gd name="adj" fmla="val 4637"/>
                </a:avLst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15000">
                    <a:srgbClr val="00B0F0">
                      <a:tint val="44500"/>
                      <a:satMod val="160000"/>
                    </a:srgbClr>
                  </a:gs>
                  <a:gs pos="76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070573" y="725171"/>
                <a:ext cx="523773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PAI</a:t>
                </a:r>
                <a:r>
                  <a:rPr lang="fr-FR" sz="1200" dirty="0"/>
                  <a:t> (Projet Accueil Individualisé)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200" b="1" dirty="0"/>
                  <a:t>Pôle santé des élèves </a:t>
                </a:r>
                <a:r>
                  <a:rPr lang="fr-FR" sz="1200" dirty="0"/>
                  <a:t>(DSDEN)</a:t>
                </a:r>
              </a:p>
              <a:p>
                <a:r>
                  <a:rPr lang="fr-FR" sz="1200" b="1" dirty="0"/>
                  <a:t>APADHE</a:t>
                </a:r>
                <a:r>
                  <a:rPr lang="fr-FR" sz="1200" dirty="0"/>
                  <a:t> (Accompagnement Pédagogique À Domicile, à l’Hôpital ou à l’École)</a:t>
                </a:r>
              </a:p>
              <a:p>
                <a:r>
                  <a:rPr lang="fr-FR" sz="1200" dirty="0"/>
                  <a:t>• Enseignement à domicile</a:t>
                </a:r>
              </a:p>
              <a:p>
                <a:r>
                  <a:rPr lang="fr-FR" sz="1200" dirty="0"/>
                  <a:t>• Robots de télé-présence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200" b="1" dirty="0"/>
                  <a:t>Hôpital de jour </a:t>
                </a:r>
                <a:r>
                  <a:rPr lang="fr-FR" sz="1200" dirty="0"/>
                  <a:t>: 7 UE</a:t>
                </a:r>
              </a:p>
              <a:p>
                <a:r>
                  <a:rPr lang="fr-FR" sz="1200" b="1" dirty="0"/>
                  <a:t>CMPP</a:t>
                </a:r>
                <a:r>
                  <a:rPr lang="fr-FR" sz="1200" dirty="0"/>
                  <a:t> (Centre Médico </a:t>
                </a:r>
                <a:r>
                  <a:rPr lang="fr-FR" sz="1200" dirty="0" err="1"/>
                  <a:t>Psycho-Pédagogique</a:t>
                </a:r>
                <a:r>
                  <a:rPr lang="fr-FR" sz="1200" dirty="0"/>
                  <a:t>)</a:t>
                </a:r>
              </a:p>
              <a:p>
                <a:r>
                  <a:rPr lang="fr-FR" sz="1200" b="1" dirty="0"/>
                  <a:t>CMPEA</a:t>
                </a:r>
                <a:r>
                  <a:rPr lang="fr-FR" sz="1200" dirty="0"/>
                  <a:t> (Centre Médico Psychologique pour Enfants et Adolescents)</a:t>
                </a:r>
              </a:p>
              <a:p>
                <a:r>
                  <a:rPr lang="fr-FR" sz="1200" b="1" dirty="0"/>
                  <a:t>CAMSP</a:t>
                </a:r>
                <a:r>
                  <a:rPr lang="fr-FR" sz="1200" dirty="0"/>
                  <a:t> (Centre d’Action Médico-Sociale Précoce)</a:t>
                </a:r>
              </a:p>
              <a:p>
                <a:r>
                  <a:rPr lang="fr-FR" sz="1200" dirty="0"/>
                  <a:t>Services de soins de suite pédiatrique</a:t>
                </a:r>
              </a:p>
              <a:p>
                <a:r>
                  <a:rPr lang="fr-FR" sz="1200" dirty="0"/>
                  <a:t>Service pédiatrique de soins palliatifs</a:t>
                </a:r>
              </a:p>
              <a:p>
                <a:r>
                  <a:rPr lang="fr-FR" sz="1200" b="1" dirty="0"/>
                  <a:t>Mont Vert </a:t>
                </a:r>
                <a:r>
                  <a:rPr lang="fr-FR" sz="1200" dirty="0"/>
                  <a:t>(Service Adolescents de 14 à 21 ans)</a:t>
                </a:r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>
                <a:off x="2123728" y="987574"/>
                <a:ext cx="4896544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2123728" y="1995686"/>
                <a:ext cx="4896544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066369" y="453131"/>
              <a:ext cx="358200" cy="358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2" name="Ellipse 21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25" name="Arc 24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Arc 25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00B0F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7" name="ZoneTexte 26">
            <a:hlinkHover r:id="" action="ppaction://noaction" highlightClick="1"/>
          </p:cNvPr>
          <p:cNvSpPr txBox="1"/>
          <p:nvPr/>
        </p:nvSpPr>
        <p:spPr>
          <a:xfrm>
            <a:off x="501705" y="1186039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Enfants </a:t>
            </a:r>
          </a:p>
          <a:p>
            <a:pPr algn="ctr"/>
            <a:r>
              <a:rPr lang="fr-FR" sz="1100" dirty="0">
                <a:latin typeface="Marianne" panose="02000000000000000000" pitchFamily="2" charset="0"/>
              </a:rPr>
              <a:t>malades</a:t>
            </a:r>
          </a:p>
        </p:txBody>
      </p:sp>
      <p:sp>
        <p:nvSpPr>
          <p:cNvPr id="2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2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2123728" y="1203598"/>
            <a:ext cx="4896544" cy="0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022" y="1384821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5215" y="2031160"/>
            <a:ext cx="1962711" cy="5868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A3E7FF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SAPADHE :</a:t>
            </a:r>
          </a:p>
          <a:p>
            <a:pPr algn="ctr"/>
            <a:r>
              <a:rPr lang="fr-FR" sz="1000" dirty="0">
                <a:hlinkClick r:id="rId3"/>
              </a:rPr>
              <a:t>sapad64@pep64.org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52423" y="1912843"/>
            <a:ext cx="251120" cy="254417"/>
          </a:xfrm>
          <a:prstGeom prst="rect">
            <a:avLst/>
          </a:prstGeom>
          <a:solidFill>
            <a:srgbClr val="00B0F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236" y="740329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965761" y="1109656"/>
            <a:ext cx="2226584" cy="539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A3E7FF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CMS médecins 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hlinkClick r:id="rId5"/>
              </a:rPr>
              <a:t>Contactez le médecin référent</a:t>
            </a:r>
            <a:r>
              <a:rPr lang="fr-FR" sz="1000" dirty="0">
                <a:solidFill>
                  <a:schemeClr val="tx1"/>
                </a:solidFill>
              </a:rPr>
              <a:t> de votre secteur.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95864" y="944824"/>
            <a:ext cx="251120" cy="251376"/>
          </a:xfrm>
          <a:prstGeom prst="rect">
            <a:avLst/>
          </a:prstGeom>
          <a:solidFill>
            <a:srgbClr val="00B0F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2622" y="977578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902966" y="1727349"/>
            <a:ext cx="2232248" cy="7301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A3E7FF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pôle santé/social en faveur des élèves :</a:t>
            </a:r>
          </a:p>
          <a:p>
            <a:pPr algn="ctr"/>
            <a:r>
              <a:rPr lang="fr-FR" sz="1000" dirty="0">
                <a:hlinkClick r:id="rId6"/>
              </a:rPr>
              <a:t>santesocialeleves64@ac-bordeaux.fr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09654" y="1570568"/>
            <a:ext cx="251120" cy="235890"/>
          </a:xfrm>
          <a:prstGeom prst="rect">
            <a:avLst/>
          </a:prstGeom>
          <a:solidFill>
            <a:srgbClr val="00B0F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627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20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21049" y="1749275"/>
            <a:ext cx="5688632" cy="606451"/>
            <a:chOff x="1921049" y="1749275"/>
            <a:chExt cx="5688632" cy="606451"/>
          </a:xfrm>
        </p:grpSpPr>
        <p:grpSp>
          <p:nvGrpSpPr>
            <p:cNvPr id="12" name="Groupe 11"/>
            <p:cNvGrpSpPr/>
            <p:nvPr/>
          </p:nvGrpSpPr>
          <p:grpSpPr>
            <a:xfrm>
              <a:off x="1921049" y="1923678"/>
              <a:ext cx="5688632" cy="432048"/>
              <a:chOff x="1979712" y="627534"/>
              <a:chExt cx="5688632" cy="502110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979712" y="627534"/>
                <a:ext cx="5328592" cy="502110"/>
              </a:xfrm>
              <a:prstGeom prst="roundRect">
                <a:avLst>
                  <a:gd name="adj" fmla="val 4637"/>
                </a:avLst>
              </a:prstGeom>
              <a:gradFill flip="none" rotWithShape="1">
                <a:gsLst>
                  <a:gs pos="15000">
                    <a:srgbClr val="FFFF94"/>
                  </a:gs>
                  <a:gs pos="0">
                    <a:srgbClr val="FFFF00"/>
                  </a:gs>
                  <a:gs pos="76000">
                    <a:schemeClr val="bg1"/>
                  </a:gs>
                </a:gsLst>
                <a:lin ang="3000000" scaled="0"/>
                <a:tileRect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051720" y="699542"/>
                <a:ext cx="5616624" cy="321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Cellule départementale Élèves à Haut Potentiel</a:t>
                </a:r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007706" y="1749275"/>
              <a:ext cx="358200" cy="35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8" name="Ellipse 27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1" name="Arc 30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Arc 31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FFC00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3" name="ZoneTexte 32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à</a:t>
            </a:r>
          </a:p>
          <a:p>
            <a:pPr algn="ctr"/>
            <a:r>
              <a:rPr lang="fr-FR" sz="1100" dirty="0">
                <a:latin typeface="Marianne" panose="02000000000000000000" pitchFamily="2" charset="0"/>
              </a:rPr>
              <a:t>haut </a:t>
            </a:r>
          </a:p>
          <a:p>
            <a:pPr algn="ctr"/>
            <a:r>
              <a:rPr lang="fr-FR" sz="1100" dirty="0">
                <a:latin typeface="Marianne" panose="02000000000000000000" pitchFamily="2" charset="0"/>
              </a:rPr>
              <a:t>potentiel</a:t>
            </a:r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3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970" y="2078560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91880" y="2505317"/>
            <a:ext cx="2232248" cy="5868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Groupe Élève Intellectuellement Précoce 64 :</a:t>
            </a:r>
          </a:p>
          <a:p>
            <a:pPr algn="ctr"/>
            <a:r>
              <a:rPr lang="fr-FR" sz="1000" dirty="0">
                <a:hlinkClick r:id="rId3"/>
              </a:rPr>
              <a:t>eip64@ac-bordeaux.fr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98568" y="2372743"/>
            <a:ext cx="251120" cy="254417"/>
          </a:xfrm>
          <a:prstGeom prst="rect">
            <a:avLst/>
          </a:prstGeom>
          <a:solidFill>
            <a:srgbClr val="FFC00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994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3" grpId="0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921049" y="1749275"/>
            <a:ext cx="5444857" cy="750467"/>
            <a:chOff x="1921049" y="1749275"/>
            <a:chExt cx="5444857" cy="750467"/>
          </a:xfrm>
        </p:grpSpPr>
        <p:grpSp>
          <p:nvGrpSpPr>
            <p:cNvPr id="12" name="Groupe 11"/>
            <p:cNvGrpSpPr/>
            <p:nvPr/>
          </p:nvGrpSpPr>
          <p:grpSpPr>
            <a:xfrm>
              <a:off x="1921049" y="1923677"/>
              <a:ext cx="5328592" cy="576065"/>
              <a:chOff x="1979712" y="627534"/>
              <a:chExt cx="5328592" cy="678112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979712" y="627534"/>
                <a:ext cx="5328592" cy="678112"/>
              </a:xfrm>
              <a:prstGeom prst="roundRect">
                <a:avLst>
                  <a:gd name="adj" fmla="val 4637"/>
                </a:avLst>
              </a:prstGeom>
              <a:gradFill flip="none" rotWithShape="1">
                <a:gsLst>
                  <a:gs pos="42000">
                    <a:srgbClr val="E3D0C6"/>
                  </a:gs>
                  <a:gs pos="0">
                    <a:srgbClr val="9A5732"/>
                  </a:gs>
                  <a:gs pos="100000">
                    <a:schemeClr val="bg1"/>
                  </a:gs>
                </a:gsLst>
                <a:lin ang="3000000" scaled="0"/>
                <a:tileRect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051720" y="699542"/>
                <a:ext cx="4019103" cy="543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Quartier mineurs maison d’arrêt : 1 UE à Pau</a:t>
                </a:r>
              </a:p>
              <a:p>
                <a:r>
                  <a:rPr lang="fr-FR" sz="1200" b="1" dirty="0"/>
                  <a:t>CEF</a:t>
                </a:r>
                <a:r>
                  <a:rPr lang="fr-FR" sz="1200" dirty="0"/>
                  <a:t> (Centre éducatif fermé) : 1 UE à Hendaye</a:t>
                </a:r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007706" y="1749275"/>
              <a:ext cx="358200" cy="358200"/>
            </a:xfrm>
            <a:prstGeom prst="ellipse">
              <a:avLst/>
            </a:prstGeom>
            <a:solidFill>
              <a:srgbClr val="9A57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31" name="Ellipse 30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9A57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4" name="Arc 33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9A57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Arc 34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9A5732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6" name="ZoneTexte 35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en milieu</a:t>
            </a:r>
          </a:p>
          <a:p>
            <a:pPr algn="ctr"/>
            <a:r>
              <a:rPr lang="fr-FR" sz="1100" dirty="0">
                <a:latin typeface="Marianne" panose="02000000000000000000" pitchFamily="2" charset="0"/>
              </a:rPr>
              <a:t>carcéral</a:t>
            </a:r>
          </a:p>
        </p:txBody>
      </p:sp>
      <p:sp>
        <p:nvSpPr>
          <p:cNvPr id="3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3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</p:spTree>
    <p:extLst>
      <p:ext uri="{BB962C8B-B14F-4D97-AF65-F5344CB8AC3E}">
        <p14:creationId xmlns:p14="http://schemas.microsoft.com/office/powerpoint/2010/main" val="8965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3464715" y="1087562"/>
            <a:ext cx="4790231" cy="2243594"/>
            <a:chOff x="3464715" y="1087562"/>
            <a:chExt cx="4790231" cy="2243594"/>
          </a:xfrm>
        </p:grpSpPr>
        <p:grpSp>
          <p:nvGrpSpPr>
            <p:cNvPr id="12" name="Groupe 11"/>
            <p:cNvGrpSpPr/>
            <p:nvPr/>
          </p:nvGrpSpPr>
          <p:grpSpPr>
            <a:xfrm>
              <a:off x="3464715" y="1253664"/>
              <a:ext cx="4783195" cy="2077492"/>
              <a:chOff x="1392412" y="1262295"/>
              <a:chExt cx="5129803" cy="1886712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392412" y="1262295"/>
                <a:ext cx="5010816" cy="1872475"/>
              </a:xfrm>
              <a:prstGeom prst="roundRect">
                <a:avLst>
                  <a:gd name="adj" fmla="val 4637"/>
                </a:avLst>
              </a:prstGeom>
              <a:gradFill>
                <a:gsLst>
                  <a:gs pos="12000">
                    <a:srgbClr val="C7B6E8"/>
                  </a:gs>
                  <a:gs pos="0">
                    <a:srgbClr val="7D57C9"/>
                  </a:gs>
                  <a:gs pos="100000">
                    <a:schemeClr val="bg1"/>
                  </a:gs>
                </a:gsLst>
                <a:lin ang="1800000" scaled="0"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1453623" y="1262295"/>
                <a:ext cx="5068592" cy="1886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PAPS </a:t>
                </a:r>
                <a:r>
                  <a:rPr lang="fr-FR" sz="1200" dirty="0"/>
                  <a:t>(Pôle d’accompagnement de la persévérance</a:t>
                </a:r>
              </a:p>
              <a:p>
                <a:r>
                  <a:rPr lang="fr-FR" sz="1200" dirty="0"/>
                  <a:t>scolaire) : 7</a:t>
                </a:r>
              </a:p>
              <a:p>
                <a:endParaRPr lang="fr-FR" sz="500" dirty="0"/>
              </a:p>
              <a:p>
                <a:r>
                  <a:rPr lang="fr-FR" sz="1200" dirty="0"/>
                  <a:t>2nd degré : Les dispositifs relais</a:t>
                </a:r>
              </a:p>
              <a:p>
                <a:r>
                  <a:rPr lang="fr-FR" sz="1200" dirty="0"/>
                  <a:t>•  Classe relais Margueritte de Navarre (Pau)</a:t>
                </a:r>
              </a:p>
              <a:p>
                <a:r>
                  <a:rPr lang="fr-FR" sz="1200" dirty="0"/>
                  <a:t>•  Internat relais Ste Bernadette (Pau)</a:t>
                </a:r>
              </a:p>
              <a:p>
                <a:r>
                  <a:rPr lang="fr-FR" sz="1200" dirty="0"/>
                  <a:t>•  Ateliers relais </a:t>
                </a:r>
                <a:r>
                  <a:rPr lang="fr-FR" sz="1200" dirty="0" err="1"/>
                  <a:t>Marracq</a:t>
                </a:r>
                <a:r>
                  <a:rPr lang="fr-FR" sz="1200" dirty="0"/>
                  <a:t> (Bayonne)</a:t>
                </a:r>
              </a:p>
              <a:p>
                <a:endParaRPr lang="fr-FR" sz="800" dirty="0"/>
              </a:p>
              <a:p>
                <a:r>
                  <a:rPr lang="fr-FR" sz="1200" dirty="0"/>
                  <a:t>Pôle social en faveur des élèves (DSDEN)</a:t>
                </a:r>
              </a:p>
              <a:p>
                <a:endParaRPr lang="fr-FR" sz="800" dirty="0"/>
              </a:p>
              <a:p>
                <a:r>
                  <a:rPr lang="fr-FR" sz="1200" b="1"/>
                  <a:t>MECS </a:t>
                </a:r>
                <a:r>
                  <a:rPr lang="fr-FR" sz="1200" b="0" strike="noStrike" spc="-1">
                    <a:latin typeface="Marianne"/>
                  </a:rPr>
                  <a:t>(maison d’Enfant à Caractère Social)</a:t>
                </a:r>
                <a:r>
                  <a:rPr lang="fr-FR" sz="1200" spc="-1">
                    <a:latin typeface="Marianne"/>
                  </a:rPr>
                  <a:t> </a:t>
                </a:r>
                <a:r>
                  <a:rPr lang="fr-FR" sz="1200" b="1"/>
                  <a:t>/</a:t>
                </a:r>
                <a:r>
                  <a:rPr lang="fr-FR" sz="1200" b="1" dirty="0"/>
                  <a:t>UPAES</a:t>
                </a:r>
                <a:endParaRPr lang="fr-FR" sz="800" b="1" dirty="0"/>
              </a:p>
              <a:p>
                <a:r>
                  <a:rPr lang="fr-FR" sz="1200" dirty="0"/>
                  <a:t>(Unité Polyvalente d'Action Éducative Spécialisée) : 1 UE</a:t>
                </a:r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896746" y="1087562"/>
              <a:ext cx="358200" cy="358200"/>
            </a:xfrm>
            <a:prstGeom prst="ellipse">
              <a:avLst/>
            </a:prstGeom>
            <a:solidFill>
              <a:srgbClr val="7D57C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7D5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7D5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7D57C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en décrochage scolaire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87865" y="1865855"/>
            <a:ext cx="10995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MLDS</a:t>
            </a:r>
          </a:p>
        </p:txBody>
      </p:sp>
      <p:sp>
        <p:nvSpPr>
          <p:cNvPr id="37" name="Ellipse 36"/>
          <p:cNvSpPr/>
          <p:nvPr/>
        </p:nvSpPr>
        <p:spPr>
          <a:xfrm rot="15341171">
            <a:off x="2153422" y="1779840"/>
            <a:ext cx="985670" cy="985670"/>
          </a:xfrm>
          <a:prstGeom prst="ellipse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1823601" y="1670160"/>
            <a:ext cx="308716" cy="256709"/>
          </a:xfrm>
          <a:prstGeom prst="line">
            <a:avLst/>
          </a:prstGeom>
          <a:ln w="3175">
            <a:solidFill>
              <a:srgbClr val="7D57C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996229">
            <a:off x="2039960" y="1662679"/>
            <a:ext cx="1208395" cy="1214844"/>
          </a:xfrm>
          <a:prstGeom prst="arc">
            <a:avLst>
              <a:gd name="adj1" fmla="val 740250"/>
              <a:gd name="adj2" fmla="val 12433964"/>
            </a:avLst>
          </a:prstGeom>
          <a:ln w="6350">
            <a:solidFill>
              <a:srgbClr val="7D57C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079568" y="2077606"/>
            <a:ext cx="1116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Mission de lutte contre le décrochage scolaire</a:t>
            </a:r>
            <a:endParaRPr lang="fr-FR" dirty="0">
              <a:latin typeface="Marianne" panose="02000000000000000000" pitchFamily="2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572088" y="1707654"/>
            <a:ext cx="4324658" cy="1164402"/>
            <a:chOff x="3572088" y="1707654"/>
            <a:chExt cx="4324658" cy="1164402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3572088" y="1707654"/>
              <a:ext cx="4324658" cy="0"/>
            </a:xfrm>
            <a:prstGeom prst="line">
              <a:avLst/>
            </a:prstGeom>
            <a:ln w="12700">
              <a:solidFill>
                <a:srgbClr val="7D57C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572088" y="2571750"/>
              <a:ext cx="4324658" cy="0"/>
            </a:xfrm>
            <a:prstGeom prst="line">
              <a:avLst/>
            </a:prstGeom>
            <a:ln w="12700">
              <a:solidFill>
                <a:srgbClr val="7D57C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572088" y="2872056"/>
              <a:ext cx="4324658" cy="0"/>
            </a:xfrm>
            <a:prstGeom prst="line">
              <a:avLst/>
            </a:prstGeom>
            <a:ln w="12700">
              <a:solidFill>
                <a:srgbClr val="7D57C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672" y="1797087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14704" y="3185652"/>
            <a:ext cx="2173120" cy="5441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MLDS :</a:t>
            </a:r>
          </a:p>
          <a:p>
            <a:pPr algn="ctr"/>
            <a:r>
              <a:rPr lang="fr-FR" sz="1000" dirty="0">
                <a:hlinkClick r:id="rId3"/>
              </a:rPr>
              <a:t>ce.ia64-coordination-mlds64@ac-bordeaux.fr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21392" y="3028871"/>
            <a:ext cx="251120" cy="235890"/>
          </a:xfrm>
          <a:prstGeom prst="rect">
            <a:avLst/>
          </a:prstGeom>
          <a:solidFill>
            <a:srgbClr val="7030A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547" y="2639010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319518" y="3561254"/>
            <a:ext cx="2232248" cy="7301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pôle santé/social en faveur des élèves :</a:t>
            </a:r>
          </a:p>
          <a:p>
            <a:pPr algn="ctr"/>
            <a:r>
              <a:rPr lang="fr-FR" sz="1000" dirty="0">
                <a:hlinkClick r:id="rId4"/>
              </a:rPr>
              <a:t>santesocialeleves64@ac-bordeaux.fr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6206" y="3404473"/>
            <a:ext cx="251120" cy="235890"/>
          </a:xfrm>
          <a:prstGeom prst="rect">
            <a:avLst/>
          </a:prstGeom>
          <a:solidFill>
            <a:srgbClr val="7030A0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916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animBg="1"/>
      <p:bldP spid="42" grpId="0" animBg="1"/>
      <p:bldP spid="44" grpId="0"/>
      <p:bldP spid="27" grpId="0" animBg="1"/>
      <p:bldP spid="27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3464715" y="1450484"/>
            <a:ext cx="4825359" cy="1460135"/>
            <a:chOff x="3464715" y="1450484"/>
            <a:chExt cx="4825359" cy="1460135"/>
          </a:xfrm>
        </p:grpSpPr>
        <p:grpSp>
          <p:nvGrpSpPr>
            <p:cNvPr id="12" name="Groupe 11"/>
            <p:cNvGrpSpPr/>
            <p:nvPr/>
          </p:nvGrpSpPr>
          <p:grpSpPr>
            <a:xfrm>
              <a:off x="3464715" y="1616927"/>
              <a:ext cx="4672248" cy="1293692"/>
              <a:chOff x="1392412" y="1592198"/>
              <a:chExt cx="5010816" cy="1174889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392412" y="1592198"/>
                <a:ext cx="5010816" cy="1174889"/>
              </a:xfrm>
              <a:prstGeom prst="roundRect">
                <a:avLst>
                  <a:gd name="adj" fmla="val 4637"/>
                </a:avLst>
              </a:prstGeom>
              <a:gradFill>
                <a:gsLst>
                  <a:gs pos="8000">
                    <a:srgbClr val="FF70B8"/>
                  </a:gs>
                  <a:gs pos="35000">
                    <a:srgbClr val="FFC4E2"/>
                  </a:gs>
                  <a:gs pos="0">
                    <a:srgbClr val="FF3399"/>
                  </a:gs>
                  <a:gs pos="100000">
                    <a:schemeClr val="bg1"/>
                  </a:gs>
                </a:gsLst>
                <a:lin ang="1800000" scaled="0"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1447188" y="1674593"/>
                <a:ext cx="4762255" cy="1062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UPE2A</a:t>
                </a:r>
                <a:r>
                  <a:rPr lang="fr-FR" sz="1200" dirty="0"/>
                  <a:t> (Unité Pédagogique pour Élèves Allophones</a:t>
                </a:r>
              </a:p>
              <a:p>
                <a:r>
                  <a:rPr lang="fr-FR" sz="1200" dirty="0"/>
                  <a:t>Arrivants) : 11 en élémentaire - 4 en collège - 3 en lycée</a:t>
                </a:r>
              </a:p>
              <a:p>
                <a:endParaRPr lang="fr-FR" sz="500" dirty="0"/>
              </a:p>
              <a:p>
                <a:r>
                  <a:rPr lang="fr-FR" sz="1200" b="1" dirty="0"/>
                  <a:t>UPS</a:t>
                </a:r>
                <a:r>
                  <a:rPr lang="fr-FR" sz="1200" dirty="0"/>
                  <a:t> (Unité Pédagogique Spécifique) : 7 en collège</a:t>
                </a:r>
              </a:p>
              <a:p>
                <a:endParaRPr lang="fr-FR" sz="500" dirty="0"/>
              </a:p>
              <a:p>
                <a:r>
                  <a:rPr lang="fr-FR" sz="1200" b="1" dirty="0"/>
                  <a:t>DFSE </a:t>
                </a:r>
                <a:r>
                  <a:rPr lang="fr-FR" sz="1200" dirty="0"/>
                  <a:t>(Dispositif Fonds Social Européen) : Lycée Saint </a:t>
                </a:r>
                <a:r>
                  <a:rPr lang="fr-FR" sz="1200" dirty="0" err="1"/>
                  <a:t>Cricq</a:t>
                </a:r>
                <a:r>
                  <a:rPr lang="fr-FR" sz="1200" dirty="0"/>
                  <a:t> de Pau - Lycée Louis de Foix de Bayonne</a:t>
                </a:r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931874" y="1450484"/>
              <a:ext cx="358200" cy="358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FF339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6199" y="1186039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EFIV</a:t>
            </a:r>
          </a:p>
          <a:p>
            <a:pPr algn="ctr"/>
            <a:r>
              <a:rPr lang="fr-FR" sz="1100" dirty="0">
                <a:latin typeface="Marianne" panose="02000000000000000000" pitchFamily="2" charset="0"/>
              </a:rPr>
              <a:t>EANA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96365" y="2141743"/>
            <a:ext cx="10995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CASNAV</a:t>
            </a:r>
          </a:p>
        </p:txBody>
      </p:sp>
      <p:sp>
        <p:nvSpPr>
          <p:cNvPr id="37" name="Ellipse 36"/>
          <p:cNvSpPr/>
          <p:nvPr/>
        </p:nvSpPr>
        <p:spPr>
          <a:xfrm rot="15341171">
            <a:off x="2153422" y="1779840"/>
            <a:ext cx="985670" cy="985670"/>
          </a:xfrm>
          <a:prstGeom prst="ellipse">
            <a:avLst/>
          </a:prstGeom>
          <a:noFill/>
          <a:ln w="31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1823601" y="1670160"/>
            <a:ext cx="308716" cy="256709"/>
          </a:xfrm>
          <a:prstGeom prst="line">
            <a:avLst/>
          </a:prstGeom>
          <a:ln w="3175">
            <a:solidFill>
              <a:srgbClr val="FF339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996229">
            <a:off x="2039960" y="1662679"/>
            <a:ext cx="1208395" cy="1214844"/>
          </a:xfrm>
          <a:prstGeom prst="arc">
            <a:avLst>
              <a:gd name="adj1" fmla="val 740250"/>
              <a:gd name="adj2" fmla="val 12433964"/>
            </a:avLst>
          </a:prstGeom>
          <a:ln w="6350">
            <a:solidFill>
              <a:srgbClr val="FF33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876059" y="2910617"/>
            <a:ext cx="152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/>
              <a:t>Centre académique pour la scolarisation des enfants allophones</a:t>
            </a:r>
          </a:p>
          <a:p>
            <a:pPr algn="ctr"/>
            <a:r>
              <a:rPr lang="fr-FR" sz="600" dirty="0"/>
              <a:t>nouvellement arrivés (EANA) </a:t>
            </a:r>
          </a:p>
          <a:p>
            <a:pPr algn="ctr"/>
            <a:r>
              <a:rPr lang="fr-FR" sz="600" dirty="0"/>
              <a:t>et des enfants issus de familles itinérantes et</a:t>
            </a:r>
          </a:p>
          <a:p>
            <a:pPr algn="ctr"/>
            <a:r>
              <a:rPr lang="fr-FR" sz="600" dirty="0"/>
              <a:t>de voyageurs (EFIV)</a:t>
            </a:r>
            <a:endParaRPr lang="fr-FR" sz="600" dirty="0">
              <a:latin typeface="Marianne" panose="02000000000000000000" pitchFamily="2" charset="0"/>
            </a:endParaRPr>
          </a:p>
        </p:txBody>
      </p:sp>
      <p:sp>
        <p:nvSpPr>
          <p:cNvPr id="4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4272" y="2419647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23928" y="3148929"/>
            <a:ext cx="1944216" cy="6469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FF3399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CASNAV :</a:t>
            </a:r>
          </a:p>
          <a:p>
            <a:pPr algn="ctr"/>
            <a:r>
              <a:rPr lang="fr-FR" sz="1000" dirty="0">
                <a:hlinkClick r:id="rId3"/>
              </a:rPr>
              <a:t>ce.casnav@ac-bordeaux.fr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2584" y="2992148"/>
            <a:ext cx="251120" cy="235890"/>
          </a:xfrm>
          <a:prstGeom prst="rect">
            <a:avLst/>
          </a:prstGeom>
          <a:solidFill>
            <a:srgbClr val="FF3399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805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animBg="1"/>
      <p:bldP spid="42" grpId="0" animBg="1"/>
      <p:bldP spid="44" grpId="0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94000" y="4767526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948673" y="1344490"/>
            <a:ext cx="4742963" cy="2803892"/>
            <a:chOff x="1979713" y="-548282"/>
            <a:chExt cx="5086656" cy="2273517"/>
          </a:xfrm>
          <a:gradFill>
            <a:gsLst>
              <a:gs pos="0">
                <a:srgbClr val="00B050"/>
              </a:gs>
              <a:gs pos="0">
                <a:srgbClr val="92D050"/>
              </a:gs>
              <a:gs pos="100000">
                <a:schemeClr val="bg1"/>
              </a:gs>
            </a:gsLst>
            <a:lin ang="1800000" scaled="0"/>
          </a:gradFill>
        </p:grpSpPr>
        <p:sp>
          <p:nvSpPr>
            <p:cNvPr id="8" name="Rectangle à coins arrondis 7"/>
            <p:cNvSpPr/>
            <p:nvPr/>
          </p:nvSpPr>
          <p:spPr>
            <a:xfrm>
              <a:off x="1979713" y="-548282"/>
              <a:ext cx="4924878" cy="2257166"/>
            </a:xfrm>
            <a:prstGeom prst="roundRect">
              <a:avLst>
                <a:gd name="adj" fmla="val 4637"/>
              </a:avLst>
            </a:prstGeom>
            <a:gradFill>
              <a:gsLst>
                <a:gs pos="45000">
                  <a:srgbClr val="F6B3A5"/>
                </a:gs>
                <a:gs pos="0">
                  <a:schemeClr val="accent4"/>
                </a:gs>
                <a:gs pos="100000">
                  <a:schemeClr val="bg1"/>
                </a:gs>
              </a:gsLst>
              <a:lin ang="1800000" scaled="0"/>
            </a:gradFill>
            <a:ln>
              <a:noFill/>
            </a:ln>
            <a:effectLst>
              <a:outerShdw blurRad="368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1720" y="-545749"/>
              <a:ext cx="5014649" cy="227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Persistantes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/>
                <a:t>PAP</a:t>
              </a:r>
              <a:r>
                <a:rPr lang="fr-FR" sz="1200" dirty="0"/>
                <a:t> (Plan d’Accompagnement Personnalisé)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/>
                <a:t>1er degré : Pôle Ressource de circonscription</a:t>
              </a:r>
            </a:p>
            <a:p>
              <a:r>
                <a:rPr lang="fr-FR" sz="1200" dirty="0"/>
                <a:t>• équipe de circonscription</a:t>
              </a:r>
            </a:p>
            <a:p>
              <a:r>
                <a:rPr lang="fr-FR" sz="1200" dirty="0"/>
                <a:t>• directeur d’école</a:t>
              </a:r>
            </a:p>
            <a:p>
              <a:r>
                <a:rPr lang="fr-FR" sz="1200" dirty="0"/>
                <a:t>• RASED (Réseau d'Aides Spécialisées aux Élèves en Difficulté)</a:t>
              </a:r>
            </a:p>
            <a:p>
              <a:r>
                <a:rPr lang="fr-FR" sz="1200" dirty="0"/>
                <a:t>• psychologue EN</a:t>
              </a:r>
            </a:p>
            <a:p>
              <a:r>
                <a:rPr lang="fr-FR" sz="1200" dirty="0"/>
                <a:t>• ASC (Accompagnateur de Situations Complexes)</a:t>
              </a:r>
            </a:p>
            <a:p>
              <a:r>
                <a:rPr lang="fr-FR" sz="1200" dirty="0"/>
                <a:t>• enseignante ressource TSA</a:t>
              </a:r>
            </a:p>
            <a:p>
              <a:r>
                <a:rPr lang="fr-FR" sz="1200" dirty="0"/>
                <a:t>• médecin éducation nationale</a:t>
              </a:r>
            </a:p>
            <a:p>
              <a:r>
                <a:rPr lang="fr-FR" sz="1200" dirty="0"/>
                <a:t>• ERH (Enseignants Référents Handicap) si PPS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/>
                <a:t>2nd degré </a:t>
              </a:r>
              <a:r>
                <a:rPr lang="fr-FR" sz="1200" dirty="0"/>
                <a:t>: Enseignement adapté : </a:t>
              </a:r>
              <a:r>
                <a:rPr lang="fr-FR" sz="1200" b="1" dirty="0"/>
                <a:t>13 SEGPA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950483" y="541097"/>
            <a:ext cx="4701057" cy="584775"/>
            <a:chOff x="7655983" y="-4945345"/>
            <a:chExt cx="7379631" cy="880474"/>
          </a:xfrm>
          <a:gradFill>
            <a:gsLst>
              <a:gs pos="0">
                <a:srgbClr val="00B050"/>
              </a:gs>
              <a:gs pos="0">
                <a:srgbClr val="92D050"/>
              </a:gs>
              <a:gs pos="100000">
                <a:schemeClr val="bg1"/>
              </a:gs>
            </a:gsLst>
            <a:lin ang="1800000" scaled="0"/>
          </a:gradFill>
        </p:grpSpPr>
        <p:sp>
          <p:nvSpPr>
            <p:cNvPr id="17" name="Rectangle à coins arrondis 16"/>
            <p:cNvSpPr/>
            <p:nvPr/>
          </p:nvSpPr>
          <p:spPr>
            <a:xfrm>
              <a:off x="7655983" y="-4945345"/>
              <a:ext cx="7208617" cy="880474"/>
            </a:xfrm>
            <a:prstGeom prst="roundRect">
              <a:avLst>
                <a:gd name="adj" fmla="val 4637"/>
              </a:avLst>
            </a:prstGeom>
            <a:gradFill>
              <a:gsLst>
                <a:gs pos="45000">
                  <a:srgbClr val="F6B3A5"/>
                </a:gs>
                <a:gs pos="0">
                  <a:schemeClr val="accent4"/>
                </a:gs>
                <a:gs pos="100000">
                  <a:schemeClr val="bg1"/>
                </a:gs>
              </a:gsLst>
              <a:lin ang="1800000" scaled="0"/>
            </a:gradFill>
            <a:ln>
              <a:noFill/>
            </a:ln>
            <a:effectLst>
              <a:outerShdw blurRad="368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821480" y="-4945345"/>
              <a:ext cx="7214134" cy="880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Passagères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/>
                <a:t>PPRE</a:t>
              </a:r>
              <a:r>
                <a:rPr lang="fr-FR" sz="1200" dirty="0"/>
                <a:t> (Programme Personnalisé de Réussite Éducative)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chemeClr val="accent4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6199" y="1015954"/>
            <a:ext cx="1194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Marianne" panose="02000000000000000000" pitchFamily="2" charset="0"/>
              </a:rPr>
              <a:t>Élèves en difficultés d’</a:t>
            </a:r>
            <a:r>
              <a:rPr lang="fr-FR" sz="1100" dirty="0" err="1">
                <a:latin typeface="Marianne" panose="02000000000000000000" pitchFamily="2" charset="0"/>
              </a:rPr>
              <a:t>appren-tissage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5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2022 - 2023</a:t>
            </a:r>
          </a:p>
        </p:txBody>
      </p:sp>
      <p:sp>
        <p:nvSpPr>
          <p:cNvPr id="5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des Services Départementaux de l’Éducation Nationale des Pyrénées-Atlantiques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852" y="3860136"/>
            <a:ext cx="276149" cy="2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38787" y="3520973"/>
            <a:ext cx="1483258" cy="5036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Cartes des SEGPA :</a:t>
            </a:r>
          </a:p>
          <a:p>
            <a:r>
              <a:rPr lang="fr-FR" sz="1000" dirty="0"/>
              <a:t>• </a:t>
            </a:r>
            <a:r>
              <a:rPr lang="fr-FR" sz="1000" dirty="0">
                <a:hlinkClick r:id="rId3"/>
              </a:rPr>
              <a:t>SEGPA</a:t>
            </a:r>
            <a:endParaRPr lang="fr-FR" sz="1000" dirty="0"/>
          </a:p>
        </p:txBody>
      </p:sp>
      <p:sp>
        <p:nvSpPr>
          <p:cNvPr id="22" name="Rectangle 21"/>
          <p:cNvSpPr/>
          <p:nvPr/>
        </p:nvSpPr>
        <p:spPr>
          <a:xfrm>
            <a:off x="8220156" y="3356141"/>
            <a:ext cx="251120" cy="251376"/>
          </a:xfrm>
          <a:prstGeom prst="rect">
            <a:avLst/>
          </a:prstGeom>
          <a:solidFill>
            <a:schemeClr val="accent4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852" y="1940250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043397" y="2240240"/>
            <a:ext cx="2126519" cy="7018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IEN (Inspecteur de l’Éducation Nationale) 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hlinkClick r:id="rId5"/>
              </a:rPr>
              <a:t>Contactez l’IEN </a:t>
            </a:r>
            <a:r>
              <a:rPr lang="fr-FR" sz="1000" dirty="0">
                <a:solidFill>
                  <a:schemeClr val="tx1"/>
                </a:solidFill>
              </a:rPr>
              <a:t>votre circonscription.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06571" y="2130475"/>
            <a:ext cx="251120" cy="251376"/>
          </a:xfrm>
          <a:prstGeom prst="rect">
            <a:avLst/>
          </a:prstGeom>
          <a:solidFill>
            <a:schemeClr val="accent4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  <p:sp>
        <p:nvSpPr>
          <p:cNvPr id="13" name="Ellipse 12">
            <a:hlinkClick r:id="" action="ppaction://hlinkshowjump?jump=firstslide"/>
          </p:cNvPr>
          <p:cNvSpPr/>
          <p:nvPr/>
        </p:nvSpPr>
        <p:spPr>
          <a:xfrm>
            <a:off x="7333436" y="339502"/>
            <a:ext cx="358200" cy="358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0" h="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X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43" y="3603889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683371" y="2872137"/>
            <a:ext cx="2226584" cy="731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Orientation 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hlinkClick r:id="rId6"/>
              </a:rPr>
              <a:t>Contactez votre ERH </a:t>
            </a:r>
            <a:r>
              <a:rPr lang="fr-FR" sz="1000" dirty="0">
                <a:solidFill>
                  <a:schemeClr val="tx1"/>
                </a:solidFill>
              </a:rPr>
              <a:t>(Enseignant Référent Handicap) du secteur de collège concerné.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13474" y="2707305"/>
            <a:ext cx="251120" cy="251376"/>
          </a:xfrm>
          <a:prstGeom prst="rect">
            <a:avLst/>
          </a:prstGeom>
          <a:solidFill>
            <a:schemeClr val="accent4"/>
          </a:solidFill>
          <a:ln w="22225" cap="flat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398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 xsi:nil="true"/>
  </documentManagement>
</p:properties>
</file>

<file path=customXml/itemProps1.xml><?xml version="1.0" encoding="utf-8"?>
<ds:datastoreItem xmlns:ds="http://schemas.openxmlformats.org/officeDocument/2006/customXml" ds:itemID="{D9EB1297-7AD4-4FBB-8055-8C4B538408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1E121-5B71-425C-AE3F-76F751197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90F7A5-CCE4-473E-B5E5-6F67D366CE71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2c7ddd52-0a06-43b1-a35c-dcb15ea2e3f4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943</TotalTime>
  <Words>979</Words>
  <Application>Microsoft Office PowerPoint</Application>
  <PresentationFormat>Affichage à l'écran (16:9)</PresentationFormat>
  <Paragraphs>205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16/9</dc:title>
  <dc:subject>Client</dc:subject>
  <dc:creator>Microsoft Office User</dc:creator>
  <cp:lastModifiedBy>Elodie HOSSELET</cp:lastModifiedBy>
  <cp:revision>80</cp:revision>
  <dcterms:created xsi:type="dcterms:W3CDTF">2020-07-03T12:51:20Z</dcterms:created>
  <dcterms:modified xsi:type="dcterms:W3CDTF">2024-12-12T08:32:23Z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