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1" r:id="rId6"/>
    <p:sldId id="260" r:id="rId7"/>
    <p:sldId id="264" r:id="rId8"/>
    <p:sldId id="259" r:id="rId9"/>
    <p:sldId id="263" r:id="rId10"/>
  </p:sldIdLst>
  <p:sldSz cx="12192000" cy="6858000"/>
  <p:notesSz cx="7053263" cy="10180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838"/>
    <a:srgbClr val="640000"/>
    <a:srgbClr val="FF9999"/>
    <a:srgbClr val="6600FF"/>
    <a:srgbClr val="CC0099"/>
    <a:srgbClr val="0099CC"/>
    <a:srgbClr val="C10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1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3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7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1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55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3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6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1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8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59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6995-3312-46F6-8852-F1EA54470319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ACA6-8E54-45B0-B2E3-9C122497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limat.fr/la-mediatheque/arbre-educlimat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fresqueduclima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resistanceclimatique.org/inventons_nos_vies_bas_carbo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calameo.com/read/00252483938f624429de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38090" y="338590"/>
            <a:ext cx="951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Changement climatique</a:t>
            </a:r>
            <a:r>
              <a:rPr lang="fr-F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E3838"/>
                </a:solidFill>
              </a:rPr>
              <a:t>, </a:t>
            </a:r>
            <a:r>
              <a:rPr lang="fr-F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Action!</a:t>
            </a:r>
          </a:p>
          <a:p>
            <a:pPr algn="ctr"/>
            <a:r>
              <a:rPr lang="fr-F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Collège du pays d’</a:t>
            </a:r>
            <a:r>
              <a:rPr lang="fr-F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Orthe</a:t>
            </a:r>
            <a:r>
              <a:rPr lang="fr-F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– 2021-2022</a:t>
            </a:r>
            <a:endParaRPr lang="fr-FR" sz="320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19962267">
            <a:off x="4585455" y="1895489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Mathilde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0872343">
            <a:off x="10245256" y="1235067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Kenny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0681785">
            <a:off x="2164348" y="3145514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Juliette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067722">
            <a:off x="3994470" y="3392336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Maé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1088020">
            <a:off x="10193382" y="5367336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</a:rPr>
              <a:t>Charlotte</a:t>
            </a:r>
            <a:endParaRPr lang="fr-FR" sz="2400" b="1" dirty="0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0475321">
            <a:off x="3497327" y="5568822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600FF"/>
                </a:solidFill>
              </a:rPr>
              <a:t>Elsa</a:t>
            </a:r>
            <a:endParaRPr lang="fr-FR" sz="2400" b="1" dirty="0">
              <a:solidFill>
                <a:srgbClr val="66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575143">
            <a:off x="5900056" y="4024931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99CC"/>
                </a:solidFill>
              </a:rPr>
              <a:t>Louna</a:t>
            </a:r>
            <a:endParaRPr lang="fr-FR" sz="2400" b="1" dirty="0">
              <a:solidFill>
                <a:srgbClr val="0099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560341">
            <a:off x="9836331" y="3655599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Maëlle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511794">
            <a:off x="609599" y="5875167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9999"/>
                </a:solidFill>
              </a:rPr>
              <a:t>Clémentine</a:t>
            </a:r>
            <a:endParaRPr lang="fr-FR" sz="2400" b="1" dirty="0">
              <a:solidFill>
                <a:srgbClr val="FF999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909148">
            <a:off x="435476" y="1244030"/>
            <a:ext cx="199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Noëlie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976639">
            <a:off x="7180215" y="1987867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10F79"/>
                </a:solidFill>
              </a:rPr>
              <a:t>Clara</a:t>
            </a:r>
            <a:endParaRPr lang="fr-FR" sz="2400" b="1" dirty="0">
              <a:solidFill>
                <a:srgbClr val="C10F79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21249520">
            <a:off x="1020765" y="2067136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Kéo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89072" y="5525656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Benoît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357103">
            <a:off x="2413363" y="1767950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50000"/>
                  </a:schemeClr>
                </a:solidFill>
              </a:rPr>
              <a:t>Maider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 rot="205637">
            <a:off x="4736447" y="5097256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accent2">
                    <a:lumMod val="75000"/>
                  </a:schemeClr>
                </a:solidFill>
              </a:rPr>
              <a:t>Laly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956005">
            <a:off x="6452309" y="2934922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40000"/>
                </a:solidFill>
              </a:rPr>
              <a:t>Arthur</a:t>
            </a:r>
            <a:endParaRPr lang="fr-FR" sz="2400" b="1" dirty="0">
              <a:solidFill>
                <a:srgbClr val="64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465200">
            <a:off x="453873" y="3616773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E3838"/>
                </a:solidFill>
              </a:rPr>
              <a:t>Romane</a:t>
            </a:r>
            <a:endParaRPr lang="fr-FR" sz="2400" b="1" dirty="0">
              <a:solidFill>
                <a:srgbClr val="FE3838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264433" y="4402291"/>
            <a:ext cx="21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Gabin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20951096">
            <a:off x="8814809" y="2065448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Loane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83487" y="4671473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Estéban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 rot="227027">
            <a:off x="8729025" y="6080363"/>
            <a:ext cx="216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Rose-Eva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65230" y="207629"/>
            <a:ext cx="57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D’abord </a:t>
            </a:r>
            <a:r>
              <a:rPr lang="fr-FR" sz="32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former. </a:t>
            </a:r>
            <a:endParaRPr lang="fr-FR" sz="32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https://fresqueduclimat.org/wp-content/uploads/2021/05/cropped-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47" y="1113754"/>
            <a:ext cx="2007945" cy="5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091131" y="6213081"/>
            <a:ext cx="360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hlinkClick r:id="rId3"/>
              </a:rPr>
              <a:t>https://educlimat.fr/la-mediatheque/arbre-educlimat</a:t>
            </a:r>
            <a:r>
              <a:rPr lang="fr-FR" sz="1000" dirty="0" smtClean="0">
                <a:hlinkClick r:id="rId3"/>
              </a:rPr>
              <a:t>/</a:t>
            </a:r>
            <a:endParaRPr lang="fr-FR" sz="1000" dirty="0" smtClean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47527" y="1631021"/>
            <a:ext cx="183896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4"/>
              </a:rPr>
              <a:t>https://fresqueduclimat.org</a:t>
            </a:r>
            <a:r>
              <a:rPr lang="fr-FR" sz="1100" dirty="0" smtClean="0">
                <a:hlinkClick r:id="rId4"/>
              </a:rPr>
              <a:t>/</a:t>
            </a:r>
            <a:endParaRPr lang="fr-FR" sz="1100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2691035"/>
            <a:ext cx="4188739" cy="37403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1176" y="1227909"/>
            <a:ext cx="3615726" cy="39057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90709" y="5473337"/>
            <a:ext cx="3006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En 6ème/5ème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586" y="5133703"/>
            <a:ext cx="1155545" cy="17242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63914" y="1969575"/>
            <a:ext cx="3006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En 4ème/3ème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Connecteur droit avec flèche 12"/>
          <p:cNvCxnSpPr>
            <a:endCxn id="11" idx="3"/>
          </p:cNvCxnSpPr>
          <p:nvPr/>
        </p:nvCxnSpPr>
        <p:spPr>
          <a:xfrm flipH="1">
            <a:off x="3970107" y="792404"/>
            <a:ext cx="1633859" cy="137722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5" idx="2"/>
          </p:cNvCxnSpPr>
          <p:nvPr/>
        </p:nvCxnSpPr>
        <p:spPr>
          <a:xfrm>
            <a:off x="6056141" y="792404"/>
            <a:ext cx="1298248" cy="405391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11065"/>
            <a:ext cx="2491812" cy="27170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212">
            <a:off x="8784491" y="574471"/>
            <a:ext cx="2563286" cy="2501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37" y="4023360"/>
            <a:ext cx="3003550" cy="23121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00" y="2188314"/>
            <a:ext cx="2580085" cy="36700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545">
            <a:off x="-194022" y="3923259"/>
            <a:ext cx="5272159" cy="24122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94774" y="277707"/>
            <a:ext cx="360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Préparation de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l’intervention</a:t>
            </a: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8" y="1246897"/>
            <a:ext cx="11326395" cy="47620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21183" y="314513"/>
            <a:ext cx="479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Puis,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informer</a:t>
            </a:r>
            <a:r>
              <a:rPr lang="fr-FR" sz="3200" b="1" dirty="0" smtClean="0"/>
              <a:t> …</a:t>
            </a:r>
            <a:endParaRPr lang="fr-FR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686" y="1423850"/>
            <a:ext cx="964886" cy="615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67897" y="6113417"/>
            <a:ext cx="401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10 classes en tout, pendant 1 heure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8157" y="6452346"/>
            <a:ext cx="4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2"/>
              </a:rPr>
              <a:t>https://</a:t>
            </a:r>
            <a:r>
              <a:rPr lang="fr-FR" sz="1000" dirty="0" smtClean="0">
                <a:hlinkClick r:id="rId2"/>
              </a:rPr>
              <a:t>www.resistanceclimatique.org/inventons_nos_vies_bas_carbone</a:t>
            </a:r>
            <a:endParaRPr lang="fr-FR" sz="1000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40" y="927251"/>
            <a:ext cx="4340418" cy="5251268"/>
          </a:xfrm>
          <a:prstGeom prst="rect">
            <a:avLst/>
          </a:prstGeom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389704" y="927251"/>
            <a:ext cx="4770125" cy="52512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7CA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français émet, EN MOYENNE, 10 Tonnes de gaz à effet de serre chaque année</a:t>
            </a:r>
            <a:r>
              <a:rPr lang="fr-FR" sz="24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400" b="1" dirty="0" smtClean="0">
              <a:ln w="11113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b="1" dirty="0" smtClean="0">
              <a:ln w="11113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ALORS???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b="1" dirty="0" smtClean="0">
              <a:ln w="11113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Alors, pour éviter une situation dangereuse pour la vie sur Terre, il ne faut pas dépasser 2 tonnes d’émission de gaz à effet de serre par habitant et par 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72092" y="68649"/>
            <a:ext cx="69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Une frise pour 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mesurer le problème</a:t>
            </a:r>
            <a:endParaRPr lang="fr-F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47" y="1103245"/>
            <a:ext cx="8374298" cy="52139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35128" y="6317230"/>
            <a:ext cx="3370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D’après le </a:t>
            </a:r>
            <a:r>
              <a:rPr lang="fr-FR" sz="1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carbonomètre</a:t>
            </a:r>
            <a:r>
              <a:rPr lang="fr-FR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Association </a:t>
            </a:r>
            <a:r>
              <a:rPr lang="fr-FR" sz="1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éduclimat</a:t>
            </a:r>
            <a:endParaRPr lang="fr-FR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4091" y="418011"/>
            <a:ext cx="540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Des ordres de grandeur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pour agir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8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800" cy="6974695"/>
          </a:xfrm>
          <a:prstGeom prst="rect">
            <a:avLst/>
          </a:prstGeom>
          <a:effectLst>
            <a:glow rad="127000">
              <a:schemeClr val="accent1">
                <a:alpha val="3000"/>
              </a:schemeClr>
            </a:glow>
          </a:effectLst>
        </p:spPr>
      </p:pic>
      <p:sp>
        <p:nvSpPr>
          <p:cNvPr id="6" name="ZoneTexte 5"/>
          <p:cNvSpPr txBox="1"/>
          <p:nvPr/>
        </p:nvSpPr>
        <p:spPr>
          <a:xfrm>
            <a:off x="1385454" y="311530"/>
            <a:ext cx="9989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n a tenu à informer les familles </a:t>
            </a:r>
          </a:p>
          <a:p>
            <a:pPr algn="ctr"/>
            <a:r>
              <a:rPr lang="fr-FR" sz="5400" b="1" dirty="0" smtClean="0">
                <a:solidFill>
                  <a:schemeClr val="accent4">
                    <a:lumMod val="75000"/>
                  </a:schemeClr>
                </a:solidFill>
              </a:rPr>
              <a:t>De notre action</a:t>
            </a:r>
            <a:endParaRPr lang="fr-FR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3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60887"/>
              </p:ext>
            </p:extLst>
          </p:nvPr>
        </p:nvGraphicFramePr>
        <p:xfrm>
          <a:off x="1515291" y="1256558"/>
          <a:ext cx="9302932" cy="1112086"/>
        </p:xfrm>
        <a:graphic>
          <a:graphicData uri="http://schemas.openxmlformats.org/drawingml/2006/table">
            <a:tbl>
              <a:tblPr/>
              <a:tblGrid>
                <a:gridCol w="2325733">
                  <a:extLst>
                    <a:ext uri="{9D8B030D-6E8A-4147-A177-3AD203B41FA5}">
                      <a16:colId xmlns:a16="http://schemas.microsoft.com/office/drawing/2014/main" val="2106420021"/>
                    </a:ext>
                  </a:extLst>
                </a:gridCol>
                <a:gridCol w="2325733">
                  <a:extLst>
                    <a:ext uri="{9D8B030D-6E8A-4147-A177-3AD203B41FA5}">
                      <a16:colId xmlns:a16="http://schemas.microsoft.com/office/drawing/2014/main" val="3551091557"/>
                    </a:ext>
                  </a:extLst>
                </a:gridCol>
                <a:gridCol w="2325733">
                  <a:extLst>
                    <a:ext uri="{9D8B030D-6E8A-4147-A177-3AD203B41FA5}">
                      <a16:colId xmlns:a16="http://schemas.microsoft.com/office/drawing/2014/main" val="1902486146"/>
                    </a:ext>
                  </a:extLst>
                </a:gridCol>
                <a:gridCol w="2325733">
                  <a:extLst>
                    <a:ext uri="{9D8B030D-6E8A-4147-A177-3AD203B41FA5}">
                      <a16:colId xmlns:a16="http://schemas.microsoft.com/office/drawing/2014/main" val="930550302"/>
                    </a:ext>
                  </a:extLst>
                </a:gridCol>
              </a:tblGrid>
              <a:tr h="404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Taux de réponses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>
                          <a:effectLst/>
                        </a:rPr>
                        <a:t>OUI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NON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948235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Elèves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44 %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88</a:t>
                      </a:r>
                      <a:r>
                        <a:rPr lang="fr-FR" b="1" dirty="0">
                          <a:effectLst/>
                        </a:rPr>
                        <a:t> </a:t>
                      </a: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12 %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16081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Responsables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49 %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97 %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3 %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65197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53260"/>
              </p:ext>
            </p:extLst>
          </p:nvPr>
        </p:nvGraphicFramePr>
        <p:xfrm>
          <a:off x="1515291" y="3337361"/>
          <a:ext cx="9302928" cy="1070772"/>
        </p:xfrm>
        <a:graphic>
          <a:graphicData uri="http://schemas.openxmlformats.org/drawingml/2006/table">
            <a:tbl>
              <a:tblPr/>
              <a:tblGrid>
                <a:gridCol w="2325732">
                  <a:extLst>
                    <a:ext uri="{9D8B030D-6E8A-4147-A177-3AD203B41FA5}">
                      <a16:colId xmlns:a16="http://schemas.microsoft.com/office/drawing/2014/main" val="2518662039"/>
                    </a:ext>
                  </a:extLst>
                </a:gridCol>
                <a:gridCol w="2325732">
                  <a:extLst>
                    <a:ext uri="{9D8B030D-6E8A-4147-A177-3AD203B41FA5}">
                      <a16:colId xmlns:a16="http://schemas.microsoft.com/office/drawing/2014/main" val="2763435410"/>
                    </a:ext>
                  </a:extLst>
                </a:gridCol>
                <a:gridCol w="2325732">
                  <a:extLst>
                    <a:ext uri="{9D8B030D-6E8A-4147-A177-3AD203B41FA5}">
                      <a16:colId xmlns:a16="http://schemas.microsoft.com/office/drawing/2014/main" val="1951499411"/>
                    </a:ext>
                  </a:extLst>
                </a:gridCol>
                <a:gridCol w="2325732">
                  <a:extLst>
                    <a:ext uri="{9D8B030D-6E8A-4147-A177-3AD203B41FA5}">
                      <a16:colId xmlns:a16="http://schemas.microsoft.com/office/drawing/2014/main" val="694258557"/>
                    </a:ext>
                  </a:extLst>
                </a:gridCol>
              </a:tblGrid>
              <a:tr h="35692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Taux de réponses</a:t>
                      </a: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OUI</a:t>
                      </a: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NON</a:t>
                      </a: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629928"/>
                  </a:ext>
                </a:extLst>
              </a:tr>
              <a:tr h="35692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Elèves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44 %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78 %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>
                          <a:effectLst/>
                        </a:rPr>
                        <a:t>22 %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29332"/>
                  </a:ext>
                </a:extLst>
              </a:tr>
              <a:tr h="35692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Responsables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42 %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68 %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32%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10116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74381"/>
              </p:ext>
            </p:extLst>
          </p:nvPr>
        </p:nvGraphicFramePr>
        <p:xfrm>
          <a:off x="1515291" y="5477305"/>
          <a:ext cx="9302928" cy="1060704"/>
        </p:xfrm>
        <a:graphic>
          <a:graphicData uri="http://schemas.openxmlformats.org/drawingml/2006/table">
            <a:tbl>
              <a:tblPr/>
              <a:tblGrid>
                <a:gridCol w="2325732">
                  <a:extLst>
                    <a:ext uri="{9D8B030D-6E8A-4147-A177-3AD203B41FA5}">
                      <a16:colId xmlns:a16="http://schemas.microsoft.com/office/drawing/2014/main" val="440766378"/>
                    </a:ext>
                  </a:extLst>
                </a:gridCol>
                <a:gridCol w="2325732">
                  <a:extLst>
                    <a:ext uri="{9D8B030D-6E8A-4147-A177-3AD203B41FA5}">
                      <a16:colId xmlns:a16="http://schemas.microsoft.com/office/drawing/2014/main" val="3684621574"/>
                    </a:ext>
                  </a:extLst>
                </a:gridCol>
                <a:gridCol w="2325732">
                  <a:extLst>
                    <a:ext uri="{9D8B030D-6E8A-4147-A177-3AD203B41FA5}">
                      <a16:colId xmlns:a16="http://schemas.microsoft.com/office/drawing/2014/main" val="240879245"/>
                    </a:ext>
                  </a:extLst>
                </a:gridCol>
                <a:gridCol w="2325732">
                  <a:extLst>
                    <a:ext uri="{9D8B030D-6E8A-4147-A177-3AD203B41FA5}">
                      <a16:colId xmlns:a16="http://schemas.microsoft.com/office/drawing/2014/main" val="1074597193"/>
                    </a:ext>
                  </a:extLst>
                </a:gridCol>
              </a:tblGrid>
              <a:tr h="274321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Taux de réponses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>
                          <a:effectLst/>
                        </a:rPr>
                        <a:t>OUI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NON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807095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Elèves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42</a:t>
                      </a:r>
                      <a:r>
                        <a:rPr lang="fr-FR" b="1" dirty="0">
                          <a:effectLst/>
                        </a:rPr>
                        <a:t>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  <a:effectLst/>
                        </a:rPr>
                        <a:t>64 %</a:t>
                      </a:r>
                      <a:endParaRPr lang="fr-F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36</a:t>
                      </a:r>
                      <a:r>
                        <a:rPr lang="fr-FR" b="1" dirty="0">
                          <a:effectLst/>
                        </a:rPr>
                        <a:t>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990763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>
                          <a:effectLst/>
                        </a:rPr>
                        <a:t>Responsables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45</a:t>
                      </a:r>
                      <a:r>
                        <a:rPr lang="fr-FR" b="1" dirty="0">
                          <a:effectLst/>
                        </a:rPr>
                        <a:t>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  <a:effectLst/>
                        </a:rPr>
                        <a:t> %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b="1" dirty="0" smtClean="0">
                          <a:effectLst/>
                        </a:rPr>
                        <a:t>36</a:t>
                      </a:r>
                      <a:r>
                        <a:rPr lang="fr-FR" b="1" baseline="0" dirty="0" smtClean="0">
                          <a:effectLst/>
                        </a:rPr>
                        <a:t> </a:t>
                      </a:r>
                      <a:r>
                        <a:rPr lang="fr-FR" b="1" dirty="0" smtClean="0">
                          <a:effectLst/>
                        </a:rPr>
                        <a:t>%</a:t>
                      </a:r>
                      <a:endParaRPr lang="fr-FR" b="1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719561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515291" y="640080"/>
            <a:ext cx="930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Q1</a:t>
            </a:r>
            <a:r>
              <a:rPr lang="fr-FR" dirty="0"/>
              <a:t> - Pensez-vous qu'il est utile de travailler avec les collégiens sur un projet sur le changement </a:t>
            </a:r>
          </a:p>
          <a:p>
            <a:r>
              <a:rPr lang="fr-FR" dirty="0"/>
              <a:t>climatique?</a:t>
            </a:r>
            <a:endParaRPr lang="fr-FR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5291" y="2429945"/>
            <a:ext cx="93029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dirty="0" smtClean="0"/>
              <a:t>Q2</a:t>
            </a:r>
            <a:r>
              <a:rPr lang="fr-FR" dirty="0" smtClean="0"/>
              <a:t>- Est-ce </a:t>
            </a:r>
            <a:r>
              <a:rPr lang="fr-FR" dirty="0"/>
              <a:t>que votre enfant vous a parlé de l'intervention de l'éco-délégué dans sa classe sur la question du changement climatique? </a:t>
            </a:r>
          </a:p>
          <a:p>
            <a:pPr>
              <a:lnSpc>
                <a:spcPct val="115000"/>
              </a:lnSpc>
            </a:pPr>
            <a:endParaRPr lang="fr-FR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5291" y="4715384"/>
            <a:ext cx="941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Q3</a:t>
            </a:r>
            <a:r>
              <a:rPr lang="fr-FR" dirty="0" smtClean="0"/>
              <a:t> - Si </a:t>
            </a:r>
            <a:r>
              <a:rPr lang="fr-FR" dirty="0"/>
              <a:t>oui, avez-vous choisi des actions à mettre en place pour réduire les émissions de Gaz à effet de serre? 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30137" y="89401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Les familles ont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répondu au sondage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93" y="1490061"/>
            <a:ext cx="4821192" cy="3691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249" y="5181601"/>
            <a:ext cx="3089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3"/>
              </a:rPr>
              <a:t>https://</a:t>
            </a:r>
            <a:r>
              <a:rPr lang="fr-FR" sz="1000" dirty="0" smtClean="0">
                <a:hlinkClick r:id="rId3"/>
              </a:rPr>
              <a:t>fr.calameo.com/read/00252483938f624429de4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52945" y="484909"/>
            <a:ext cx="1008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On va tout faire pour qu’elle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se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gratte encore longtemps!!!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52945" y="5915891"/>
            <a:ext cx="9947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Un dessin de Mix et Remix de l’expo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« ça chauffe pour la planète » </a:t>
            </a:r>
            <a:r>
              <a:rPr lang="fr-FR" sz="2000" b="1" dirty="0" smtClean="0"/>
              <a:t>-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Cartoonning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eace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23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331</Words>
  <Application>Microsoft Office PowerPoint</Application>
  <PresentationFormat>Grand écran</PresentationFormat>
  <Paragraphs>85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CD40</dc:creator>
  <cp:lastModifiedBy>Laetitia Jaffard</cp:lastModifiedBy>
  <cp:revision>45</cp:revision>
  <cp:lastPrinted>2022-05-13T08:44:31Z</cp:lastPrinted>
  <dcterms:created xsi:type="dcterms:W3CDTF">2022-05-05T15:09:51Z</dcterms:created>
  <dcterms:modified xsi:type="dcterms:W3CDTF">2022-05-18T15:09:20Z</dcterms:modified>
</cp:coreProperties>
</file>