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2" r:id="rId4"/>
    <p:sldId id="257" r:id="rId5"/>
    <p:sldId id="261" r:id="rId6"/>
    <p:sldId id="260" r:id="rId7"/>
    <p:sldId id="264" r:id="rId8"/>
    <p:sldId id="259" r:id="rId9"/>
    <p:sldId id="263" r:id="rId10"/>
  </p:sldIdLst>
  <p:sldSz cx="12192000" cy="6858000"/>
  <p:notesSz cx="7053263" cy="10180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3838"/>
    <a:srgbClr val="640000"/>
    <a:srgbClr val="FF9999"/>
    <a:srgbClr val="6600FF"/>
    <a:srgbClr val="CC0099"/>
    <a:srgbClr val="0099CC"/>
    <a:srgbClr val="C10F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6" d="100"/>
          <a:sy n="56" d="100"/>
        </p:scale>
        <p:origin x="28" y="1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B6995-3312-46F6-8852-F1EA54470319}" type="datetimeFigureOut">
              <a:rPr lang="fr-FR" smtClean="0"/>
              <a:t>18/05/2022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AACA6-8E54-45B0-B2E3-9C1224978B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2130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B6995-3312-46F6-8852-F1EA54470319}" type="datetimeFigureOut">
              <a:rPr lang="fr-FR" smtClean="0"/>
              <a:t>18/05/2022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AACA6-8E54-45B0-B2E3-9C1224978B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731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B6995-3312-46F6-8852-F1EA54470319}" type="datetimeFigureOut">
              <a:rPr lang="fr-FR" smtClean="0"/>
              <a:t>18/05/2022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AACA6-8E54-45B0-B2E3-9C1224978B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7701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B6995-3312-46F6-8852-F1EA54470319}" type="datetimeFigureOut">
              <a:rPr lang="fr-FR" smtClean="0"/>
              <a:t>18/05/2022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AACA6-8E54-45B0-B2E3-9C1224978B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214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B6995-3312-46F6-8852-F1EA54470319}" type="datetimeFigureOut">
              <a:rPr lang="fr-FR" smtClean="0"/>
              <a:t>18/05/2022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AACA6-8E54-45B0-B2E3-9C1224978B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6823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B6995-3312-46F6-8852-F1EA54470319}" type="datetimeFigureOut">
              <a:rPr lang="fr-FR" smtClean="0"/>
              <a:t>18/05/2022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AACA6-8E54-45B0-B2E3-9C1224978B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7558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B6995-3312-46F6-8852-F1EA54470319}" type="datetimeFigureOut">
              <a:rPr lang="fr-FR" smtClean="0"/>
              <a:t>18/05/2022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AACA6-8E54-45B0-B2E3-9C1224978B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5537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B6995-3312-46F6-8852-F1EA54470319}" type="datetimeFigureOut">
              <a:rPr lang="fr-FR" smtClean="0"/>
              <a:t>18/05/2022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AACA6-8E54-45B0-B2E3-9C1224978B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362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B6995-3312-46F6-8852-F1EA54470319}" type="datetimeFigureOut">
              <a:rPr lang="fr-FR" smtClean="0"/>
              <a:t>18/05/2022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AACA6-8E54-45B0-B2E3-9C1224978B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5313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B6995-3312-46F6-8852-F1EA54470319}" type="datetimeFigureOut">
              <a:rPr lang="fr-FR" smtClean="0"/>
              <a:t>18/05/2022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AACA6-8E54-45B0-B2E3-9C1224978B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868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B6995-3312-46F6-8852-F1EA54470319}" type="datetimeFigureOut">
              <a:rPr lang="fr-FR" smtClean="0"/>
              <a:t>18/05/2022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AACA6-8E54-45B0-B2E3-9C1224978B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5591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3B6995-3312-46F6-8852-F1EA54470319}" type="datetimeFigureOut">
              <a:rPr lang="fr-FR" smtClean="0"/>
              <a:t>18/05/2022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CAACA6-8E54-45B0-B2E3-9C1224978B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4609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limat.fr/la-mediatheque/arbre-educlimat/" TargetMode="External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hyperlink" Target="https://fresqueduclimat.org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www.resistanceclimatique.org/inventons_nos_vies_bas_carbone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fr.calameo.com/read/00252483938f624429de4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538090" y="338590"/>
            <a:ext cx="95182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ln>
                  <a:solidFill>
                    <a:sysClr val="windowText" lastClr="000000"/>
                  </a:solidFill>
                </a:ln>
                <a:solidFill>
                  <a:schemeClr val="accent4">
                    <a:lumMod val="75000"/>
                  </a:schemeClr>
                </a:solidFill>
              </a:rPr>
              <a:t>Changement climatique</a:t>
            </a:r>
            <a:r>
              <a:rPr lang="fr-FR" sz="3200" dirty="0" smtClean="0">
                <a:ln>
                  <a:solidFill>
                    <a:sysClr val="windowText" lastClr="000000"/>
                  </a:solidFill>
                </a:ln>
                <a:solidFill>
                  <a:srgbClr val="FE3838"/>
                </a:solidFill>
              </a:rPr>
              <a:t>, </a:t>
            </a:r>
            <a:r>
              <a:rPr lang="fr-FR" sz="3200" b="1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Action!</a:t>
            </a:r>
          </a:p>
          <a:p>
            <a:pPr algn="ctr"/>
            <a:r>
              <a:rPr lang="fr-FR" sz="3200" b="1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Collège du pays d’</a:t>
            </a:r>
            <a:r>
              <a:rPr lang="fr-FR" sz="3200" b="1" dirty="0" err="1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Orthe</a:t>
            </a:r>
            <a:r>
              <a:rPr lang="fr-FR" sz="3200" b="1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FR" sz="3200" b="1" dirty="0" smtClean="0">
                <a:ln>
                  <a:solidFill>
                    <a:sysClr val="windowText" lastClr="000000"/>
                  </a:solidFill>
                </a:ln>
                <a:solidFill>
                  <a:schemeClr val="accent4">
                    <a:lumMod val="75000"/>
                  </a:schemeClr>
                </a:solidFill>
              </a:rPr>
              <a:t>– 2021-2022</a:t>
            </a:r>
            <a:endParaRPr lang="fr-FR" sz="3200" b="1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 rot="19962267">
            <a:off x="4585455" y="1895489"/>
            <a:ext cx="21684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7030A0"/>
                </a:solidFill>
              </a:rPr>
              <a:t>Mathilde</a:t>
            </a:r>
            <a:endParaRPr lang="fr-FR" sz="2400" b="1" dirty="0">
              <a:solidFill>
                <a:srgbClr val="7030A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 rot="20872343">
            <a:off x="10245256" y="1235067"/>
            <a:ext cx="21684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accent1">
                    <a:lumMod val="50000"/>
                  </a:schemeClr>
                </a:solidFill>
              </a:rPr>
              <a:t>Kenny</a:t>
            </a:r>
            <a:endParaRPr lang="fr-FR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 rot="20681785">
            <a:off x="2164348" y="3145514"/>
            <a:ext cx="21684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FFC000"/>
                </a:solidFill>
              </a:rPr>
              <a:t>Juliette</a:t>
            </a:r>
            <a:endParaRPr lang="fr-FR" sz="2400" b="1" dirty="0">
              <a:solidFill>
                <a:srgbClr val="FFC000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 rot="21067722">
            <a:off x="3994470" y="3392336"/>
            <a:ext cx="21684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accent6">
                    <a:lumMod val="75000"/>
                  </a:schemeClr>
                </a:solidFill>
              </a:rPr>
              <a:t>Maé</a:t>
            </a:r>
            <a:endParaRPr lang="fr-F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 rot="21088020">
            <a:off x="10193382" y="5367336"/>
            <a:ext cx="21684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CC0099"/>
                </a:solidFill>
              </a:rPr>
              <a:t>Charlotte</a:t>
            </a:r>
            <a:endParaRPr lang="fr-FR" sz="2400" b="1" dirty="0">
              <a:solidFill>
                <a:srgbClr val="CC0099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 rot="20475321">
            <a:off x="3497327" y="5568822"/>
            <a:ext cx="21684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6600FF"/>
                </a:solidFill>
              </a:rPr>
              <a:t>Elsa</a:t>
            </a:r>
            <a:endParaRPr lang="fr-FR" sz="2400" b="1" dirty="0">
              <a:solidFill>
                <a:srgbClr val="6600FF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 rot="575143">
            <a:off x="5900056" y="4024931"/>
            <a:ext cx="21684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 smtClean="0">
                <a:solidFill>
                  <a:srgbClr val="0099CC"/>
                </a:solidFill>
              </a:rPr>
              <a:t>Louna</a:t>
            </a:r>
            <a:endParaRPr lang="fr-FR" sz="2400" b="1" dirty="0">
              <a:solidFill>
                <a:srgbClr val="0099CC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 rot="560341">
            <a:off x="9836331" y="3655599"/>
            <a:ext cx="21684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accent2">
                    <a:lumMod val="75000"/>
                  </a:schemeClr>
                </a:solidFill>
              </a:rPr>
              <a:t>Maëlle</a:t>
            </a:r>
            <a:endParaRPr lang="fr-FR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 rot="511794">
            <a:off x="609599" y="5875167"/>
            <a:ext cx="21684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FF9999"/>
                </a:solidFill>
              </a:rPr>
              <a:t>Clémentine</a:t>
            </a:r>
            <a:endParaRPr lang="fr-FR" sz="2400" b="1" dirty="0">
              <a:solidFill>
                <a:srgbClr val="FF9999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 rot="909148">
            <a:off x="435476" y="1244030"/>
            <a:ext cx="19920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 smtClean="0">
                <a:solidFill>
                  <a:srgbClr val="FF0000"/>
                </a:solidFill>
              </a:rPr>
              <a:t>Noëlie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 rot="976639">
            <a:off x="7180215" y="1987867"/>
            <a:ext cx="21684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C10F79"/>
                </a:solidFill>
              </a:rPr>
              <a:t>Clara</a:t>
            </a:r>
            <a:endParaRPr lang="fr-FR" sz="2400" b="1" dirty="0">
              <a:solidFill>
                <a:srgbClr val="C10F79"/>
              </a:solidFill>
            </a:endParaRPr>
          </a:p>
        </p:txBody>
      </p:sp>
      <p:sp>
        <p:nvSpPr>
          <p:cNvPr id="17" name="ZoneTexte 16"/>
          <p:cNvSpPr txBox="1"/>
          <p:nvPr/>
        </p:nvSpPr>
        <p:spPr>
          <a:xfrm rot="21249520">
            <a:off x="1020765" y="2067136"/>
            <a:ext cx="21684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 smtClean="0">
                <a:solidFill>
                  <a:srgbClr val="C00000"/>
                </a:solidFill>
              </a:rPr>
              <a:t>Kéo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6789072" y="5525656"/>
            <a:ext cx="21684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accent6">
                    <a:lumMod val="50000"/>
                  </a:schemeClr>
                </a:solidFill>
              </a:rPr>
              <a:t>Benoît</a:t>
            </a:r>
            <a:endParaRPr lang="fr-FR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 rot="357103">
            <a:off x="2413363" y="1767950"/>
            <a:ext cx="21684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 smtClean="0">
                <a:solidFill>
                  <a:schemeClr val="accent6">
                    <a:lumMod val="50000"/>
                  </a:schemeClr>
                </a:solidFill>
              </a:rPr>
              <a:t>Maider</a:t>
            </a:r>
            <a:endParaRPr lang="fr-FR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 rot="205637">
            <a:off x="4736447" y="5097256"/>
            <a:ext cx="21684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 smtClean="0">
                <a:solidFill>
                  <a:schemeClr val="accent2">
                    <a:lumMod val="75000"/>
                  </a:schemeClr>
                </a:solidFill>
              </a:rPr>
              <a:t>Laly</a:t>
            </a:r>
            <a:endParaRPr lang="fr-FR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 rot="956005">
            <a:off x="6452309" y="2934922"/>
            <a:ext cx="21684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640000"/>
                </a:solidFill>
              </a:rPr>
              <a:t>Arthur</a:t>
            </a:r>
            <a:endParaRPr lang="fr-FR" sz="2400" b="1" dirty="0">
              <a:solidFill>
                <a:srgbClr val="640000"/>
              </a:solidFill>
            </a:endParaRPr>
          </a:p>
        </p:txBody>
      </p:sp>
      <p:sp>
        <p:nvSpPr>
          <p:cNvPr id="22" name="ZoneTexte 21"/>
          <p:cNvSpPr txBox="1"/>
          <p:nvPr/>
        </p:nvSpPr>
        <p:spPr>
          <a:xfrm rot="465200">
            <a:off x="453873" y="3616773"/>
            <a:ext cx="21684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FE3838"/>
                </a:solidFill>
              </a:rPr>
              <a:t>Romane</a:t>
            </a:r>
            <a:endParaRPr lang="fr-FR" sz="2400" b="1" dirty="0">
              <a:solidFill>
                <a:srgbClr val="FE3838"/>
              </a:solidFill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8264433" y="4402291"/>
            <a:ext cx="21684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Gabin</a:t>
            </a:r>
            <a:endParaRPr lang="fr-FR" sz="2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4" name="ZoneTexte 23"/>
          <p:cNvSpPr txBox="1"/>
          <p:nvPr/>
        </p:nvSpPr>
        <p:spPr>
          <a:xfrm rot="20951096">
            <a:off x="8814809" y="2065448"/>
            <a:ext cx="21684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 smtClean="0">
                <a:solidFill>
                  <a:srgbClr val="C00000"/>
                </a:solidFill>
              </a:rPr>
              <a:t>Loane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2083487" y="4671473"/>
            <a:ext cx="21684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C00000"/>
                </a:solidFill>
              </a:rPr>
              <a:t>Estéban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26" name="ZoneTexte 25"/>
          <p:cNvSpPr txBox="1"/>
          <p:nvPr/>
        </p:nvSpPr>
        <p:spPr>
          <a:xfrm rot="227027">
            <a:off x="8729025" y="6080363"/>
            <a:ext cx="21684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accent2">
                    <a:lumMod val="75000"/>
                  </a:schemeClr>
                </a:solidFill>
              </a:rPr>
              <a:t>Rose-Eva</a:t>
            </a:r>
            <a:endParaRPr lang="fr-FR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06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3165230" y="207629"/>
            <a:ext cx="57818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D’abord </a:t>
            </a:r>
            <a:r>
              <a:rPr lang="fr-FR" sz="3200" b="1" dirty="0" smtClean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 former. </a:t>
            </a:r>
            <a:endParaRPr lang="fr-FR" sz="3200" b="1" dirty="0">
              <a:ln w="0"/>
              <a:solidFill>
                <a:schemeClr val="accent6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Picture 2" descr="https://fresqueduclimat.org/wp-content/uploads/2021/05/cropped-2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547" y="1113754"/>
            <a:ext cx="2007945" cy="571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8091131" y="6213081"/>
            <a:ext cx="36053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>
                <a:hlinkClick r:id="rId3"/>
              </a:rPr>
              <a:t>https://educlimat.fr/la-mediatheque/arbre-educlimat</a:t>
            </a:r>
            <a:r>
              <a:rPr lang="fr-FR" sz="1000" dirty="0" smtClean="0">
                <a:hlinkClick r:id="rId3"/>
              </a:rPr>
              <a:t>/</a:t>
            </a:r>
            <a:endParaRPr lang="fr-FR" sz="1000" dirty="0" smtClean="0"/>
          </a:p>
          <a:p>
            <a:pPr algn="ctr"/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1547527" y="1631021"/>
            <a:ext cx="1838965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100" dirty="0">
                <a:hlinkClick r:id="rId4"/>
              </a:rPr>
              <a:t>https://fresqueduclimat.org</a:t>
            </a:r>
            <a:r>
              <a:rPr lang="fr-FR" sz="1100" dirty="0" smtClean="0">
                <a:hlinkClick r:id="rId4"/>
              </a:rPr>
              <a:t>/</a:t>
            </a:r>
            <a:endParaRPr lang="fr-FR" sz="1100" dirty="0" smtClean="0"/>
          </a:p>
          <a:p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89" y="2691035"/>
            <a:ext cx="4188739" cy="3740355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81176" y="1227909"/>
            <a:ext cx="3615726" cy="3905794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8390709" y="5473337"/>
            <a:ext cx="3006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chemeClr val="accent6">
                    <a:lumMod val="75000"/>
                  </a:schemeClr>
                </a:solidFill>
              </a:rPr>
              <a:t>En 6ème/5ème</a:t>
            </a:r>
            <a:endParaRPr lang="fr-FR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35586" y="5133703"/>
            <a:ext cx="1155545" cy="1724297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963914" y="1969575"/>
            <a:ext cx="3006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chemeClr val="accent6">
                    <a:lumMod val="75000"/>
                  </a:schemeClr>
                </a:solidFill>
              </a:rPr>
              <a:t>En 4ème/3ème</a:t>
            </a:r>
            <a:endParaRPr lang="fr-FR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13" name="Connecteur droit avec flèche 12"/>
          <p:cNvCxnSpPr>
            <a:endCxn id="11" idx="3"/>
          </p:cNvCxnSpPr>
          <p:nvPr/>
        </p:nvCxnSpPr>
        <p:spPr>
          <a:xfrm flipH="1">
            <a:off x="3970107" y="792404"/>
            <a:ext cx="1633859" cy="1377226"/>
          </a:xfrm>
          <a:prstGeom prst="straightConnector1">
            <a:avLst/>
          </a:prstGeom>
          <a:ln w="254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>
            <a:stCxn id="5" idx="2"/>
          </p:cNvCxnSpPr>
          <p:nvPr/>
        </p:nvCxnSpPr>
        <p:spPr>
          <a:xfrm>
            <a:off x="6056141" y="792404"/>
            <a:ext cx="1298248" cy="4053916"/>
          </a:xfrm>
          <a:prstGeom prst="straightConnector1">
            <a:avLst/>
          </a:prstGeom>
          <a:ln w="254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656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51" y="611065"/>
            <a:ext cx="2491812" cy="2717074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5212">
            <a:off x="8784491" y="574471"/>
            <a:ext cx="2563286" cy="250134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3237" y="4023360"/>
            <a:ext cx="3003550" cy="2312125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9800" y="2188314"/>
            <a:ext cx="2580085" cy="3670091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0545">
            <a:off x="-194022" y="3923259"/>
            <a:ext cx="5272159" cy="2412225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4194774" y="277707"/>
            <a:ext cx="36094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accent6">
                    <a:lumMod val="75000"/>
                  </a:schemeClr>
                </a:solidFill>
              </a:rPr>
              <a:t>Préparation de </a:t>
            </a:r>
            <a:r>
              <a:rPr lang="fr-FR" sz="2800" b="1" dirty="0" smtClean="0">
                <a:solidFill>
                  <a:schemeClr val="accent4">
                    <a:lumMod val="75000"/>
                  </a:schemeClr>
                </a:solidFill>
              </a:rPr>
              <a:t>l’intervention</a:t>
            </a:r>
            <a:endParaRPr lang="fr-FR" sz="28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95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28" y="1246897"/>
            <a:ext cx="11326395" cy="476201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3621183" y="314513"/>
            <a:ext cx="47970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chemeClr val="accent4">
                    <a:lumMod val="75000"/>
                  </a:schemeClr>
                </a:solidFill>
              </a:rPr>
              <a:t>Puis, </a:t>
            </a:r>
            <a:r>
              <a:rPr lang="fr-FR" sz="3200" b="1" dirty="0" smtClean="0">
                <a:solidFill>
                  <a:schemeClr val="accent6">
                    <a:lumMod val="75000"/>
                  </a:schemeClr>
                </a:solidFill>
              </a:rPr>
              <a:t>informer</a:t>
            </a:r>
            <a:r>
              <a:rPr lang="fr-FR" sz="3200" b="1" dirty="0" smtClean="0"/>
              <a:t> …</a:t>
            </a:r>
            <a:endParaRPr lang="fr-FR" sz="3200" b="1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6686" y="1423850"/>
            <a:ext cx="964886" cy="615725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7667897" y="6113417"/>
            <a:ext cx="40150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10 classes en tout, pendant 1 heure</a:t>
            </a:r>
            <a:endParaRPr lang="fr-FR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215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28157" y="6452346"/>
            <a:ext cx="41278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dirty="0">
                <a:hlinkClick r:id="rId2"/>
              </a:rPr>
              <a:t>https://</a:t>
            </a:r>
            <a:r>
              <a:rPr lang="fr-FR" sz="1000" dirty="0" smtClean="0">
                <a:hlinkClick r:id="rId2"/>
              </a:rPr>
              <a:t>www.resistanceclimatique.org/inventons_nos_vies_bas_carbone</a:t>
            </a:r>
            <a:endParaRPr lang="fr-FR" sz="1000" dirty="0" smtClean="0"/>
          </a:p>
          <a:p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0540" y="927251"/>
            <a:ext cx="4340418" cy="5251268"/>
          </a:xfrm>
          <a:prstGeom prst="rect">
            <a:avLst/>
          </a:prstGeom>
        </p:spPr>
      </p:pic>
      <p:sp>
        <p:nvSpPr>
          <p:cNvPr id="6" name="Zone de texte 2"/>
          <p:cNvSpPr txBox="1">
            <a:spLocks noChangeArrowheads="1"/>
          </p:cNvSpPr>
          <p:nvPr/>
        </p:nvSpPr>
        <p:spPr bwMode="auto">
          <a:xfrm>
            <a:off x="389704" y="927251"/>
            <a:ext cx="4770125" cy="525126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800" dirty="0">
                <a:ln w="11113" cap="flat" cmpd="sng" algn="ctr">
                  <a:solidFill>
                    <a:srgbClr val="ED7D31"/>
                  </a:solidFill>
                  <a:prstDash val="solid"/>
                  <a:round/>
                </a:ln>
                <a:solidFill>
                  <a:srgbClr val="F7CAA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F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2400" dirty="0">
                <a:ln w="11113" cap="flat" cmpd="sng" algn="ctr">
                  <a:solidFill>
                    <a:srgbClr val="ED7D31"/>
                  </a:solidFill>
                  <a:prstDash val="solid"/>
                  <a:round/>
                </a:ln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Chaque français émet, EN MOYENNE, 10 Tonnes de gaz à effet de serre chaque année</a:t>
            </a:r>
            <a:r>
              <a:rPr lang="fr-FR" sz="2400" b="1" dirty="0">
                <a:ln w="11113" cap="flat" cmpd="sng" algn="ctr">
                  <a:solidFill>
                    <a:srgbClr val="ED7D31"/>
                  </a:solidFill>
                  <a:prstDash val="solid"/>
                  <a:round/>
                </a:ln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fr-FR" sz="2400" b="1" dirty="0" smtClean="0">
              <a:ln w="11113" cap="flat" cmpd="sng" algn="ctr">
                <a:solidFill>
                  <a:srgbClr val="ED7D31"/>
                </a:solidFill>
                <a:prstDash val="solid"/>
                <a:round/>
              </a:ln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fr-FR" sz="2400" b="1" dirty="0" smtClean="0">
              <a:ln w="11113" cap="flat" cmpd="sng" algn="ctr">
                <a:solidFill>
                  <a:srgbClr val="ED7D31"/>
                </a:solidFill>
                <a:prstDash val="solid"/>
                <a:round/>
              </a:ln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2400" b="1" dirty="0" smtClean="0">
                <a:ln w="11113" cap="flat" cmpd="sng" algn="ctr">
                  <a:solidFill>
                    <a:srgbClr val="ED7D31"/>
                  </a:solidFill>
                  <a:prstDash val="solid"/>
                  <a:round/>
                </a:ln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 ALORS???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fr-FR" sz="2400" b="1" dirty="0" smtClean="0">
              <a:ln w="11113" cap="flat" cmpd="sng" algn="ctr">
                <a:solidFill>
                  <a:srgbClr val="ED7D31"/>
                </a:solidFill>
                <a:prstDash val="solid"/>
                <a:round/>
              </a:ln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2400" b="1" dirty="0" smtClean="0">
                <a:ln w="11113" cap="flat" cmpd="sng" algn="ctr">
                  <a:solidFill>
                    <a:srgbClr val="ED7D31"/>
                  </a:solidFill>
                  <a:prstDash val="solid"/>
                  <a:round/>
                </a:ln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Alors, pour éviter une situation dangereuse pour la vie sur Terre, il ne faut pas dépasser 2 tonnes d’émission de gaz à effet de serre par habitant et par an.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FR" sz="2400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3172092" y="68649"/>
            <a:ext cx="69516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chemeClr val="accent6">
                    <a:lumMod val="75000"/>
                  </a:schemeClr>
                </a:solidFill>
              </a:rPr>
              <a:t>Une frise pour </a:t>
            </a:r>
            <a:r>
              <a:rPr lang="fr-FR" sz="3200" b="1" dirty="0" smtClean="0">
                <a:solidFill>
                  <a:schemeClr val="accent4">
                    <a:lumMod val="75000"/>
                  </a:schemeClr>
                </a:solidFill>
              </a:rPr>
              <a:t>mesurer le problème</a:t>
            </a:r>
            <a:endParaRPr lang="fr-FR" sz="32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979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1047" y="1103245"/>
            <a:ext cx="8374298" cy="5213985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6735128" y="6317230"/>
            <a:ext cx="33702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D’après le </a:t>
            </a:r>
            <a:r>
              <a:rPr lang="fr-FR" sz="1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carbonomètre</a:t>
            </a:r>
            <a:r>
              <a:rPr lang="fr-FR" sz="1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Association </a:t>
            </a:r>
            <a:r>
              <a:rPr lang="fr-FR" sz="1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éduclimat</a:t>
            </a:r>
            <a:endParaRPr lang="fr-FR" sz="1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344091" y="418011"/>
            <a:ext cx="54080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chemeClr val="accent4">
                    <a:lumMod val="75000"/>
                  </a:schemeClr>
                </a:solidFill>
              </a:rPr>
              <a:t>Des ordres de grandeur </a:t>
            </a:r>
            <a:r>
              <a:rPr lang="fr-FR" sz="2800" b="1" dirty="0" smtClean="0">
                <a:solidFill>
                  <a:schemeClr val="accent6">
                    <a:lumMod val="75000"/>
                  </a:schemeClr>
                </a:solidFill>
              </a:rPr>
              <a:t>pour agir</a:t>
            </a:r>
            <a:endParaRPr lang="fr-FR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083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69800" cy="6974695"/>
          </a:xfrm>
          <a:prstGeom prst="rect">
            <a:avLst/>
          </a:prstGeom>
          <a:effectLst>
            <a:glow rad="127000">
              <a:schemeClr val="accent1">
                <a:alpha val="3000"/>
              </a:schemeClr>
            </a:glow>
          </a:effectLst>
        </p:spPr>
      </p:pic>
      <p:sp>
        <p:nvSpPr>
          <p:cNvPr id="6" name="ZoneTexte 5"/>
          <p:cNvSpPr txBox="1"/>
          <p:nvPr/>
        </p:nvSpPr>
        <p:spPr>
          <a:xfrm>
            <a:off x="1385454" y="311530"/>
            <a:ext cx="99891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dirty="0">
                <a:solidFill>
                  <a:schemeClr val="accent6">
                    <a:lumMod val="75000"/>
                  </a:schemeClr>
                </a:solidFill>
              </a:rPr>
              <a:t>O</a:t>
            </a:r>
            <a:r>
              <a:rPr lang="fr-FR" sz="5400" b="1" dirty="0" smtClean="0">
                <a:solidFill>
                  <a:schemeClr val="accent6">
                    <a:lumMod val="75000"/>
                  </a:schemeClr>
                </a:solidFill>
              </a:rPr>
              <a:t>n a tenu à informer les familles </a:t>
            </a:r>
          </a:p>
          <a:p>
            <a:pPr algn="ctr"/>
            <a:r>
              <a:rPr lang="fr-FR" sz="5400" b="1" dirty="0" smtClean="0">
                <a:solidFill>
                  <a:schemeClr val="accent4">
                    <a:lumMod val="75000"/>
                  </a:schemeClr>
                </a:solidFill>
              </a:rPr>
              <a:t>De notre action</a:t>
            </a:r>
            <a:endParaRPr lang="fr-FR" sz="54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77336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0760887"/>
              </p:ext>
            </p:extLst>
          </p:nvPr>
        </p:nvGraphicFramePr>
        <p:xfrm>
          <a:off x="1515291" y="1256558"/>
          <a:ext cx="9302932" cy="1112086"/>
        </p:xfrm>
        <a:graphic>
          <a:graphicData uri="http://schemas.openxmlformats.org/drawingml/2006/table">
            <a:tbl>
              <a:tblPr/>
              <a:tblGrid>
                <a:gridCol w="2325733">
                  <a:extLst>
                    <a:ext uri="{9D8B030D-6E8A-4147-A177-3AD203B41FA5}">
                      <a16:colId xmlns:a16="http://schemas.microsoft.com/office/drawing/2014/main" val="2106420021"/>
                    </a:ext>
                  </a:extLst>
                </a:gridCol>
                <a:gridCol w="2325733">
                  <a:extLst>
                    <a:ext uri="{9D8B030D-6E8A-4147-A177-3AD203B41FA5}">
                      <a16:colId xmlns:a16="http://schemas.microsoft.com/office/drawing/2014/main" val="3551091557"/>
                    </a:ext>
                  </a:extLst>
                </a:gridCol>
                <a:gridCol w="2325733">
                  <a:extLst>
                    <a:ext uri="{9D8B030D-6E8A-4147-A177-3AD203B41FA5}">
                      <a16:colId xmlns:a16="http://schemas.microsoft.com/office/drawing/2014/main" val="1902486146"/>
                    </a:ext>
                  </a:extLst>
                </a:gridCol>
                <a:gridCol w="2325733">
                  <a:extLst>
                    <a:ext uri="{9D8B030D-6E8A-4147-A177-3AD203B41FA5}">
                      <a16:colId xmlns:a16="http://schemas.microsoft.com/office/drawing/2014/main" val="930550302"/>
                    </a:ext>
                  </a:extLst>
                </a:gridCol>
              </a:tblGrid>
              <a:tr h="404950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endParaRPr lang="fr-FR" b="1" dirty="0">
                        <a:effectLst/>
                      </a:endParaRP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fr-FR" b="1" dirty="0">
                          <a:effectLst/>
                        </a:rPr>
                        <a:t>Taux de réponses</a:t>
                      </a: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fr-FR" b="1">
                          <a:effectLst/>
                        </a:rPr>
                        <a:t>OUI</a:t>
                      </a: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fr-FR" b="1" dirty="0">
                          <a:effectLst/>
                        </a:rPr>
                        <a:t>NON</a:t>
                      </a: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9948235"/>
                  </a:ext>
                </a:extLst>
              </a:tr>
              <a:tr h="197964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fr-FR" b="1" dirty="0">
                          <a:effectLst/>
                        </a:rPr>
                        <a:t>Elèves</a:t>
                      </a: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fr-FR" b="1" dirty="0">
                          <a:effectLst/>
                        </a:rPr>
                        <a:t>44 %</a:t>
                      </a: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fr-FR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88</a:t>
                      </a:r>
                      <a:r>
                        <a:rPr lang="fr-FR" b="1" dirty="0">
                          <a:effectLst/>
                        </a:rPr>
                        <a:t> </a:t>
                      </a:r>
                      <a:r>
                        <a:rPr lang="fr-FR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%</a:t>
                      </a: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fr-FR" b="1" dirty="0">
                          <a:effectLst/>
                        </a:rPr>
                        <a:t>12 %</a:t>
                      </a: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0516081"/>
                  </a:ext>
                </a:extLst>
              </a:tr>
              <a:tr h="197964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fr-FR" b="1" dirty="0">
                          <a:effectLst/>
                        </a:rPr>
                        <a:t>Responsables</a:t>
                      </a: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fr-FR" b="1" dirty="0">
                          <a:effectLst/>
                        </a:rPr>
                        <a:t>49 %</a:t>
                      </a: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fr-FR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97 %</a:t>
                      </a: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fr-FR" b="1" dirty="0">
                          <a:effectLst/>
                        </a:rPr>
                        <a:t>3 %</a:t>
                      </a: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651974"/>
                  </a:ext>
                </a:extLst>
              </a:tr>
            </a:tbl>
          </a:graphicData>
        </a:graphic>
      </p:graphicFrame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4253260"/>
              </p:ext>
            </p:extLst>
          </p:nvPr>
        </p:nvGraphicFramePr>
        <p:xfrm>
          <a:off x="1515291" y="3337361"/>
          <a:ext cx="9302928" cy="1070772"/>
        </p:xfrm>
        <a:graphic>
          <a:graphicData uri="http://schemas.openxmlformats.org/drawingml/2006/table">
            <a:tbl>
              <a:tblPr/>
              <a:tblGrid>
                <a:gridCol w="2325732">
                  <a:extLst>
                    <a:ext uri="{9D8B030D-6E8A-4147-A177-3AD203B41FA5}">
                      <a16:colId xmlns:a16="http://schemas.microsoft.com/office/drawing/2014/main" val="2518662039"/>
                    </a:ext>
                  </a:extLst>
                </a:gridCol>
                <a:gridCol w="2325732">
                  <a:extLst>
                    <a:ext uri="{9D8B030D-6E8A-4147-A177-3AD203B41FA5}">
                      <a16:colId xmlns:a16="http://schemas.microsoft.com/office/drawing/2014/main" val="2763435410"/>
                    </a:ext>
                  </a:extLst>
                </a:gridCol>
                <a:gridCol w="2325732">
                  <a:extLst>
                    <a:ext uri="{9D8B030D-6E8A-4147-A177-3AD203B41FA5}">
                      <a16:colId xmlns:a16="http://schemas.microsoft.com/office/drawing/2014/main" val="1951499411"/>
                    </a:ext>
                  </a:extLst>
                </a:gridCol>
                <a:gridCol w="2325732">
                  <a:extLst>
                    <a:ext uri="{9D8B030D-6E8A-4147-A177-3AD203B41FA5}">
                      <a16:colId xmlns:a16="http://schemas.microsoft.com/office/drawing/2014/main" val="694258557"/>
                    </a:ext>
                  </a:extLst>
                </a:gridCol>
              </a:tblGrid>
              <a:tr h="356924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endParaRPr lang="fr-FR" b="1" dirty="0">
                        <a:effectLst/>
                      </a:endParaRP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fr-FR" b="1" dirty="0" smtClean="0">
                          <a:effectLst/>
                        </a:rPr>
                        <a:t>Taux de réponses</a:t>
                      </a:r>
                      <a:endParaRPr lang="fr-FR" b="1" dirty="0">
                        <a:effectLst/>
                      </a:endParaRP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fr-FR" b="1" dirty="0" smtClean="0">
                          <a:effectLst/>
                        </a:rPr>
                        <a:t>OUI</a:t>
                      </a:r>
                      <a:endParaRPr lang="fr-FR" b="1" dirty="0">
                        <a:effectLst/>
                      </a:endParaRP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fr-FR" b="1" dirty="0" smtClean="0">
                          <a:effectLst/>
                        </a:rPr>
                        <a:t>NON</a:t>
                      </a:r>
                      <a:endParaRPr lang="fr-FR" b="1" dirty="0">
                        <a:effectLst/>
                      </a:endParaRP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3629928"/>
                  </a:ext>
                </a:extLst>
              </a:tr>
              <a:tr h="356924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fr-FR" b="1" dirty="0">
                          <a:effectLst/>
                        </a:rPr>
                        <a:t>Elèves</a:t>
                      </a: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fr-FR" b="1" dirty="0">
                          <a:effectLst/>
                        </a:rPr>
                        <a:t>44 %</a:t>
                      </a: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fr-FR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78 %</a:t>
                      </a: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fr-FR" b="1">
                          <a:effectLst/>
                        </a:rPr>
                        <a:t>22 %</a:t>
                      </a: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5229332"/>
                  </a:ext>
                </a:extLst>
              </a:tr>
              <a:tr h="356924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fr-FR" b="1" dirty="0">
                          <a:effectLst/>
                        </a:rPr>
                        <a:t>Responsables</a:t>
                      </a: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fr-FR" b="1" dirty="0">
                          <a:effectLst/>
                        </a:rPr>
                        <a:t>42 %</a:t>
                      </a: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fr-FR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68 %</a:t>
                      </a: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fr-FR" b="1" dirty="0">
                          <a:effectLst/>
                        </a:rPr>
                        <a:t>32%</a:t>
                      </a: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0101165"/>
                  </a:ext>
                </a:extLst>
              </a:tr>
            </a:tbl>
          </a:graphicData>
        </a:graphic>
      </p:graphicFrame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9674381"/>
              </p:ext>
            </p:extLst>
          </p:nvPr>
        </p:nvGraphicFramePr>
        <p:xfrm>
          <a:off x="1515291" y="5477305"/>
          <a:ext cx="9302928" cy="1060704"/>
        </p:xfrm>
        <a:graphic>
          <a:graphicData uri="http://schemas.openxmlformats.org/drawingml/2006/table">
            <a:tbl>
              <a:tblPr/>
              <a:tblGrid>
                <a:gridCol w="2325732">
                  <a:extLst>
                    <a:ext uri="{9D8B030D-6E8A-4147-A177-3AD203B41FA5}">
                      <a16:colId xmlns:a16="http://schemas.microsoft.com/office/drawing/2014/main" val="440766378"/>
                    </a:ext>
                  </a:extLst>
                </a:gridCol>
                <a:gridCol w="2325732">
                  <a:extLst>
                    <a:ext uri="{9D8B030D-6E8A-4147-A177-3AD203B41FA5}">
                      <a16:colId xmlns:a16="http://schemas.microsoft.com/office/drawing/2014/main" val="3684621574"/>
                    </a:ext>
                  </a:extLst>
                </a:gridCol>
                <a:gridCol w="2325732">
                  <a:extLst>
                    <a:ext uri="{9D8B030D-6E8A-4147-A177-3AD203B41FA5}">
                      <a16:colId xmlns:a16="http://schemas.microsoft.com/office/drawing/2014/main" val="240879245"/>
                    </a:ext>
                  </a:extLst>
                </a:gridCol>
                <a:gridCol w="2325732">
                  <a:extLst>
                    <a:ext uri="{9D8B030D-6E8A-4147-A177-3AD203B41FA5}">
                      <a16:colId xmlns:a16="http://schemas.microsoft.com/office/drawing/2014/main" val="1074597193"/>
                    </a:ext>
                  </a:extLst>
                </a:gridCol>
              </a:tblGrid>
              <a:tr h="274321"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</a:pPr>
                      <a:endParaRPr lang="fr-FR" b="1" dirty="0">
                        <a:effectLst/>
                      </a:endParaRP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fr-FR" b="1" dirty="0">
                          <a:effectLst/>
                        </a:rPr>
                        <a:t>Taux de réponses</a:t>
                      </a: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fr-FR" b="1">
                          <a:effectLst/>
                        </a:rPr>
                        <a:t>OUI</a:t>
                      </a: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fr-FR" b="1" dirty="0">
                          <a:effectLst/>
                        </a:rPr>
                        <a:t>NON</a:t>
                      </a: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8807095"/>
                  </a:ext>
                </a:extLst>
              </a:tr>
              <a:tr h="313294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fr-FR" b="1" dirty="0">
                          <a:effectLst/>
                        </a:rPr>
                        <a:t>Elèves</a:t>
                      </a: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fr-FR" b="1" dirty="0" smtClean="0">
                          <a:effectLst/>
                        </a:rPr>
                        <a:t>42</a:t>
                      </a:r>
                      <a:r>
                        <a:rPr lang="fr-FR" b="1" dirty="0">
                          <a:effectLst/>
                        </a:rPr>
                        <a:t> %</a:t>
                      </a: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fr-FR" b="1" dirty="0" smtClean="0">
                          <a:solidFill>
                            <a:srgbClr val="FF0000"/>
                          </a:solidFill>
                          <a:effectLst/>
                        </a:rPr>
                        <a:t>64 %</a:t>
                      </a:r>
                      <a:endParaRPr lang="fr-FR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fr-FR" b="1" dirty="0" smtClean="0">
                          <a:effectLst/>
                        </a:rPr>
                        <a:t>36</a:t>
                      </a:r>
                      <a:r>
                        <a:rPr lang="fr-FR" b="1" dirty="0">
                          <a:effectLst/>
                        </a:rPr>
                        <a:t> %</a:t>
                      </a: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4990763"/>
                  </a:ext>
                </a:extLst>
              </a:tr>
              <a:tr h="313294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fr-FR" b="1" dirty="0">
                          <a:effectLst/>
                        </a:rPr>
                        <a:t>Responsables</a:t>
                      </a: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fr-FR" b="1" dirty="0" smtClean="0">
                          <a:effectLst/>
                        </a:rPr>
                        <a:t>45</a:t>
                      </a:r>
                      <a:r>
                        <a:rPr lang="fr-FR" b="1" dirty="0">
                          <a:effectLst/>
                        </a:rPr>
                        <a:t> %</a:t>
                      </a: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fr-FR" b="1" dirty="0" smtClean="0">
                          <a:solidFill>
                            <a:srgbClr val="FF0000"/>
                          </a:solidFill>
                          <a:effectLst/>
                        </a:rPr>
                        <a:t>64</a:t>
                      </a:r>
                      <a:r>
                        <a:rPr lang="fr-FR" b="1" dirty="0">
                          <a:solidFill>
                            <a:srgbClr val="FF0000"/>
                          </a:solidFill>
                          <a:effectLst/>
                        </a:rPr>
                        <a:t> %</a:t>
                      </a: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fr-FR" b="1" dirty="0" smtClean="0">
                          <a:effectLst/>
                        </a:rPr>
                        <a:t>36</a:t>
                      </a:r>
                      <a:r>
                        <a:rPr lang="fr-FR" b="1" baseline="0" dirty="0" smtClean="0">
                          <a:effectLst/>
                        </a:rPr>
                        <a:t> </a:t>
                      </a:r>
                      <a:r>
                        <a:rPr lang="fr-FR" b="1" dirty="0" smtClean="0">
                          <a:effectLst/>
                        </a:rPr>
                        <a:t>%</a:t>
                      </a:r>
                      <a:endParaRPr lang="fr-FR" b="1" dirty="0">
                        <a:effectLst/>
                      </a:endParaRP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7719561"/>
                  </a:ext>
                </a:extLst>
              </a:tr>
            </a:tbl>
          </a:graphicData>
        </a:graphic>
      </p:graphicFrame>
      <p:sp>
        <p:nvSpPr>
          <p:cNvPr id="8" name="ZoneTexte 7"/>
          <p:cNvSpPr txBox="1"/>
          <p:nvPr/>
        </p:nvSpPr>
        <p:spPr>
          <a:xfrm>
            <a:off x="1515291" y="640080"/>
            <a:ext cx="930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Q1</a:t>
            </a:r>
            <a:r>
              <a:rPr lang="fr-FR" dirty="0"/>
              <a:t> - Pensez-vous qu'il est utile de travailler avec les collégiens sur un projet sur le changement </a:t>
            </a:r>
          </a:p>
          <a:p>
            <a:r>
              <a:rPr lang="fr-FR" dirty="0"/>
              <a:t>climatique?</a:t>
            </a:r>
            <a:endParaRPr lang="fr-FR" dirty="0">
              <a:effectLst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15291" y="2429945"/>
            <a:ext cx="9302928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fr-FR" b="1" dirty="0" smtClean="0"/>
              <a:t>Q2</a:t>
            </a:r>
            <a:r>
              <a:rPr lang="fr-FR" dirty="0" smtClean="0"/>
              <a:t>- Est-ce </a:t>
            </a:r>
            <a:r>
              <a:rPr lang="fr-FR" dirty="0"/>
              <a:t>que votre enfant vous a parlé de l'intervention de l'éco-délégué dans sa classe sur la question du changement climatique? </a:t>
            </a:r>
          </a:p>
          <a:p>
            <a:pPr>
              <a:lnSpc>
                <a:spcPct val="115000"/>
              </a:lnSpc>
            </a:pPr>
            <a:endParaRPr lang="fr-FR" dirty="0">
              <a:effectLst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15291" y="4715384"/>
            <a:ext cx="94183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Q3</a:t>
            </a:r>
            <a:r>
              <a:rPr lang="fr-FR" dirty="0" smtClean="0"/>
              <a:t> - Si </a:t>
            </a:r>
            <a:r>
              <a:rPr lang="fr-FR" dirty="0"/>
              <a:t>oui, avez-vous choisi des actions à mettre en place pour réduire les émissions de Gaz à effet de serre? </a:t>
            </a:r>
          </a:p>
          <a:p>
            <a:r>
              <a:rPr lang="fr-FR" dirty="0"/>
              <a:t/>
            </a:r>
            <a:br>
              <a:rPr lang="fr-FR" dirty="0"/>
            </a:br>
            <a:endParaRPr lang="fr-FR" dirty="0">
              <a:effectLst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2730137" y="89401"/>
            <a:ext cx="6361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accent4">
                    <a:lumMod val="75000"/>
                  </a:schemeClr>
                </a:solidFill>
              </a:rPr>
              <a:t>Les familles ont </a:t>
            </a:r>
            <a:r>
              <a:rPr lang="fr-FR" sz="2400" b="1" dirty="0" smtClean="0">
                <a:solidFill>
                  <a:schemeClr val="accent6">
                    <a:lumMod val="75000"/>
                  </a:schemeClr>
                </a:solidFill>
              </a:rPr>
              <a:t>répondu au sondage</a:t>
            </a:r>
            <a:endParaRPr lang="fr-F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521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8693" y="1490061"/>
            <a:ext cx="4821192" cy="369154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364249" y="5181601"/>
            <a:ext cx="30893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dirty="0">
                <a:hlinkClick r:id="rId3"/>
              </a:rPr>
              <a:t>https://</a:t>
            </a:r>
            <a:r>
              <a:rPr lang="fr-FR" sz="1000" dirty="0" smtClean="0">
                <a:hlinkClick r:id="rId3"/>
              </a:rPr>
              <a:t>fr.calameo.com/read/00252483938f624429de4</a:t>
            </a:r>
            <a:endParaRPr lang="fr-FR" sz="1000" dirty="0" smtClean="0"/>
          </a:p>
          <a:p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1052945" y="484909"/>
            <a:ext cx="100861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chemeClr val="accent1">
                    <a:lumMod val="75000"/>
                  </a:schemeClr>
                </a:solidFill>
              </a:rPr>
              <a:t>On va tout faire pour qu’elle </a:t>
            </a:r>
            <a:r>
              <a:rPr lang="fr-FR" sz="3200" b="1" dirty="0" smtClean="0">
                <a:solidFill>
                  <a:schemeClr val="accent6">
                    <a:lumMod val="75000"/>
                  </a:schemeClr>
                </a:solidFill>
              </a:rPr>
              <a:t>se</a:t>
            </a:r>
            <a:r>
              <a:rPr lang="fr-FR" sz="32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3200" b="1" dirty="0" smtClean="0">
                <a:solidFill>
                  <a:schemeClr val="accent6">
                    <a:lumMod val="75000"/>
                  </a:schemeClr>
                </a:solidFill>
              </a:rPr>
              <a:t>gratte encore longtemps!!!</a:t>
            </a:r>
            <a:endParaRPr lang="fr-FR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052945" y="5915891"/>
            <a:ext cx="99475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0070C0"/>
                </a:solidFill>
              </a:rPr>
              <a:t>Un dessin de Mix et Remix de l’expo </a:t>
            </a:r>
            <a:r>
              <a:rPr lang="fr-FR" sz="2000" b="1" dirty="0" smtClean="0">
                <a:solidFill>
                  <a:schemeClr val="accent4">
                    <a:lumMod val="75000"/>
                  </a:schemeClr>
                </a:solidFill>
              </a:rPr>
              <a:t>« ça chauffe pour la planète » </a:t>
            </a:r>
            <a:r>
              <a:rPr lang="fr-FR" sz="2000" b="1" dirty="0" smtClean="0"/>
              <a:t>- </a:t>
            </a:r>
            <a:r>
              <a:rPr lang="fr-FR" sz="2000" b="1" dirty="0" err="1" smtClean="0">
                <a:solidFill>
                  <a:schemeClr val="accent6">
                    <a:lumMod val="75000"/>
                  </a:schemeClr>
                </a:solidFill>
              </a:rPr>
              <a:t>Cartoonning</a:t>
            </a:r>
            <a:r>
              <a:rPr lang="fr-FR" sz="2000" b="1" dirty="0" smtClean="0">
                <a:solidFill>
                  <a:schemeClr val="accent6">
                    <a:lumMod val="75000"/>
                  </a:schemeClr>
                </a:solidFill>
              </a:rPr>
              <a:t> for </a:t>
            </a:r>
            <a:r>
              <a:rPr lang="fr-FR" sz="2000" b="1" dirty="0" err="1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fr-FR" sz="2000" b="1" dirty="0" err="1" smtClean="0">
                <a:solidFill>
                  <a:schemeClr val="accent6">
                    <a:lumMod val="75000"/>
                  </a:schemeClr>
                </a:solidFill>
              </a:rPr>
              <a:t>eace</a:t>
            </a:r>
            <a:endParaRPr lang="fr-FR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82348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3897</TotalTime>
  <Words>331</Words>
  <Application>Microsoft Office PowerPoint</Application>
  <PresentationFormat>Grand écran</PresentationFormat>
  <Paragraphs>85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CD40</dc:creator>
  <cp:lastModifiedBy>Laetitia Jaffard</cp:lastModifiedBy>
  <cp:revision>45</cp:revision>
  <cp:lastPrinted>2022-05-13T08:44:31Z</cp:lastPrinted>
  <dcterms:created xsi:type="dcterms:W3CDTF">2022-05-05T15:09:51Z</dcterms:created>
  <dcterms:modified xsi:type="dcterms:W3CDTF">2022-05-18T15:09:20Z</dcterms:modified>
</cp:coreProperties>
</file>