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52" r:id="rId8"/>
    <p:sldMasterId id="2147483765" r:id="rId9"/>
    <p:sldMasterId id="2147483778" r:id="rId10"/>
  </p:sldMasterIdLst>
  <p:notesMasterIdLst>
    <p:notesMasterId r:id="rId63"/>
  </p:notesMasterIdLst>
  <p:sldIdLst>
    <p:sldId id="256" r:id="rId11"/>
    <p:sldId id="259" r:id="rId12"/>
    <p:sldId id="260" r:id="rId13"/>
    <p:sldId id="261" r:id="rId14"/>
    <p:sldId id="262" r:id="rId15"/>
    <p:sldId id="263" r:id="rId16"/>
    <p:sldId id="264"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2" r:id="rId33"/>
    <p:sldId id="283" r:id="rId34"/>
    <p:sldId id="284" r:id="rId35"/>
    <p:sldId id="312" r:id="rId36"/>
    <p:sldId id="285" r:id="rId37"/>
    <p:sldId id="286" r:id="rId38"/>
    <p:sldId id="287" r:id="rId39"/>
    <p:sldId id="288" r:id="rId40"/>
    <p:sldId id="289" r:id="rId41"/>
    <p:sldId id="290" r:id="rId42"/>
    <p:sldId id="291" r:id="rId43"/>
    <p:sldId id="292" r:id="rId44"/>
    <p:sldId id="293" r:id="rId45"/>
    <p:sldId id="314" r:id="rId46"/>
    <p:sldId id="294" r:id="rId47"/>
    <p:sldId id="295" r:id="rId48"/>
    <p:sldId id="296" r:id="rId49"/>
    <p:sldId id="297" r:id="rId50"/>
    <p:sldId id="298" r:id="rId51"/>
    <p:sldId id="300" r:id="rId52"/>
    <p:sldId id="301" r:id="rId53"/>
    <p:sldId id="302" r:id="rId54"/>
    <p:sldId id="303" r:id="rId55"/>
    <p:sldId id="304" r:id="rId56"/>
    <p:sldId id="305" r:id="rId57"/>
    <p:sldId id="306" r:id="rId58"/>
    <p:sldId id="307" r:id="rId59"/>
    <p:sldId id="308" r:id="rId60"/>
    <p:sldId id="309" r:id="rId61"/>
    <p:sldId id="310" r:id="rId6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2728BE6-47E7-48AD-9878-33177EF27707}">
          <p14:sldIdLst>
            <p14:sldId id="256"/>
            <p14:sldId id="259"/>
            <p14:sldId id="260"/>
            <p14:sldId id="261"/>
            <p14:sldId id="262"/>
            <p14:sldId id="263"/>
            <p14:sldId id="264"/>
            <p14:sldId id="266"/>
            <p14:sldId id="267"/>
            <p14:sldId id="268"/>
            <p14:sldId id="269"/>
            <p14:sldId id="270"/>
            <p14:sldId id="271"/>
            <p14:sldId id="272"/>
            <p14:sldId id="273"/>
            <p14:sldId id="274"/>
            <p14:sldId id="275"/>
            <p14:sldId id="276"/>
            <p14:sldId id="277"/>
            <p14:sldId id="278"/>
            <p14:sldId id="279"/>
            <p14:sldId id="280"/>
            <p14:sldId id="282"/>
            <p14:sldId id="283"/>
            <p14:sldId id="284"/>
          </p14:sldIdLst>
        </p14:section>
        <p14:section name="Section sans titre" id="{6A602DFD-472A-4A62-A98A-952954F3463D}">
          <p14:sldIdLst>
            <p14:sldId id="312"/>
            <p14:sldId id="285"/>
            <p14:sldId id="286"/>
            <p14:sldId id="287"/>
            <p14:sldId id="288"/>
            <p14:sldId id="289"/>
            <p14:sldId id="290"/>
            <p14:sldId id="291"/>
            <p14:sldId id="292"/>
            <p14:sldId id="293"/>
            <p14:sldId id="314"/>
            <p14:sldId id="294"/>
            <p14:sldId id="295"/>
            <p14:sldId id="296"/>
            <p14:sldId id="297"/>
            <p14:sldId id="298"/>
            <p14:sldId id="300"/>
            <p14:sldId id="301"/>
            <p14:sldId id="302"/>
            <p14:sldId id="303"/>
            <p14:sldId id="304"/>
            <p14:sldId id="305"/>
            <p14:sldId id="306"/>
            <p14:sldId id="307"/>
            <p14:sldId id="308"/>
            <p14:sldId id="309"/>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400" b="0" strike="noStrike" spc="-1">
                <a:solidFill>
                  <a:srgbClr val="000000"/>
                </a:solidFill>
                <a:latin typeface="Arial"/>
              </a:rPr>
              <a:t>Cliquez pour déplacer la diapo</a:t>
            </a:r>
          </a:p>
        </p:txBody>
      </p:sp>
      <p:sp>
        <p:nvSpPr>
          <p:cNvPr id="408"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409"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 </a:t>
            </a:r>
          </a:p>
        </p:txBody>
      </p:sp>
      <p:sp>
        <p:nvSpPr>
          <p:cNvPr id="41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 </a:t>
            </a:r>
          </a:p>
        </p:txBody>
      </p:sp>
      <p:sp>
        <p:nvSpPr>
          <p:cNvPr id="41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 </a:t>
            </a:r>
          </a:p>
        </p:txBody>
      </p:sp>
      <p:sp>
        <p:nvSpPr>
          <p:cNvPr id="41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470B7E9-F020-40AD-BB50-DCB6347FC0CD}"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400" b="0" strike="noStrike" spc="-1">
                <a:latin typeface="Arial"/>
              </a:rPr>
              <a:t>Lancer l’enregistrement</a:t>
            </a:r>
          </a:p>
          <a:p>
            <a:pPr>
              <a:lnSpc>
                <a:spcPct val="100000"/>
              </a:lnSpc>
            </a:pP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0" strike="noStrike" spc="-1">
                <a:latin typeface="Arial"/>
              </a:rPr>
              <a:t>Ces 2 h vont être consacrées au Pass culture élargi qui comme vous le savez concerne désormais nos élèves dès la classe de 4°.</a:t>
            </a:r>
          </a:p>
          <a:p>
            <a:pPr>
              <a:lnSpc>
                <a:spcPct val="100000"/>
              </a:lnSpc>
            </a:pPr>
            <a:endParaRPr lang="fr-FR" sz="1400" b="0" strike="noStrike" spc="-1">
              <a:latin typeface="Arial"/>
            </a:endParaRPr>
          </a:p>
          <a:p>
            <a:pPr>
              <a:lnSpc>
                <a:spcPct val="100000"/>
              </a:lnSpc>
            </a:pPr>
            <a:r>
              <a:rPr lang="fr-FR" sz="1400" b="0" strike="noStrike" spc="-1">
                <a:latin typeface="Arial"/>
              </a:rPr>
              <a:t>Mais voyons quels sont les objectifs de ce pass culture</a:t>
            </a:r>
          </a:p>
        </p:txBody>
      </p:sp>
      <p:sp>
        <p:nvSpPr>
          <p:cNvPr id="738"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100" b="0" strike="noStrike" spc="-1">
                <a:latin typeface="Arial"/>
              </a:rPr>
              <a:t>Les DAN délégations académiques au numérique ont été informés par la  direction du numérique pour l’éducation DNE.</a:t>
            </a:r>
          </a:p>
        </p:txBody>
      </p:sp>
      <p:sp>
        <p:nvSpPr>
          <p:cNvPr id="758"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100" b="0" strike="noStrike" spc="-1">
                <a:latin typeface="Arial"/>
              </a:rPr>
              <a:t>DANS l’intranet ARENA</a:t>
            </a:r>
          </a:p>
          <a:p>
            <a:pPr>
              <a:lnSpc>
                <a:spcPct val="100000"/>
              </a:lnSpc>
            </a:pPr>
            <a:r>
              <a:rPr lang="fr-FR" sz="1100" b="0" strike="noStrike" spc="-1">
                <a:latin typeface="Arial"/>
              </a:rPr>
              <a:t>Choisir la ligne Intranet, Référentiels et Outils </a:t>
            </a:r>
          </a:p>
          <a:p>
            <a:pPr>
              <a:lnSpc>
                <a:spcPct val="100000"/>
              </a:lnSpc>
            </a:pPr>
            <a:r>
              <a:rPr lang="fr-FR" sz="1100" b="0" strike="noStrike" spc="-1">
                <a:latin typeface="Arial"/>
              </a:rPr>
              <a:t>Puis dans la page qui s’ouvre l’outil de gestion des identités puis cliquer sur l’administration des comptes EDUCONNECT</a:t>
            </a:r>
          </a:p>
          <a:p>
            <a:pPr>
              <a:lnSpc>
                <a:spcPct val="100000"/>
              </a:lnSpc>
            </a:pPr>
            <a:endParaRPr lang="fr-FR" sz="1100" b="0" strike="noStrike" spc="-1">
              <a:latin typeface="Arial"/>
            </a:endParaRPr>
          </a:p>
        </p:txBody>
      </p:sp>
      <p:sp>
        <p:nvSpPr>
          <p:cNvPr id="760"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100" b="0" strike="noStrike" spc="-1">
                <a:latin typeface="Arial"/>
              </a:rPr>
              <a:t>Comment générer les docs à distribuer aux élèves.</a:t>
            </a:r>
          </a:p>
        </p:txBody>
      </p:sp>
      <p:sp>
        <p:nvSpPr>
          <p:cNvPr id="762"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PlaceHolder 1"/>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Voici ce que génère Educonnect</a:t>
            </a:r>
          </a:p>
        </p:txBody>
      </p:sp>
      <p:sp>
        <p:nvSpPr>
          <p:cNvPr id="764"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PlaceHolder 1"/>
          <p:cNvSpPr>
            <a:spLocks noGrp="1" noRot="1" noChangeAspect="1"/>
          </p:cNvSpPr>
          <p:nvPr>
            <p:ph type="sldImg"/>
          </p:nvPr>
        </p:nvSpPr>
        <p:spPr>
          <a:xfrm>
            <a:off x="381000" y="685800"/>
            <a:ext cx="6096000" cy="3429000"/>
          </a:xfrm>
          <a:prstGeom prst="rect">
            <a:avLst/>
          </a:prstGeom>
        </p:spPr>
      </p:sp>
      <p:sp>
        <p:nvSpPr>
          <p:cNvPr id="76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Les montants alloués aux élèves sont calculés au prorata de la durée du dispositif sur l’année scolaire. le pass est mis en place en janvier pour 6 mois de l’année scolaire 2021-22 : le coefficient de proportionnalité est 6/10.</a:t>
            </a:r>
          </a:p>
          <a:p>
            <a:pPr>
              <a:lnSpc>
                <a:spcPct val="100000"/>
              </a:lnSpc>
            </a:pPr>
            <a:r>
              <a:rPr lang="fr-FR" sz="1100" b="0" strike="noStrike" spc="-1">
                <a:latin typeface="Arial"/>
              </a:rPr>
              <a:t>25 * 6 / 10 = 15 euros.</a:t>
            </a:r>
          </a:p>
          <a:p>
            <a:pPr>
              <a:lnSpc>
                <a:spcPct val="90000"/>
              </a:lnSpc>
            </a:pPr>
            <a:r>
              <a:rPr lang="fr-FR" sz="1700" b="1" strike="noStrike" spc="-1">
                <a:solidFill>
                  <a:srgbClr val="000000"/>
                </a:solidFill>
                <a:latin typeface="Montserrat"/>
                <a:ea typeface="Montserrat"/>
              </a:rPr>
              <a:t>rédacteurs de projet</a:t>
            </a:r>
            <a:r>
              <a:rPr lang="fr-FR" sz="1700" b="0" strike="noStrike" spc="-1">
                <a:solidFill>
                  <a:srgbClr val="000000"/>
                </a:solidFill>
                <a:latin typeface="Montserrat"/>
                <a:ea typeface="Montserrat"/>
              </a:rPr>
              <a:t>  est un profil donné par le chef d’établissement aux professeurs ou personnels qui souhaitent déclarer des projets sur ADAGE (tutoriel vidéo en annexe)</a:t>
            </a:r>
            <a:endParaRPr lang="fr-FR" sz="1700" b="0" strike="noStrike" spc="-1">
              <a:latin typeface="Arial"/>
            </a:endParaRPr>
          </a:p>
          <a:p>
            <a:pPr>
              <a:lnSpc>
                <a:spcPct val="90000"/>
              </a:lnSpc>
            </a:pPr>
            <a:endParaRPr lang="fr-FR" sz="1700" b="0" strike="noStrike" spc="-1">
              <a:latin typeface="Arial"/>
            </a:endParaRPr>
          </a:p>
          <a:p>
            <a:pPr>
              <a:lnSpc>
                <a:spcPct val="90000"/>
              </a:lnSpc>
            </a:pPr>
            <a:r>
              <a:rPr lang="fr-FR" sz="1100" b="0" strike="noStrike" spc="-1">
                <a:solidFill>
                  <a:srgbClr val="000000"/>
                </a:solidFill>
                <a:latin typeface="Montserrat"/>
                <a:ea typeface="Montserrat"/>
              </a:rPr>
              <a:t>Le crédit virtuel sera crédité sur Adage</a:t>
            </a:r>
            <a:endParaRPr lang="fr-FR" sz="1100" b="0" strike="noStrike" spc="-1">
              <a:latin typeface="Arial"/>
            </a:endParaRPr>
          </a:p>
          <a:p>
            <a:pPr>
              <a:lnSpc>
                <a:spcPct val="90000"/>
              </a:lnSpc>
            </a:pPr>
            <a:endParaRPr lang="fr-FR" sz="1100" b="0" strike="noStrike" spc="-1">
              <a:latin typeface="Arial"/>
            </a:endParaRPr>
          </a:p>
          <a:p>
            <a:pPr>
              <a:lnSpc>
                <a:spcPct val="90000"/>
              </a:lnSpc>
            </a:pPr>
            <a:endParaRPr lang="fr-FR" sz="11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noRot="1" noChangeAspect="1"/>
          </p:cNvSpPr>
          <p:nvPr>
            <p:ph type="sldImg"/>
          </p:nvPr>
        </p:nvSpPr>
        <p:spPr>
          <a:xfrm>
            <a:off x="381000" y="685800"/>
            <a:ext cx="6096000" cy="3429000"/>
          </a:xfrm>
          <a:prstGeom prst="rect">
            <a:avLst/>
          </a:prstGeom>
        </p:spPr>
      </p:sp>
      <p:sp>
        <p:nvSpPr>
          <p:cNvPr id="77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endParaRPr lang="fr-FR" sz="2000" b="0" strike="noStrike" spc="-1">
              <a:latin typeface="Arial"/>
            </a:endParaRPr>
          </a:p>
          <a:p>
            <a:pPr>
              <a:lnSpc>
                <a:spcPct val="100000"/>
              </a:lnSpc>
            </a:pPr>
            <a:r>
              <a:rPr lang="fr-FR" sz="1100" b="0" strike="noStrike" spc="-1">
                <a:latin typeface="Arial"/>
              </a:rPr>
              <a:t>Ici “projets” est utilisé dans le sens générale de projet pédagogique qui englobe : enseignements artistiques, projets, actions et évènements</a:t>
            </a:r>
          </a:p>
          <a:p>
            <a:pPr>
              <a:lnSpc>
                <a:spcPct val="100000"/>
              </a:lnSpc>
            </a:pPr>
            <a:endParaRPr lang="fr-FR" sz="1100" b="0" strike="noStrike" spc="-1">
              <a:latin typeface="Arial"/>
            </a:endParaRPr>
          </a:p>
          <a:p>
            <a:pPr>
              <a:lnSpc>
                <a:spcPct val="100000"/>
              </a:lnSpc>
            </a:pPr>
            <a:r>
              <a:rPr lang="fr-FR" sz="1100" b="0" strike="noStrike" spc="-1">
                <a:latin typeface="Arial"/>
              </a:rPr>
              <a:t>Partenariat entre structures culturelles et équipes pédagogiques</a:t>
            </a:r>
          </a:p>
          <a:p>
            <a:pPr>
              <a:lnSpc>
                <a:spcPct val="100000"/>
              </a:lnSpc>
            </a:pPr>
            <a:endParaRPr lang="fr-FR" sz="11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fc297617b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6" name="Google Shape;676;gfc297617b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12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PlaceHolder 1"/>
          <p:cNvSpPr>
            <a:spLocks noGrp="1" noRot="1" noChangeAspect="1"/>
          </p:cNvSpPr>
          <p:nvPr>
            <p:ph type="sldImg"/>
          </p:nvPr>
        </p:nvSpPr>
        <p:spPr>
          <a:xfrm>
            <a:off x="381000" y="685800"/>
            <a:ext cx="6096000" cy="3429000"/>
          </a:xfrm>
          <a:prstGeom prst="rect">
            <a:avLst/>
          </a:prstGeom>
        </p:spPr>
      </p:sp>
      <p:sp>
        <p:nvSpPr>
          <p:cNvPr id="772" name="PlaceHolder 2"/>
          <p:cNvSpPr>
            <a:spLocks noGrp="1"/>
          </p:cNvSpPr>
          <p:nvPr>
            <p:ph type="body"/>
          </p:nvPr>
        </p:nvSpPr>
        <p:spPr>
          <a:xfrm>
            <a:off x="685800" y="4343400"/>
            <a:ext cx="5486040" cy="4114440"/>
          </a:xfrm>
          <a:prstGeom prst="rect">
            <a:avLst/>
          </a:prstGeom>
        </p:spPr>
        <p:txBody>
          <a:bodyPr tIns="91440" bIns="91440">
            <a:noAutofit/>
          </a:bodyPr>
          <a:lstStyle/>
          <a:p>
            <a:pPr marL="216000" indent="-216000">
              <a:lnSpc>
                <a:spcPct val="100000"/>
              </a:lnSpc>
            </a:pPr>
            <a:r>
              <a:rPr lang="fr-FR" sz="1100" b="0" strike="noStrike" spc="-1">
                <a:latin typeface="Arial"/>
              </a:rPr>
              <a:t>Les chefs d’étab doit veiller à ce qu’il y ait une répartition équitable</a:t>
            </a:r>
          </a:p>
          <a:p>
            <a:pPr>
              <a:lnSpc>
                <a:spcPct val="100000"/>
              </a:lnSpc>
            </a:pPr>
            <a:r>
              <a:rPr lang="fr-FR" sz="1100" b="0" strike="noStrike" spc="-1">
                <a:latin typeface="Arial"/>
              </a:rPr>
              <a:t>Il valide les offres proposées par les équip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PlaceHolder 1"/>
          <p:cNvSpPr>
            <a:spLocks noGrp="1" noRot="1" noChangeAspect="1"/>
          </p:cNvSpPr>
          <p:nvPr>
            <p:ph type="sldImg"/>
          </p:nvPr>
        </p:nvSpPr>
        <p:spPr>
          <a:xfrm>
            <a:off x="381000" y="685800"/>
            <a:ext cx="6096000" cy="3429000"/>
          </a:xfrm>
          <a:prstGeom prst="rect">
            <a:avLst/>
          </a:prstGeom>
        </p:spPr>
      </p:sp>
      <p:sp>
        <p:nvSpPr>
          <p:cNvPr id="774"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600" b="0" strike="noStrike" spc="-1">
                <a:latin typeface="Arial"/>
              </a:rPr>
              <a:t>Ici projets est utilisé dans le sens générale de projet pédagogique qui englobe : enseignements artistiques, projets, actions et évènements</a:t>
            </a:r>
          </a:p>
          <a:p>
            <a:pPr>
              <a:lnSpc>
                <a:spcPct val="100000"/>
              </a:lnSpc>
            </a:pPr>
            <a:endParaRPr lang="fr-FR" sz="1600" b="0" strike="noStrike" spc="-1">
              <a:latin typeface="Arial"/>
            </a:endParaRPr>
          </a:p>
          <a:p>
            <a:pPr>
              <a:lnSpc>
                <a:spcPct val="100000"/>
              </a:lnSpc>
            </a:pPr>
            <a:r>
              <a:rPr lang="fr-FR" sz="1600" b="0" strike="noStrike" spc="-1">
                <a:latin typeface="Arial"/>
              </a:rPr>
              <a:t>On voit ici le collège</a:t>
            </a:r>
          </a:p>
          <a:p>
            <a:pPr>
              <a:lnSpc>
                <a:spcPct val="100000"/>
              </a:lnSpc>
            </a:pPr>
            <a:endParaRPr lang="fr-FR" sz="16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PlaceHolder 1"/>
          <p:cNvSpPr>
            <a:spLocks noGrp="1" noRot="1" noChangeAspect="1"/>
          </p:cNvSpPr>
          <p:nvPr>
            <p:ph type="sldImg"/>
          </p:nvPr>
        </p:nvSpPr>
        <p:spPr>
          <a:xfrm>
            <a:off x="381000" y="685800"/>
            <a:ext cx="6096000" cy="3429000"/>
          </a:xfrm>
          <a:prstGeom prst="rect">
            <a:avLst/>
          </a:prstGeom>
        </p:spPr>
      </p:sp>
      <p:sp>
        <p:nvSpPr>
          <p:cNvPr id="776" name="PlaceHolder 2"/>
          <p:cNvSpPr>
            <a:spLocks noGrp="1"/>
          </p:cNvSpPr>
          <p:nvPr>
            <p:ph type="body"/>
          </p:nvPr>
        </p:nvSpPr>
        <p:spPr>
          <a:xfrm>
            <a:off x="685800" y="4343400"/>
            <a:ext cx="5486040" cy="4114440"/>
          </a:xfrm>
          <a:prstGeom prst="rect">
            <a:avLst/>
          </a:prstGeom>
        </p:spPr>
        <p:txBody>
          <a:bodyPr tIns="91440" bIns="91440">
            <a:noAutofit/>
          </a:bodyPr>
          <a:lstStyle/>
          <a:p>
            <a:pPr marL="216000" indent="-216000">
              <a:lnSpc>
                <a:spcPct val="100000"/>
              </a:lnSpc>
            </a:pPr>
            <a:r>
              <a:rPr lang="fr-FR" sz="1600" b="0" strike="noStrike" spc="-1" dirty="0">
                <a:latin typeface="Arial"/>
              </a:rPr>
              <a:t>La </a:t>
            </a:r>
            <a:r>
              <a:rPr lang="fr-FR" sz="1600" b="0" strike="noStrike" spc="-1" dirty="0" err="1">
                <a:latin typeface="Arial"/>
              </a:rPr>
              <a:t>carto</a:t>
            </a:r>
            <a:r>
              <a:rPr lang="fr-FR" sz="1600" b="0" strike="noStrike" spc="-1" dirty="0">
                <a:latin typeface="Arial"/>
              </a:rPr>
              <a:t> facilite le dialogue avec le partenaire</a:t>
            </a:r>
          </a:p>
          <a:p>
            <a:pPr>
              <a:lnSpc>
                <a:spcPct val="100000"/>
              </a:lnSpc>
            </a:pPr>
            <a:r>
              <a:rPr lang="fr-FR" sz="1600" b="0" strike="noStrike" spc="-1" dirty="0">
                <a:latin typeface="Arial"/>
              </a:rPr>
              <a:t>Sur le rectangle à droite on voit le logo pas et du coup y avoir accès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p:cNvSpPr>
            <a:spLocks noGrp="1"/>
          </p:cNvSpPr>
          <p:nvPr>
            <p:ph type="body"/>
          </p:nvPr>
        </p:nvSpPr>
        <p:spPr>
          <a:xfrm>
            <a:off x="288000" y="4237560"/>
            <a:ext cx="6062040" cy="4114440"/>
          </a:xfrm>
          <a:prstGeom prst="rect">
            <a:avLst/>
          </a:prstGeom>
        </p:spPr>
        <p:txBody>
          <a:bodyPr>
            <a:noAutofit/>
          </a:bodyPr>
          <a:lstStyle/>
          <a:p>
            <a:pPr marL="216000" indent="-216000">
              <a:lnSpc>
                <a:spcPct val="100000"/>
              </a:lnSpc>
            </a:pPr>
            <a:r>
              <a:rPr lang="fr-FR" sz="1100" b="0" strike="noStrike" spc="-1">
                <a:latin typeface="Arial"/>
              </a:rPr>
              <a:t>Diapo incontournable</a:t>
            </a:r>
          </a:p>
          <a:p>
            <a:pPr marL="216000" indent="-216000">
              <a:lnSpc>
                <a:spcPct val="100000"/>
              </a:lnSpc>
            </a:pPr>
            <a:endParaRPr lang="fr-FR" sz="1100" b="0" strike="noStrike" spc="-1">
              <a:latin typeface="Arial"/>
            </a:endParaRPr>
          </a:p>
          <a:p>
            <a:pPr marL="216000" indent="-216000">
              <a:lnSpc>
                <a:spcPct val="100000"/>
              </a:lnSpc>
            </a:pPr>
            <a:endParaRPr lang="fr-FR" sz="1100" b="0" strike="noStrike" spc="-1">
              <a:latin typeface="Arial"/>
            </a:endParaRPr>
          </a:p>
          <a:p>
            <a:pPr algn="just">
              <a:lnSpc>
                <a:spcPct val="115000"/>
              </a:lnSpc>
            </a:pPr>
            <a:r>
              <a:rPr lang="fr-FR" sz="1100" b="0" strike="noStrike" spc="-1">
                <a:solidFill>
                  <a:srgbClr val="000000"/>
                </a:solidFill>
                <a:latin typeface="Montserrat"/>
                <a:ea typeface="Montserrat"/>
              </a:rPr>
              <a:t>1 – Octroyer de </a:t>
            </a:r>
            <a:r>
              <a:rPr lang="fr-FR" sz="1100" b="1" strike="noStrike" spc="-1">
                <a:solidFill>
                  <a:srgbClr val="000000"/>
                </a:solidFill>
                <a:latin typeface="Montserrat"/>
                <a:ea typeface="Montserrat"/>
              </a:rPr>
              <a:t>nouveaux moyens </a:t>
            </a:r>
            <a:r>
              <a:rPr lang="fr-FR" sz="1100" b="0" strike="noStrike" spc="-1">
                <a:solidFill>
                  <a:srgbClr val="000000"/>
                </a:solidFill>
                <a:latin typeface="Montserrat"/>
                <a:ea typeface="Montserrat"/>
              </a:rPr>
              <a:t>substantiels pour l’EAC et ainsi viser 100 % des élèves</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2 – Développer de </a:t>
            </a:r>
            <a:r>
              <a:rPr lang="fr-FR" sz="1100" b="1" strike="noStrike" spc="-1">
                <a:solidFill>
                  <a:srgbClr val="000000"/>
                </a:solidFill>
                <a:latin typeface="Montserrat"/>
                <a:ea typeface="Montserrat"/>
              </a:rPr>
              <a:t>nouvelles manières de construire </a:t>
            </a:r>
            <a:r>
              <a:rPr lang="fr-FR" sz="1100" b="0" strike="noStrike" spc="-1">
                <a:solidFill>
                  <a:srgbClr val="000000"/>
                </a:solidFill>
                <a:latin typeface="Montserrat"/>
                <a:ea typeface="Montserrat"/>
              </a:rPr>
              <a:t>les actions EAC en appui sur </a:t>
            </a:r>
            <a:r>
              <a:rPr lang="fr-FR" sz="1100" b="1" strike="noStrike" spc="-1">
                <a:solidFill>
                  <a:srgbClr val="000000"/>
                </a:solidFill>
                <a:latin typeface="Montserrat"/>
                <a:ea typeface="Montserrat"/>
              </a:rPr>
              <a:t>le partenariat</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3 – Donner de la </a:t>
            </a:r>
            <a:r>
              <a:rPr lang="fr-FR" sz="1100" b="1" strike="noStrike" spc="-1">
                <a:solidFill>
                  <a:srgbClr val="000000"/>
                </a:solidFill>
                <a:latin typeface="Montserrat"/>
                <a:ea typeface="Montserrat"/>
              </a:rPr>
              <a:t>capacité d’agir aux enseignants </a:t>
            </a:r>
            <a:r>
              <a:rPr lang="fr-FR" sz="1100" b="0" strike="noStrike" spc="-1">
                <a:solidFill>
                  <a:srgbClr val="000000"/>
                </a:solidFill>
                <a:latin typeface="Montserrat"/>
                <a:ea typeface="Montserrat"/>
              </a:rPr>
              <a:t>en matière d’EAC</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4 – Encourager l’</a:t>
            </a:r>
            <a:r>
              <a:rPr lang="fr-FR" sz="1100" b="1" strike="noStrike" spc="-1">
                <a:solidFill>
                  <a:srgbClr val="000000"/>
                </a:solidFill>
                <a:latin typeface="Montserrat"/>
                <a:ea typeface="Montserrat"/>
              </a:rPr>
              <a:t>engagement</a:t>
            </a:r>
            <a:r>
              <a:rPr lang="fr-FR" sz="1100" b="0" strike="noStrike" spc="-1">
                <a:solidFill>
                  <a:srgbClr val="000000"/>
                </a:solidFill>
                <a:latin typeface="Montserrat"/>
                <a:ea typeface="Montserrat"/>
              </a:rPr>
              <a:t> des élèves dans les projets</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5 – Permettre une </a:t>
            </a:r>
            <a:r>
              <a:rPr lang="fr-FR" sz="1100" b="1" strike="noStrike" spc="-1">
                <a:solidFill>
                  <a:srgbClr val="000000"/>
                </a:solidFill>
                <a:latin typeface="Montserrat"/>
                <a:ea typeface="Montserrat"/>
              </a:rPr>
              <a:t>sensibilisation progressive et accompagnée</a:t>
            </a:r>
            <a:r>
              <a:rPr lang="fr-FR" sz="1100" b="0" strike="noStrike" spc="-1">
                <a:solidFill>
                  <a:srgbClr val="000000"/>
                </a:solidFill>
                <a:latin typeface="Montserrat"/>
                <a:ea typeface="Montserrat"/>
              </a:rPr>
              <a:t> de l’élève à la diversité des pratiques artistiques et culturelles en vue de leur </a:t>
            </a:r>
            <a:r>
              <a:rPr lang="fr-FR" sz="1100" b="1" strike="noStrike" spc="-1">
                <a:solidFill>
                  <a:srgbClr val="000000"/>
                </a:solidFill>
                <a:latin typeface="Montserrat"/>
                <a:ea typeface="Montserrat"/>
              </a:rPr>
              <a:t>autonomie</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6 - Faciliter le </a:t>
            </a:r>
            <a:r>
              <a:rPr lang="fr-FR" sz="1100" b="1" strike="noStrike" spc="-1">
                <a:solidFill>
                  <a:srgbClr val="000000"/>
                </a:solidFill>
                <a:latin typeface="Montserrat"/>
                <a:ea typeface="Montserrat"/>
              </a:rPr>
              <a:t>pilotage de l’EAC </a:t>
            </a:r>
            <a:r>
              <a:rPr lang="fr-FR" sz="1100" b="0" strike="noStrike" spc="-1">
                <a:solidFill>
                  <a:srgbClr val="000000"/>
                </a:solidFill>
                <a:latin typeface="Montserrat"/>
                <a:ea typeface="Montserrat"/>
              </a:rPr>
              <a:t>par les chefs d’établissement</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7 – Fédérer les acteurs éducatifs et culturels d’un même territoire.</a:t>
            </a:r>
            <a:r>
              <a:rPr lang="fr-FR" sz="1100" b="0" strike="noStrike" spc="-1">
                <a:solidFill>
                  <a:srgbClr val="000000"/>
                </a:solidFill>
                <a:latin typeface="Arial"/>
                <a:ea typeface="Montserrat"/>
              </a:rPr>
              <a:t>. Appui sur Adage</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8 – Tracer les lignes d’un </a:t>
            </a:r>
            <a:r>
              <a:rPr lang="fr-FR" sz="1100" b="1" strike="noStrike" spc="-1">
                <a:solidFill>
                  <a:srgbClr val="000000"/>
                </a:solidFill>
                <a:latin typeface="Montserrat"/>
                <a:ea typeface="Montserrat"/>
              </a:rPr>
              <a:t>parcours EAC cohérent </a:t>
            </a:r>
            <a:r>
              <a:rPr lang="fr-FR" sz="1100" b="0" strike="noStrike" spc="-1">
                <a:solidFill>
                  <a:srgbClr val="000000"/>
                </a:solidFill>
                <a:latin typeface="Montserrat"/>
                <a:ea typeface="Montserrat"/>
              </a:rPr>
              <a:t>pour chaque élève grâce à Adage</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9 – Construire une </a:t>
            </a:r>
            <a:r>
              <a:rPr lang="fr-FR" sz="1100" b="1" strike="noStrike" spc="-1">
                <a:solidFill>
                  <a:srgbClr val="000000"/>
                </a:solidFill>
                <a:latin typeface="Montserrat"/>
                <a:ea typeface="Montserrat"/>
              </a:rPr>
              <a:t>articulation logique </a:t>
            </a:r>
            <a:r>
              <a:rPr lang="fr-FR" sz="1100" b="0" strike="noStrike" spc="-1">
                <a:solidFill>
                  <a:srgbClr val="000000"/>
                </a:solidFill>
                <a:latin typeface="Montserrat"/>
                <a:ea typeface="Montserrat"/>
              </a:rPr>
              <a:t>entre le Pass Culture scolaire et sa version + 18</a:t>
            </a:r>
            <a:endParaRPr lang="fr-FR" sz="1100" b="0" strike="noStrike" spc="-1">
              <a:latin typeface="Arial"/>
            </a:endParaRPr>
          </a:p>
          <a:p>
            <a:pPr algn="just">
              <a:lnSpc>
                <a:spcPct val="115000"/>
              </a:lnSpc>
              <a:spcBef>
                <a:spcPts val="901"/>
              </a:spcBef>
            </a:pPr>
            <a:endParaRPr lang="fr-FR" sz="1100" b="0" strike="noStrike" spc="-1">
              <a:latin typeface="Arial"/>
            </a:endParaRPr>
          </a:p>
          <a:p>
            <a:pPr marL="216000" indent="-216000">
              <a:lnSpc>
                <a:spcPct val="100000"/>
              </a:lnSpc>
            </a:pPr>
            <a:r>
              <a:rPr lang="fr-FR" sz="1100" b="0" strike="noStrike" spc="-1">
                <a:solidFill>
                  <a:srgbClr val="000000"/>
                </a:solidFill>
                <a:latin typeface="Montserrat"/>
                <a:ea typeface="Montserrat"/>
              </a:rPr>
              <a:t>10 - Faciliter </a:t>
            </a:r>
            <a:r>
              <a:rPr lang="fr-FR" sz="1100" b="1" strike="noStrike" spc="-1">
                <a:solidFill>
                  <a:srgbClr val="000000"/>
                </a:solidFill>
                <a:latin typeface="Montserrat"/>
                <a:ea typeface="Montserrat"/>
              </a:rPr>
              <a:t>l’égalité d’accès à la culture </a:t>
            </a:r>
            <a:r>
              <a:rPr lang="fr-FR" sz="1100" b="0" strike="noStrike" spc="-1">
                <a:solidFill>
                  <a:srgbClr val="000000"/>
                </a:solidFill>
                <a:latin typeface="Montserrat"/>
                <a:ea typeface="Montserrat"/>
              </a:rPr>
              <a:t>pour tous</a:t>
            </a:r>
            <a:endParaRPr lang="fr-FR" sz="1100" b="0" strike="noStrike" spc="-1">
              <a:latin typeface="Arial"/>
            </a:endParaRPr>
          </a:p>
          <a:p>
            <a:pPr marL="216000" indent="-216000">
              <a:lnSpc>
                <a:spcPct val="100000"/>
              </a:lnSpc>
            </a:pPr>
            <a:endParaRPr lang="fr-FR" sz="1100" b="0" strike="noStrike" spc="-1">
              <a:latin typeface="Arial"/>
            </a:endParaRPr>
          </a:p>
          <a:p>
            <a:pPr marL="216000" indent="-216000">
              <a:lnSpc>
                <a:spcPct val="100000"/>
              </a:lnSpc>
            </a:pPr>
            <a:endParaRPr lang="fr-FR" sz="1100" b="0" strike="noStrike" spc="-1">
              <a:latin typeface="Arial"/>
            </a:endParaRPr>
          </a:p>
        </p:txBody>
      </p:sp>
      <p:sp>
        <p:nvSpPr>
          <p:cNvPr id="740"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PlaceHolder 1"/>
          <p:cNvSpPr>
            <a:spLocks noGrp="1" noRot="1" noChangeAspect="1"/>
          </p:cNvSpPr>
          <p:nvPr>
            <p:ph type="sldImg"/>
          </p:nvPr>
        </p:nvSpPr>
        <p:spPr>
          <a:xfrm>
            <a:off x="381000" y="685800"/>
            <a:ext cx="6096000" cy="3429000"/>
          </a:xfrm>
          <a:prstGeom prst="rect">
            <a:avLst/>
          </a:prstGeom>
        </p:spPr>
      </p:sp>
      <p:sp>
        <p:nvSpPr>
          <p:cNvPr id="77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endParaRPr lang="fr-FR" sz="2000" b="0" strike="noStrike" spc="-1">
              <a:latin typeface="Arial"/>
            </a:endParaRPr>
          </a:p>
          <a:p>
            <a:pPr>
              <a:lnSpc>
                <a:spcPct val="100000"/>
              </a:lnSpc>
            </a:pPr>
            <a:r>
              <a:rPr lang="fr-FR" sz="1100" b="0" strike="noStrike" spc="-1">
                <a:latin typeface="Arial"/>
              </a:rPr>
              <a:t>Ici “projets” est utilisé dans le sens générale de projet pédagogique qui englobe : enseignements artistiques, projets, actions et évènements</a:t>
            </a:r>
          </a:p>
          <a:p>
            <a:pPr>
              <a:lnSpc>
                <a:spcPct val="100000"/>
              </a:lnSpc>
            </a:pPr>
            <a:r>
              <a:rPr lang="fr-FR" sz="1100" b="0" strike="noStrike" spc="-1">
                <a:latin typeface="Arial"/>
              </a:rPr>
              <a:t>A vérifier avec Livio !</a:t>
            </a:r>
          </a:p>
          <a:p>
            <a:pPr>
              <a:lnSpc>
                <a:spcPct val="100000"/>
              </a:lnSpc>
            </a:pPr>
            <a:endParaRPr lang="fr-FR" sz="1100" b="0" strike="noStrike" spc="-1">
              <a:latin typeface="Arial"/>
            </a:endParaRPr>
          </a:p>
          <a:p>
            <a:pPr marL="216000" indent="-216000">
              <a:lnSpc>
                <a:spcPct val="100000"/>
              </a:lnSpc>
            </a:pPr>
            <a:r>
              <a:rPr lang="fr-FR" sz="1100" b="0" strike="noStrike" spc="-1">
                <a:latin typeface="Arial"/>
              </a:rPr>
              <a:t>Ici pour cet étab part collective = 20 000€</a:t>
            </a:r>
          </a:p>
          <a:p>
            <a:pPr marL="216000" indent="-216000">
              <a:lnSpc>
                <a:spcPct val="100000"/>
              </a:lnSpc>
            </a:pPr>
            <a:r>
              <a:rPr lang="fr-FR" sz="1100" b="0" strike="noStrike" spc="-1">
                <a:latin typeface="Arial"/>
              </a:rPr>
              <a:t>1900€ validé par le chef</a:t>
            </a:r>
          </a:p>
          <a:p>
            <a:pPr marL="216000" indent="-216000">
              <a:lnSpc>
                <a:spcPct val="100000"/>
              </a:lnSpc>
            </a:pPr>
            <a:r>
              <a:rPr lang="fr-FR" sz="1100" b="0" strike="noStrike" spc="-1">
                <a:latin typeface="Arial"/>
              </a:rPr>
              <a:t>Donc solde résiduel vaut 18 100€</a:t>
            </a:r>
          </a:p>
          <a:p>
            <a:pPr marL="216000" indent="-216000">
              <a:lnSpc>
                <a:spcPct val="100000"/>
              </a:lnSpc>
            </a:pPr>
            <a:r>
              <a:rPr lang="fr-FR" sz="1100" b="0" strike="noStrike" spc="-1">
                <a:latin typeface="Arial"/>
              </a:rPr>
              <a:t>Dessous on voit ce qui a été réservé</a:t>
            </a:r>
          </a:p>
          <a:p>
            <a:pPr marL="216000" indent="-216000">
              <a:lnSpc>
                <a:spcPct val="100000"/>
              </a:lnSpc>
            </a:pPr>
            <a:endParaRPr lang="fr-FR" sz="1100" b="0" strike="noStrike" spc="-1">
              <a:latin typeface="Arial"/>
            </a:endParaRPr>
          </a:p>
          <a:p>
            <a:pPr>
              <a:lnSpc>
                <a:spcPct val="100000"/>
              </a:lnSpc>
            </a:pPr>
            <a:r>
              <a:rPr lang="fr-FR" sz="1100" b="0" strike="noStrike" spc="-1">
                <a:latin typeface="Arial"/>
              </a:rPr>
              <a:t>Faciliter les démarches adminitratives</a:t>
            </a:r>
          </a:p>
          <a:p>
            <a:pPr>
              <a:lnSpc>
                <a:spcPct val="100000"/>
              </a:lnSpc>
            </a:pPr>
            <a:endParaRPr lang="fr-FR" sz="11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PlaceHolder 1"/>
          <p:cNvSpPr>
            <a:spLocks noGrp="1" noRot="1" noChangeAspect="1"/>
          </p:cNvSpPr>
          <p:nvPr>
            <p:ph type="sldImg"/>
          </p:nvPr>
        </p:nvSpPr>
        <p:spPr>
          <a:xfrm>
            <a:off x="381000" y="685800"/>
            <a:ext cx="6096000" cy="3429000"/>
          </a:xfrm>
          <a:prstGeom prst="rect">
            <a:avLst/>
          </a:prstGeom>
        </p:spPr>
      </p:sp>
      <p:sp>
        <p:nvSpPr>
          <p:cNvPr id="78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400" b="0" strike="noStrike" spc="-1">
                <a:latin typeface="Arial"/>
              </a:rPr>
              <a:t>Ici “projets” est utilisé dans le sens générale de projet pédagogique qui englobe : enseignements artistiques, projets, actions et évènements</a:t>
            </a:r>
          </a:p>
          <a:p>
            <a:pPr>
              <a:lnSpc>
                <a:spcPct val="100000"/>
              </a:lnSpc>
            </a:pPr>
            <a:r>
              <a:rPr lang="fr-FR" sz="1400" b="0" strike="noStrike" spc="-1">
                <a:latin typeface="Arial"/>
              </a:rPr>
              <a:t>Le recensement et les outils stat seront décrits dans les slide suivantes</a:t>
            </a:r>
          </a:p>
          <a:p>
            <a:pPr marL="216000" indent="-216000">
              <a:lnSpc>
                <a:spcPct val="100000"/>
              </a:lnSpc>
            </a:pPr>
            <a:endParaRPr lang="fr-FR" sz="1400" b="0" strike="noStrike" spc="-1">
              <a:latin typeface="Arial"/>
            </a:endParaRPr>
          </a:p>
          <a:p>
            <a:pPr marL="216000" indent="-216000">
              <a:lnSpc>
                <a:spcPct val="100000"/>
              </a:lnSpc>
            </a:pPr>
            <a:endParaRPr lang="fr-FR" sz="1400" b="0" strike="noStrike" spc="-1">
              <a:latin typeface="Arial"/>
            </a:endParaRPr>
          </a:p>
          <a:p>
            <a:pPr marL="216000" indent="-216000">
              <a:lnSpc>
                <a:spcPct val="100000"/>
              </a:lnSpc>
            </a:pPr>
            <a:r>
              <a:rPr lang="fr-FR" sz="1100" b="0" strike="noStrike" spc="-1">
                <a:latin typeface="Arial"/>
              </a:rPr>
              <a:t>On doit informer le CA du projet, mais pas de nécessité de vote en CA car l.e projet financé par le pass culture</a:t>
            </a:r>
          </a:p>
          <a:p>
            <a:pPr marL="216000" indent="-216000">
              <a:lnSpc>
                <a:spcPct val="100000"/>
              </a:lnSpc>
            </a:pPr>
            <a:endParaRPr lang="fr-FR" sz="1100" b="0" strike="noStrike" spc="-1">
              <a:latin typeface="Arial"/>
            </a:endParaRPr>
          </a:p>
          <a:p>
            <a:pPr>
              <a:lnSpc>
                <a:spcPct val="100000"/>
              </a:lnSpc>
            </a:pPr>
            <a:r>
              <a:rPr lang="fr-FR" sz="1100" b="0" strike="noStrike" spc="-1">
                <a:latin typeface="Arial"/>
              </a:rPr>
              <a:t>Le recensement est ouvert depuis le 1</a:t>
            </a:r>
            <a:r>
              <a:rPr lang="fr-FR" sz="1100" b="0" strike="noStrike" spc="-1" baseline="30000">
                <a:latin typeface="Arial"/>
              </a:rPr>
              <a:t>er</a:t>
            </a:r>
            <a:r>
              <a:rPr lang="fr-FR" sz="1100" b="0" strike="noStrike" spc="-1">
                <a:latin typeface="Arial"/>
              </a:rPr>
              <a:t> septembre, c’est un recensement au fil de l’eau</a:t>
            </a:r>
          </a:p>
          <a:p>
            <a:pPr>
              <a:lnSpc>
                <a:spcPct val="100000"/>
              </a:lnSpc>
            </a:pPr>
            <a:endParaRPr lang="fr-FR" sz="11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noRot="1" noChangeAspect="1"/>
          </p:cNvSpPr>
          <p:nvPr>
            <p:ph type="sldImg"/>
          </p:nvPr>
        </p:nvSpPr>
        <p:spPr>
          <a:xfrm>
            <a:off x="381000" y="685800"/>
            <a:ext cx="6096000" cy="3429000"/>
          </a:xfrm>
          <a:prstGeom prst="rect">
            <a:avLst/>
          </a:prstGeom>
        </p:spPr>
      </p:sp>
      <p:sp>
        <p:nvSpPr>
          <p:cNvPr id="782"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Vous pouvez faire un courrier recteur pour doubler la demande d’ouverture de la campagne de recensement</a:t>
            </a:r>
          </a:p>
          <a:p>
            <a:pPr>
              <a:lnSpc>
                <a:spcPct val="100000"/>
              </a:lnSpc>
            </a:pPr>
            <a:endParaRPr lang="fr-FR" sz="1100" b="0" strike="noStrike" spc="-1">
              <a:latin typeface="Arial"/>
            </a:endParaRPr>
          </a:p>
          <a:p>
            <a:pPr>
              <a:lnSpc>
                <a:spcPct val="100000"/>
              </a:lnSpc>
            </a:pPr>
            <a:r>
              <a:rPr lang="fr-FR" sz="1100" b="0" strike="noStrike" spc="-1">
                <a:latin typeface="Arial"/>
              </a:rPr>
              <a:t>Rappeler ce que sont ces 3 gdes parties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100" b="0" strike="noStrike" spc="-1">
                <a:latin typeface="Arial"/>
              </a:rPr>
              <a:t>Dans la partie recensement, le chef d’établissement et les rédacteurs de projets ont accès à des statistiques, notamment le nombre et le taux d’élèves bénéficiant de projets ou </a:t>
            </a:r>
          </a:p>
          <a:p>
            <a:pPr>
              <a:lnSpc>
                <a:spcPct val="100000"/>
              </a:lnSpc>
            </a:pPr>
            <a:r>
              <a:rPr lang="fr-FR" sz="1100" b="0" strike="noStrike" spc="-1">
                <a:latin typeface="Arial"/>
              </a:rPr>
              <a:t>actions.</a:t>
            </a:r>
          </a:p>
          <a:p>
            <a:pPr>
              <a:lnSpc>
                <a:spcPct val="100000"/>
              </a:lnSpc>
            </a:pPr>
            <a:endParaRPr lang="fr-FR" sz="1100" b="0" strike="noStrike" spc="-1">
              <a:latin typeface="Arial"/>
            </a:endParaRPr>
          </a:p>
          <a:p>
            <a:pPr>
              <a:lnSpc>
                <a:spcPct val="100000"/>
              </a:lnSpc>
            </a:pPr>
            <a:r>
              <a:rPr lang="fr-FR" sz="1100" b="0" strike="noStrike" spc="-1">
                <a:latin typeface="Arial"/>
              </a:rPr>
              <a:t>Vous pouvez faire une demo en ligne sur adage.</a:t>
            </a:r>
          </a:p>
        </p:txBody>
      </p:sp>
      <p:sp>
        <p:nvSpPr>
          <p:cNvPr id="784"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100" b="0" strike="noStrike" spc="-1">
                <a:latin typeface="Arial"/>
              </a:rPr>
              <a:t>Dans « Etablissement » les chefs d’établissement et rédacteurs projets peuvent utiliser le moteur de recherche pour trouver les classes sans projet.</a:t>
            </a:r>
          </a:p>
          <a:p>
            <a:pPr>
              <a:lnSpc>
                <a:spcPct val="100000"/>
              </a:lnSpc>
            </a:pPr>
            <a:r>
              <a:rPr lang="fr-FR" sz="1100" b="0" strike="noStrike" spc="-1">
                <a:latin typeface="Arial"/>
              </a:rPr>
              <a:t>Vous pouvez faire une démo en ligne sur ADAGE.</a:t>
            </a:r>
          </a:p>
          <a:p>
            <a:pPr>
              <a:lnSpc>
                <a:spcPct val="100000"/>
              </a:lnSpc>
            </a:pPr>
            <a:endParaRPr lang="fr-FR" sz="1100" b="0" strike="noStrike" spc="-1">
              <a:latin typeface="Arial"/>
            </a:endParaRPr>
          </a:p>
          <a:p>
            <a:pPr>
              <a:lnSpc>
                <a:spcPct val="100000"/>
              </a:lnSpc>
            </a:pPr>
            <a:r>
              <a:rPr lang="fr-FR" sz="1100" b="0" strike="noStrike" spc="-1">
                <a:latin typeface="Arial"/>
              </a:rPr>
              <a:t>ATTENTION regroupement par classe</a:t>
            </a:r>
          </a:p>
        </p:txBody>
      </p:sp>
      <p:sp>
        <p:nvSpPr>
          <p:cNvPr id="786"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fa2bf110c7_7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gfa2bf110c7_7_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Construire une offre permet aussi de faire évoluer des projets existants avec des partenariats existants</a:t>
            </a:r>
            <a:endParaRPr/>
          </a:p>
          <a:p>
            <a:pPr marL="0" lvl="0" indent="0" algn="l" rtl="0">
              <a:lnSpc>
                <a:spcPct val="100000"/>
              </a:lnSpc>
              <a:spcBef>
                <a:spcPts val="0"/>
              </a:spcBef>
              <a:spcAft>
                <a:spcPts val="0"/>
              </a:spcAft>
              <a:buSzPts val="1100"/>
              <a:buNone/>
            </a:pPr>
            <a:r>
              <a:rPr lang="fr"/>
              <a:t>A terme les offres co-construites seront automatiquement fléchées vers les établissements concernés.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Vous pouvez faire une démo en ligne des entrées ressources.</a:t>
            </a:r>
            <a:endParaRPr/>
          </a:p>
        </p:txBody>
      </p:sp>
    </p:spTree>
    <p:extLst>
      <p:ext uri="{BB962C8B-B14F-4D97-AF65-F5344CB8AC3E}">
        <p14:creationId xmlns:p14="http://schemas.microsoft.com/office/powerpoint/2010/main" val="418371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PlaceHolder 1"/>
          <p:cNvSpPr>
            <a:spLocks noGrp="1"/>
          </p:cNvSpPr>
          <p:nvPr>
            <p:ph type="body"/>
          </p:nvPr>
        </p:nvSpPr>
        <p:spPr>
          <a:xfrm>
            <a:off x="685800" y="4343400"/>
            <a:ext cx="5486040" cy="4114440"/>
          </a:xfrm>
          <a:prstGeom prst="rect">
            <a:avLst/>
          </a:prstGeom>
        </p:spPr>
        <p:txBody>
          <a:bodyPr>
            <a:noAutofit/>
          </a:bodyPr>
          <a:lstStyle/>
          <a:p>
            <a:pPr>
              <a:lnSpc>
                <a:spcPct val="100000"/>
              </a:lnSpc>
            </a:pPr>
            <a:r>
              <a:rPr lang="fr-FR" sz="1100" b="0" strike="noStrike" spc="-1">
                <a:latin typeface="Montserrat"/>
                <a:ea typeface="Montserrat"/>
              </a:rPr>
              <a:t>tous les rédacteurs de projets voient la totalité des projets déposés et voient la page de pilotage, à tout moment, seul le CE peut agir sur cette page</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latin typeface="Montserrat"/>
                <a:ea typeface="Montserrat"/>
              </a:rPr>
              <a:t>Vidéo en préparation</a:t>
            </a:r>
            <a:endParaRPr lang="fr-FR" sz="1100" b="0" strike="noStrike" spc="-1">
              <a:latin typeface="Arial"/>
            </a:endParaRPr>
          </a:p>
          <a:p>
            <a:pPr>
              <a:lnSpc>
                <a:spcPct val="100000"/>
              </a:lnSpc>
            </a:pPr>
            <a:endParaRPr lang="fr-FR" sz="1100" b="0" strike="noStrike" spc="-1">
              <a:latin typeface="Arial"/>
            </a:endParaRPr>
          </a:p>
          <a:p>
            <a:pPr marL="216000" indent="-216000">
              <a:lnSpc>
                <a:spcPct val="100000"/>
              </a:lnSpc>
            </a:pPr>
            <a:r>
              <a:rPr lang="fr-FR" sz="1100" b="0" strike="noStrike" spc="-1">
                <a:latin typeface="Montserrat"/>
                <a:ea typeface="Montserrat"/>
              </a:rPr>
              <a:t>Budget alloué en haut à droite</a:t>
            </a:r>
            <a:endParaRPr lang="fr-FR" sz="1100" b="0" strike="noStrike" spc="-1">
              <a:latin typeface="Arial"/>
            </a:endParaRPr>
          </a:p>
          <a:p>
            <a:pPr>
              <a:lnSpc>
                <a:spcPct val="100000"/>
              </a:lnSpc>
            </a:pPr>
            <a:r>
              <a:rPr lang="fr-FR" sz="1100" b="0" strike="noStrike" spc="-1">
                <a:latin typeface="Montserrat"/>
                <a:ea typeface="Montserrat"/>
              </a:rPr>
              <a:t>Regarder ce qu’est la petite étoile à droite de arc de triomphe</a:t>
            </a:r>
            <a:endParaRPr lang="fr-FR" sz="1100" b="0" strike="noStrike" spc="-1">
              <a:latin typeface="Arial"/>
            </a:endParaRPr>
          </a:p>
          <a:p>
            <a:pPr>
              <a:lnSpc>
                <a:spcPct val="100000"/>
              </a:lnSpc>
            </a:pPr>
            <a:endParaRPr lang="fr-FR" sz="1100" b="0" strike="noStrike" spc="-1">
              <a:latin typeface="Arial"/>
            </a:endParaRPr>
          </a:p>
        </p:txBody>
      </p:sp>
      <p:sp>
        <p:nvSpPr>
          <p:cNvPr id="788"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PlaceHolder 1"/>
          <p:cNvSpPr>
            <a:spLocks noGrp="1" noRot="1" noChangeAspect="1"/>
          </p:cNvSpPr>
          <p:nvPr>
            <p:ph type="sldImg"/>
          </p:nvPr>
        </p:nvSpPr>
        <p:spPr>
          <a:xfrm>
            <a:off x="381000" y="685800"/>
            <a:ext cx="6096000" cy="3429000"/>
          </a:xfrm>
          <a:prstGeom prst="rect">
            <a:avLst/>
          </a:prstGeom>
        </p:spPr>
      </p:sp>
      <p:sp>
        <p:nvSpPr>
          <p:cNvPr id="79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Construire une offre permet aussi de faire évoluer des projets existants avec des partenariats existants</a:t>
            </a:r>
          </a:p>
          <a:p>
            <a:pPr>
              <a:lnSpc>
                <a:spcPct val="100000"/>
              </a:lnSpc>
            </a:pPr>
            <a:r>
              <a:rPr lang="fr-FR" sz="1100" b="0" strike="noStrike" spc="-1">
                <a:latin typeface="Arial"/>
              </a:rPr>
              <a:t>A terme les offres co-construites seront automatiquement fléchées vers les établissements concernés.</a:t>
            </a:r>
          </a:p>
          <a:p>
            <a:pPr>
              <a:lnSpc>
                <a:spcPct val="100000"/>
              </a:lnSpc>
            </a:pPr>
            <a:r>
              <a:rPr lang="fr-FR" sz="1100" b="0" strike="noStrike" spc="-1">
                <a:latin typeface="Arial"/>
              </a:rPr>
              <a:t>Vidéo en préparation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PlaceHolder 1"/>
          <p:cNvSpPr>
            <a:spLocks noGrp="1"/>
          </p:cNvSpPr>
          <p:nvPr>
            <p:ph type="body"/>
          </p:nvPr>
        </p:nvSpPr>
        <p:spPr>
          <a:xfrm>
            <a:off x="685800" y="4343400"/>
            <a:ext cx="5486040" cy="4114440"/>
          </a:xfrm>
          <a:prstGeom prst="rect">
            <a:avLst/>
          </a:prstGeom>
        </p:spPr>
        <p:txBody>
          <a:bodyPr>
            <a:noAutofit/>
          </a:bodyPr>
          <a:lstStyle/>
          <a:p>
            <a:pPr>
              <a:lnSpc>
                <a:spcPct val="115000"/>
              </a:lnSpc>
            </a:pPr>
            <a:r>
              <a:rPr lang="fr-FR" sz="1600" b="0" strike="noStrike" spc="-1">
                <a:solidFill>
                  <a:srgbClr val="000000"/>
                </a:solidFill>
                <a:latin typeface="Montserrat"/>
                <a:ea typeface="Montserrat"/>
              </a:rPr>
              <a:t>Le CE doit donner le statut de rédacteur de projet à ses personnels concernés</a:t>
            </a:r>
            <a:endParaRPr lang="fr-FR" sz="1600" b="0" strike="noStrike" spc="-1">
              <a:latin typeface="Arial"/>
            </a:endParaRPr>
          </a:p>
          <a:p>
            <a:pPr>
              <a:lnSpc>
                <a:spcPct val="115000"/>
              </a:lnSpc>
            </a:pPr>
            <a:r>
              <a:rPr lang="fr-FR" sz="1600" b="0" strike="noStrike" spc="-1">
                <a:solidFill>
                  <a:srgbClr val="000000"/>
                </a:solidFill>
                <a:latin typeface="Montserrat"/>
                <a:ea typeface="Montserrat"/>
              </a:rPr>
              <a:t>Voir avec Livio rémunération</a:t>
            </a:r>
            <a:endParaRPr lang="fr-FR" sz="1600" b="0" strike="noStrike" spc="-1">
              <a:latin typeface="Arial"/>
            </a:endParaRPr>
          </a:p>
        </p:txBody>
      </p:sp>
      <p:sp>
        <p:nvSpPr>
          <p:cNvPr id="792"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PlaceHolder 1"/>
          <p:cNvSpPr>
            <a:spLocks noGrp="1" noRot="1" noChangeAspect="1"/>
          </p:cNvSpPr>
          <p:nvPr>
            <p:ph type="sldImg"/>
          </p:nvPr>
        </p:nvSpPr>
        <p:spPr>
          <a:xfrm>
            <a:off x="381000" y="685800"/>
            <a:ext cx="6096000" cy="3429000"/>
          </a:xfrm>
          <a:prstGeom prst="rect">
            <a:avLst/>
          </a:prstGeom>
        </p:spPr>
      </p:sp>
      <p:sp>
        <p:nvSpPr>
          <p:cNvPr id="794"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Construire une offre permet aussi de faire évoluer des projets existants avec des partenariats existants</a:t>
            </a:r>
          </a:p>
          <a:p>
            <a:pPr>
              <a:lnSpc>
                <a:spcPct val="100000"/>
              </a:lnSpc>
            </a:pPr>
            <a:r>
              <a:rPr lang="fr-FR" sz="1100" b="0" strike="noStrike" spc="-1">
                <a:latin typeface="Arial"/>
              </a:rPr>
              <a:t>A terme les offres co-construites seront automatiquement fléchées vers les établissements concernés.</a:t>
            </a:r>
          </a:p>
          <a:p>
            <a:pPr>
              <a:lnSpc>
                <a:spcPct val="100000"/>
              </a:lnSpc>
            </a:pPr>
            <a:endParaRPr lang="fr-FR" sz="1100" b="0" strike="noStrike" spc="-1">
              <a:latin typeface="Arial"/>
            </a:endParaRPr>
          </a:p>
          <a:p>
            <a:pPr marL="216000" indent="-216000">
              <a:lnSpc>
                <a:spcPct val="100000"/>
              </a:lnSpc>
            </a:pPr>
            <a:r>
              <a:rPr lang="fr-FR" sz="1100" b="0" strike="noStrike" spc="-1">
                <a:latin typeface="Arial"/>
              </a:rPr>
              <a:t>La rémunération se fait sans l’intervention du gestionnaire, il se fait dès que le projet est recensé dans Adage.</a:t>
            </a:r>
          </a:p>
          <a:p>
            <a:pPr marL="216000" indent="-216000">
              <a:lnSpc>
                <a:spcPct val="100000"/>
              </a:lnSpc>
            </a:pPr>
            <a:r>
              <a:rPr lang="fr-FR" sz="1100" b="0" strike="noStrike" spc="-1">
                <a:latin typeface="Arial"/>
              </a:rPr>
              <a:t>Dès la préréservation et validation par chef, le montant est engagé.</a:t>
            </a:r>
          </a:p>
          <a:p>
            <a:pPr>
              <a:lnSpc>
                <a:spcPct val="100000"/>
              </a:lnSpc>
            </a:pPr>
            <a:r>
              <a:rPr lang="fr-FR" sz="1100" b="0" strike="noStrike" spc="-1">
                <a:latin typeface="Arial"/>
              </a:rPr>
              <a:t>Puis après recensement qui atteste de l’action, le paiement est effectué. (donc plus de bon de commande et de facture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p:cNvSpPr>
          <p:nvPr>
            <p:ph type="body"/>
          </p:nvPr>
        </p:nvSpPr>
        <p:spPr>
          <a:xfrm>
            <a:off x="428400" y="4114440"/>
            <a:ext cx="6048000" cy="4957560"/>
          </a:xfrm>
          <a:prstGeom prst="rect">
            <a:avLst/>
          </a:prstGeom>
        </p:spPr>
        <p:txBody>
          <a:bodyPr>
            <a:noAutofit/>
          </a:bodyPr>
          <a:lstStyle/>
          <a:p>
            <a:pPr marL="216000" indent="-216000">
              <a:lnSpc>
                <a:spcPct val="100000"/>
              </a:lnSpc>
            </a:pPr>
            <a:r>
              <a:rPr lang="fr-FR" sz="1100" b="0" strike="noStrike" spc="-7">
                <a:solidFill>
                  <a:srgbClr val="000000"/>
                </a:solidFill>
                <a:latin typeface="Arial"/>
                <a:ea typeface="Arial"/>
              </a:rPr>
              <a:t>Le </a:t>
            </a:r>
            <a:r>
              <a:rPr lang="fr-FR" sz="1100" b="0" strike="noStrike" spc="-1">
                <a:solidFill>
                  <a:srgbClr val="000000"/>
                </a:solidFill>
                <a:latin typeface="Arial"/>
                <a:ea typeface="Arial"/>
              </a:rPr>
              <a:t>pass </a:t>
            </a:r>
            <a:r>
              <a:rPr lang="fr-FR" sz="1100" b="0" strike="noStrike" spc="-7">
                <a:solidFill>
                  <a:srgbClr val="000000"/>
                </a:solidFill>
                <a:latin typeface="Arial"/>
                <a:ea typeface="Arial"/>
              </a:rPr>
              <a:t>Culture – 18 ans cad collège-lycée </a:t>
            </a:r>
            <a:r>
              <a:rPr lang="fr-FR" sz="1100" b="0" strike="noStrike" spc="-1">
                <a:solidFill>
                  <a:srgbClr val="000000"/>
                </a:solidFill>
                <a:latin typeface="Arial"/>
                <a:ea typeface="Arial"/>
              </a:rPr>
              <a:t>entrera dans sa phase de généralisation en janvier 2022.</a:t>
            </a:r>
            <a:endParaRPr lang="fr-FR" sz="1100" b="0" strike="noStrike" spc="-1">
              <a:latin typeface="Arial"/>
            </a:endParaRPr>
          </a:p>
          <a:p>
            <a:pPr marL="88920">
              <a:lnSpc>
                <a:spcPct val="100000"/>
              </a:lnSpc>
              <a:spcBef>
                <a:spcPts val="105"/>
              </a:spcBef>
            </a:pPr>
            <a:r>
              <a:rPr lang="fr-FR" sz="1100" b="0" strike="noStrike" spc="-1">
                <a:solidFill>
                  <a:srgbClr val="000000"/>
                </a:solidFill>
                <a:latin typeface="Arial"/>
                <a:ea typeface="Arial"/>
              </a:rPr>
              <a:t>Il marque une nouvelle étape de la politique de généralisation de l’EAC et bénéficiera à la fois </a:t>
            </a:r>
            <a:endParaRPr lang="fr-FR" sz="1100" b="0" strike="noStrike" spc="-1">
              <a:latin typeface="Arial"/>
            </a:endParaRPr>
          </a:p>
          <a:p>
            <a:pPr marL="88920">
              <a:lnSpc>
                <a:spcPct val="100000"/>
              </a:lnSpc>
              <a:spcBef>
                <a:spcPts val="105"/>
              </a:spcBef>
            </a:pPr>
            <a:r>
              <a:rPr lang="fr-FR" sz="1100" b="0" strike="noStrike" spc="-1">
                <a:solidFill>
                  <a:srgbClr val="000000"/>
                </a:solidFill>
                <a:latin typeface="Arial"/>
                <a:ea typeface="Arial"/>
              </a:rPr>
              <a:t>aux élèves, 	aux professeurs et 	aux professionnels de la culture.</a:t>
            </a:r>
            <a:endParaRPr lang="fr-FR" sz="1100" b="0" strike="noStrike" spc="-1">
              <a:latin typeface="Arial"/>
            </a:endParaRPr>
          </a:p>
          <a:p>
            <a:pPr marL="88920">
              <a:lnSpc>
                <a:spcPct val="114000"/>
              </a:lnSpc>
            </a:pPr>
            <a:r>
              <a:rPr lang="fr-FR" sz="1100" b="0" strike="noStrike" spc="-1">
                <a:solidFill>
                  <a:srgbClr val="000000"/>
                </a:solidFill>
                <a:latin typeface="Arial"/>
                <a:ea typeface="Arial"/>
              </a:rPr>
              <a:t>Il </a:t>
            </a:r>
            <a:r>
              <a:rPr lang="fr-FR" sz="1100" b="0" strike="noStrike" spc="-7">
                <a:solidFill>
                  <a:srgbClr val="000000"/>
                </a:solidFill>
                <a:latin typeface="Arial"/>
                <a:ea typeface="Arial"/>
              </a:rPr>
              <a:t>concernera tous </a:t>
            </a:r>
            <a:r>
              <a:rPr lang="fr-FR" sz="1100" b="0" strike="noStrike" spc="-1">
                <a:solidFill>
                  <a:srgbClr val="000000"/>
                </a:solidFill>
                <a:latin typeface="Arial"/>
                <a:ea typeface="Arial"/>
              </a:rPr>
              <a:t>les </a:t>
            </a:r>
            <a:r>
              <a:rPr lang="fr-FR" sz="1100" b="0" strike="noStrike" spc="-7">
                <a:solidFill>
                  <a:srgbClr val="000000"/>
                </a:solidFill>
                <a:latin typeface="Arial"/>
                <a:ea typeface="Arial"/>
              </a:rPr>
              <a:t>élèves </a:t>
            </a:r>
            <a:r>
              <a:rPr lang="fr-FR" sz="1100" b="0" strike="noStrike" spc="-1">
                <a:solidFill>
                  <a:srgbClr val="000000"/>
                </a:solidFill>
                <a:latin typeface="Arial"/>
                <a:ea typeface="Arial"/>
              </a:rPr>
              <a:t>de la </a:t>
            </a:r>
            <a:r>
              <a:rPr lang="fr-FR" sz="1100" b="0" strike="noStrike" spc="12">
                <a:solidFill>
                  <a:srgbClr val="000000"/>
                </a:solidFill>
                <a:latin typeface="Arial"/>
                <a:ea typeface="Arial"/>
              </a:rPr>
              <a:t>4</a:t>
            </a:r>
            <a:r>
              <a:rPr lang="fr-FR" sz="1100" b="0" strike="noStrike" spc="21" baseline="24000">
                <a:solidFill>
                  <a:srgbClr val="000000"/>
                </a:solidFill>
                <a:latin typeface="Arial"/>
                <a:ea typeface="Arial"/>
              </a:rPr>
              <a:t>ème </a:t>
            </a:r>
            <a:r>
              <a:rPr lang="fr-FR" sz="1100" b="0" strike="noStrike" spc="-1">
                <a:solidFill>
                  <a:srgbClr val="000000"/>
                </a:solidFill>
                <a:latin typeface="Arial"/>
                <a:ea typeface="Arial"/>
              </a:rPr>
              <a:t>à </a:t>
            </a:r>
            <a:r>
              <a:rPr lang="fr-FR" sz="1100" b="0" strike="noStrike" spc="-7">
                <a:solidFill>
                  <a:srgbClr val="000000"/>
                </a:solidFill>
                <a:latin typeface="Arial"/>
                <a:ea typeface="Arial"/>
              </a:rPr>
              <a:t>la Terminale de l’enseignement public et de l’enseignement </a:t>
            </a:r>
            <a:r>
              <a:rPr lang="fr-FR" sz="1100" b="0" strike="noStrike" spc="-12">
                <a:solidFill>
                  <a:srgbClr val="000000"/>
                </a:solidFill>
                <a:latin typeface="Arial"/>
                <a:ea typeface="Arial"/>
              </a:rPr>
              <a:t>privé  </a:t>
            </a:r>
            <a:r>
              <a:rPr lang="fr-FR" sz="1100" b="0" strike="noStrike" spc="-1">
                <a:solidFill>
                  <a:srgbClr val="000000"/>
                </a:solidFill>
                <a:latin typeface="Arial"/>
                <a:ea typeface="Arial"/>
              </a:rPr>
              <a:t>sous</a:t>
            </a:r>
            <a:r>
              <a:rPr lang="fr-FR" sz="1100" b="0" strike="noStrike" spc="-35">
                <a:solidFill>
                  <a:srgbClr val="000000"/>
                </a:solidFill>
                <a:latin typeface="Arial"/>
                <a:ea typeface="Arial"/>
              </a:rPr>
              <a:t> </a:t>
            </a:r>
            <a:r>
              <a:rPr lang="fr-FR" sz="1100" b="0" strike="noStrike" spc="-1">
                <a:solidFill>
                  <a:srgbClr val="000000"/>
                </a:solidFill>
                <a:latin typeface="Arial"/>
                <a:ea typeface="Arial"/>
              </a:rPr>
              <a:t>contrat.</a:t>
            </a:r>
            <a:endParaRPr lang="fr-FR" sz="1100" b="0" strike="noStrike" spc="-1">
              <a:latin typeface="Arial"/>
            </a:endParaRPr>
          </a:p>
          <a:p>
            <a:pPr marL="88920">
              <a:lnSpc>
                <a:spcPct val="114000"/>
              </a:lnSpc>
            </a:pPr>
            <a:endParaRPr lang="fr-FR" sz="1100" b="0" strike="noStrike" spc="-1">
              <a:latin typeface="Arial"/>
            </a:endParaRPr>
          </a:p>
          <a:p>
            <a:pPr marL="88920">
              <a:lnSpc>
                <a:spcPct val="100000"/>
              </a:lnSpc>
            </a:pPr>
            <a:r>
              <a:rPr lang="fr-FR" sz="1100" b="0" strike="noStrike" spc="-1">
                <a:solidFill>
                  <a:srgbClr val="000000"/>
                </a:solidFill>
                <a:latin typeface="Arial"/>
                <a:ea typeface="Arial"/>
              </a:rPr>
              <a:t>Il </a:t>
            </a:r>
            <a:r>
              <a:rPr lang="fr-FR" sz="1100" b="0" strike="noStrike" spc="-7">
                <a:solidFill>
                  <a:srgbClr val="000000"/>
                </a:solidFill>
                <a:latin typeface="Arial"/>
                <a:ea typeface="Arial"/>
              </a:rPr>
              <a:t>comportera </a:t>
            </a:r>
            <a:r>
              <a:rPr lang="fr-FR" sz="1100" b="0" strike="noStrike" spc="-1">
                <a:solidFill>
                  <a:srgbClr val="000000"/>
                </a:solidFill>
                <a:latin typeface="Arial"/>
                <a:ea typeface="Arial"/>
              </a:rPr>
              <a:t>deux faces </a:t>
            </a:r>
            <a:r>
              <a:rPr lang="fr-FR" sz="1100" b="0" strike="noStrike" spc="-7">
                <a:solidFill>
                  <a:srgbClr val="000000"/>
                </a:solidFill>
                <a:latin typeface="Arial"/>
                <a:ea typeface="Arial"/>
              </a:rPr>
              <a:t>complémentaires </a:t>
            </a:r>
            <a:r>
              <a:rPr lang="fr-FR" sz="1100" b="0" strike="noStrike" spc="-1">
                <a:solidFill>
                  <a:srgbClr val="000000"/>
                </a:solidFill>
                <a:latin typeface="Arial"/>
                <a:ea typeface="Arial"/>
              </a:rPr>
              <a:t>et </a:t>
            </a:r>
            <a:r>
              <a:rPr lang="fr-FR" sz="1100" b="0" strike="noStrike" spc="-7">
                <a:solidFill>
                  <a:srgbClr val="000000"/>
                </a:solidFill>
                <a:latin typeface="Arial"/>
                <a:ea typeface="Arial"/>
              </a:rPr>
              <a:t>progressives</a:t>
            </a:r>
            <a:r>
              <a:rPr lang="fr-FR" sz="1100" b="0" strike="noStrike" spc="-185">
                <a:solidFill>
                  <a:srgbClr val="000000"/>
                </a:solidFill>
                <a:latin typeface="Arial"/>
                <a:ea typeface="Arial"/>
              </a:rPr>
              <a:t> </a:t>
            </a:r>
            <a:r>
              <a:rPr lang="fr-FR" sz="1100" b="0" strike="noStrike" spc="-1">
                <a:solidFill>
                  <a:srgbClr val="000000"/>
                </a:solidFill>
                <a:latin typeface="Arial"/>
                <a:ea typeface="Arial"/>
              </a:rPr>
              <a:t>:</a:t>
            </a:r>
            <a:endParaRPr lang="fr-FR" sz="1100" b="0" strike="noStrike" spc="-1">
              <a:latin typeface="Arial"/>
            </a:endParaRPr>
          </a:p>
          <a:p>
            <a:pPr marL="88920">
              <a:lnSpc>
                <a:spcPct val="100000"/>
              </a:lnSpc>
            </a:pPr>
            <a:r>
              <a:rPr lang="fr-FR" sz="1100" b="0" strike="noStrike" spc="-1">
                <a:solidFill>
                  <a:srgbClr val="000000"/>
                </a:solidFill>
                <a:latin typeface="Arial"/>
                <a:ea typeface="Arial"/>
              </a:rPr>
              <a:t>Une part collective qui s’adresse aux classes</a:t>
            </a:r>
            <a:endParaRPr lang="fr-FR" sz="1100" b="0" strike="noStrike" spc="-1">
              <a:latin typeface="Arial"/>
            </a:endParaRPr>
          </a:p>
          <a:p>
            <a:pPr marL="88920">
              <a:lnSpc>
                <a:spcPct val="100000"/>
              </a:lnSpc>
            </a:pPr>
            <a:r>
              <a:rPr lang="fr-FR" sz="1100" b="0" strike="noStrike" spc="-1">
                <a:solidFill>
                  <a:srgbClr val="000000"/>
                </a:solidFill>
                <a:latin typeface="Arial"/>
                <a:ea typeface="Arial"/>
              </a:rPr>
              <a:t>Une part individuelle qui elle s’adresse au jeune qui la gère lui-même</a:t>
            </a:r>
            <a:endParaRPr lang="fr-FR" sz="1100" b="0" strike="noStrike" spc="-1">
              <a:latin typeface="Arial"/>
            </a:endParaRPr>
          </a:p>
          <a:p>
            <a:pPr marL="88920">
              <a:lnSpc>
                <a:spcPct val="100000"/>
              </a:lnSpc>
            </a:pPr>
            <a:endParaRPr lang="fr-FR" sz="1100" b="0" strike="noStrike" spc="-1">
              <a:latin typeface="Arial"/>
            </a:endParaRPr>
          </a:p>
          <a:p>
            <a:pPr>
              <a:lnSpc>
                <a:spcPct val="114000"/>
              </a:lnSpc>
            </a:pPr>
            <a:r>
              <a:rPr lang="fr-FR" sz="1100" b="1" strike="noStrike" spc="-7">
                <a:solidFill>
                  <a:srgbClr val="000000"/>
                </a:solidFill>
                <a:latin typeface="Arial"/>
                <a:ea typeface="Arial"/>
              </a:rPr>
              <a:t>UnePlus précisément, la part dite collective</a:t>
            </a:r>
            <a:r>
              <a:rPr lang="fr-FR" sz="1100" b="0" strike="noStrike" spc="-7">
                <a:solidFill>
                  <a:srgbClr val="000000"/>
                </a:solidFill>
                <a:latin typeface="Arial"/>
                <a:ea typeface="Arial"/>
              </a:rPr>
              <a:t>, permettra </a:t>
            </a:r>
            <a:r>
              <a:rPr lang="fr-FR" sz="1100" b="0" strike="noStrike" spc="-1">
                <a:solidFill>
                  <a:srgbClr val="000000"/>
                </a:solidFill>
                <a:latin typeface="Arial"/>
                <a:ea typeface="Arial"/>
              </a:rPr>
              <a:t>à un professeur de financer des </a:t>
            </a:r>
            <a:r>
              <a:rPr lang="fr-FR" sz="1100" b="0" strike="noStrike" spc="-7">
                <a:solidFill>
                  <a:srgbClr val="000000"/>
                </a:solidFill>
                <a:latin typeface="Arial"/>
                <a:ea typeface="Arial"/>
              </a:rPr>
              <a:t>activités </a:t>
            </a:r>
            <a:r>
              <a:rPr lang="fr-FR" sz="1100" b="0" strike="noStrike" spc="-1">
                <a:solidFill>
                  <a:srgbClr val="000000"/>
                </a:solidFill>
                <a:latin typeface="Arial"/>
                <a:ea typeface="Arial"/>
              </a:rPr>
              <a:t>EAC pour</a:t>
            </a:r>
            <a:r>
              <a:rPr lang="fr-FR" sz="1100" b="0" strike="noStrike" spc="-245">
                <a:solidFill>
                  <a:srgbClr val="000000"/>
                </a:solidFill>
                <a:latin typeface="Arial"/>
                <a:ea typeface="Arial"/>
              </a:rPr>
              <a:t>       </a:t>
            </a:r>
            <a:r>
              <a:rPr lang="fr-FR" sz="1100" b="0" strike="noStrike" spc="-1">
                <a:solidFill>
                  <a:srgbClr val="000000"/>
                </a:solidFill>
                <a:latin typeface="Arial"/>
                <a:ea typeface="Arial"/>
              </a:rPr>
              <a:t>sa </a:t>
            </a:r>
            <a:r>
              <a:rPr lang="fr-FR" sz="1100" b="0" strike="noStrike" spc="-7">
                <a:solidFill>
                  <a:srgbClr val="000000"/>
                </a:solidFill>
                <a:latin typeface="Arial"/>
                <a:ea typeface="Arial"/>
              </a:rPr>
              <a:t>classe après validation du chef d’établissement. Cette part s’appliquera aux élèves de la </a:t>
            </a:r>
            <a:r>
              <a:rPr lang="fr-FR" sz="1100" b="0" strike="noStrike" spc="18">
                <a:solidFill>
                  <a:srgbClr val="000000"/>
                </a:solidFill>
                <a:latin typeface="Arial"/>
                <a:ea typeface="Arial"/>
              </a:rPr>
              <a:t>4</a:t>
            </a:r>
            <a:r>
              <a:rPr lang="fr-FR" sz="1100" b="0" strike="noStrike" spc="29" baseline="24000">
                <a:solidFill>
                  <a:srgbClr val="000000"/>
                </a:solidFill>
                <a:latin typeface="Arial"/>
                <a:ea typeface="Arial"/>
              </a:rPr>
              <a:t>ème </a:t>
            </a:r>
            <a:r>
              <a:rPr lang="fr-FR" sz="1100" b="0" strike="noStrike" spc="-1">
                <a:solidFill>
                  <a:srgbClr val="000000"/>
                </a:solidFill>
                <a:latin typeface="Arial"/>
                <a:ea typeface="Arial"/>
              </a:rPr>
              <a:t>à la</a:t>
            </a:r>
            <a:r>
              <a:rPr lang="fr-FR" sz="1100" b="0" strike="noStrike" spc="-41">
                <a:solidFill>
                  <a:srgbClr val="000000"/>
                </a:solidFill>
                <a:latin typeface="Arial"/>
                <a:ea typeface="Arial"/>
              </a:rPr>
              <a:t> </a:t>
            </a:r>
            <a:r>
              <a:rPr lang="fr-FR" sz="1100" b="0" strike="noStrike" spc="-7">
                <a:solidFill>
                  <a:srgbClr val="000000"/>
                </a:solidFill>
                <a:latin typeface="Arial"/>
                <a:ea typeface="Arial"/>
              </a:rPr>
              <a:t>Terminale.</a:t>
            </a:r>
            <a:endParaRPr lang="fr-FR" sz="1100" b="0" strike="noStrike" spc="-1">
              <a:latin typeface="Arial"/>
            </a:endParaRPr>
          </a:p>
          <a:p>
            <a:pPr>
              <a:lnSpc>
                <a:spcPct val="100000"/>
              </a:lnSpc>
              <a:spcBef>
                <a:spcPts val="11"/>
              </a:spcBef>
            </a:pPr>
            <a:endParaRPr lang="fr-FR" sz="1100" b="0" strike="noStrike" spc="-1">
              <a:latin typeface="Arial"/>
            </a:endParaRPr>
          </a:p>
          <a:p>
            <a:pPr>
              <a:lnSpc>
                <a:spcPct val="100000"/>
              </a:lnSpc>
            </a:pPr>
            <a:r>
              <a:rPr lang="fr-FR" sz="1100" b="1" strike="noStrike" spc="-7">
                <a:solidFill>
                  <a:srgbClr val="000000"/>
                </a:solidFill>
                <a:latin typeface="Arial"/>
                <a:ea typeface="Arial"/>
              </a:rPr>
              <a:t>Une </a:t>
            </a:r>
            <a:r>
              <a:rPr lang="fr-FR" sz="1100" b="1" strike="noStrike" spc="-1">
                <a:solidFill>
                  <a:srgbClr val="000000"/>
                </a:solidFill>
                <a:latin typeface="Arial"/>
                <a:ea typeface="Arial"/>
              </a:rPr>
              <a:t>part </a:t>
            </a:r>
            <a:r>
              <a:rPr lang="fr-FR" sz="1100" b="1" strike="noStrike" spc="-7">
                <a:solidFill>
                  <a:srgbClr val="000000"/>
                </a:solidFill>
                <a:latin typeface="Arial"/>
                <a:ea typeface="Arial"/>
              </a:rPr>
              <a:t>individuelle</a:t>
            </a:r>
            <a:r>
              <a:rPr lang="fr-FR" sz="1100" b="0" strike="noStrike" spc="-7">
                <a:solidFill>
                  <a:srgbClr val="000000"/>
                </a:solidFill>
                <a:latin typeface="Arial"/>
                <a:ea typeface="Arial"/>
              </a:rPr>
              <a:t>, </a:t>
            </a:r>
            <a:r>
              <a:rPr lang="fr-FR" sz="1100" b="0" strike="noStrike" spc="-1">
                <a:solidFill>
                  <a:srgbClr val="000000"/>
                </a:solidFill>
                <a:latin typeface="Arial"/>
                <a:ea typeface="Arial"/>
              </a:rPr>
              <a:t>au </a:t>
            </a:r>
            <a:r>
              <a:rPr lang="fr-FR" sz="1100" b="0" strike="noStrike" spc="-7">
                <a:solidFill>
                  <a:srgbClr val="000000"/>
                </a:solidFill>
                <a:latin typeface="Arial"/>
                <a:ea typeface="Arial"/>
              </a:rPr>
              <a:t>fonctionnement </a:t>
            </a:r>
            <a:r>
              <a:rPr lang="fr-FR" sz="1100" b="0" strike="noStrike" spc="-1">
                <a:solidFill>
                  <a:srgbClr val="000000"/>
                </a:solidFill>
                <a:latin typeface="Arial"/>
                <a:ea typeface="Arial"/>
              </a:rPr>
              <a:t>semblable au pass Culture + 18 ans, applicable à</a:t>
            </a:r>
            <a:r>
              <a:rPr lang="fr-FR" sz="1100" b="0" strike="noStrike" spc="-225">
                <a:solidFill>
                  <a:srgbClr val="000000"/>
                </a:solidFill>
                <a:latin typeface="Arial"/>
                <a:ea typeface="Arial"/>
              </a:rPr>
              <a:t> </a:t>
            </a:r>
            <a:r>
              <a:rPr lang="fr-FR" sz="1100" b="0" strike="noStrike" spc="-1">
                <a:solidFill>
                  <a:srgbClr val="000000"/>
                </a:solidFill>
                <a:latin typeface="Arial"/>
                <a:ea typeface="Arial"/>
              </a:rPr>
              <a:t>chaque </a:t>
            </a:r>
            <a:r>
              <a:rPr lang="fr-FR" sz="1100" b="0" strike="noStrike" spc="-7">
                <a:solidFill>
                  <a:srgbClr val="000000"/>
                </a:solidFill>
                <a:latin typeface="Arial"/>
                <a:ea typeface="Arial"/>
              </a:rPr>
              <a:t>élève, à compter de ses 15 ans.</a:t>
            </a:r>
            <a:endParaRPr lang="fr-FR" sz="1100" b="0" strike="noStrike" spc="-1">
              <a:latin typeface="Arial"/>
            </a:endParaRPr>
          </a:p>
          <a:p>
            <a:pPr marL="88920">
              <a:lnSpc>
                <a:spcPct val="114000"/>
              </a:lnSpc>
            </a:pPr>
            <a:endParaRPr lang="fr-FR" sz="1100" b="0" strike="noStrike" spc="-1">
              <a:latin typeface="Arial"/>
            </a:endParaRPr>
          </a:p>
          <a:p>
            <a:pPr marL="88920">
              <a:lnSpc>
                <a:spcPct val="114000"/>
              </a:lnSpc>
            </a:pPr>
            <a:r>
              <a:rPr lang="fr-FR" sz="1100" b="1" u="sng" strike="noStrike" spc="-7">
                <a:solidFill>
                  <a:srgbClr val="000000"/>
                </a:solidFill>
                <a:uFillTx/>
                <a:latin typeface="Arial"/>
                <a:ea typeface="Arial"/>
              </a:rPr>
              <a:t>Comment est ce que cela fonctionne ?</a:t>
            </a:r>
            <a:endParaRPr lang="fr-FR" sz="1100" b="0" strike="noStrike" spc="-1">
              <a:latin typeface="Arial"/>
            </a:endParaRPr>
          </a:p>
          <a:p>
            <a:pPr marL="88920">
              <a:lnSpc>
                <a:spcPct val="114000"/>
              </a:lnSpc>
            </a:pPr>
            <a:r>
              <a:rPr lang="fr-FR" sz="1100" b="0" strike="noStrike" spc="-7">
                <a:solidFill>
                  <a:srgbClr val="000000"/>
                </a:solidFill>
                <a:latin typeface="Arial"/>
                <a:ea typeface="Arial"/>
              </a:rPr>
              <a:t>: En début d‘année scolaire, chaque EPLE reçoit une </a:t>
            </a:r>
            <a:r>
              <a:rPr lang="fr-FR" sz="1100" b="1" strike="noStrike" spc="-7">
                <a:solidFill>
                  <a:srgbClr val="000000"/>
                </a:solidFill>
                <a:latin typeface="Arial"/>
                <a:ea typeface="Arial"/>
              </a:rPr>
              <a:t>dotation virtuelle</a:t>
            </a:r>
            <a:r>
              <a:rPr lang="fr-FR" sz="1100" b="0" strike="noStrike" spc="-7">
                <a:solidFill>
                  <a:srgbClr val="000000"/>
                </a:solidFill>
                <a:latin typeface="Arial"/>
                <a:ea typeface="Arial"/>
              </a:rPr>
              <a:t>, calculée à partir du nombre d’élèves par niveau et consommable jusqu’au dernier jour de l’année scolaire, sans report possible des crédits d’une année sur l’autre, auprès des offreurs culturels référencés dans l’application pass Culture.</a:t>
            </a:r>
            <a:endParaRPr lang="fr-FR" sz="1100" b="0" strike="noStrike" spc="-1">
              <a:latin typeface="Arial"/>
            </a:endParaRPr>
          </a:p>
          <a:p>
            <a:pPr marL="88920">
              <a:lnSpc>
                <a:spcPct val="114000"/>
              </a:lnSpc>
            </a:pPr>
            <a:r>
              <a:rPr lang="fr-FR" sz="1100" b="1" strike="noStrike" spc="-7">
                <a:solidFill>
                  <a:srgbClr val="000000"/>
                </a:solidFill>
                <a:latin typeface="Arial"/>
                <a:ea typeface="Arial"/>
              </a:rPr>
              <a:t>Il n’y aura donc aucun transfert de fonds vers les EPLE </a:t>
            </a:r>
            <a:endParaRPr lang="fr-FR" sz="1100" b="0" strike="noStrike" spc="-1">
              <a:latin typeface="Arial"/>
            </a:endParaRPr>
          </a:p>
          <a:p>
            <a:pPr marL="88920">
              <a:lnSpc>
                <a:spcPct val="114000"/>
              </a:lnSpc>
            </a:pPr>
            <a:endParaRPr lang="fr-FR" sz="1100" b="0" strike="noStrike" spc="-1">
              <a:latin typeface="Arial"/>
            </a:endParaRPr>
          </a:p>
          <a:p>
            <a:pPr marL="88920">
              <a:lnSpc>
                <a:spcPct val="114000"/>
              </a:lnSpc>
            </a:pPr>
            <a:r>
              <a:rPr lang="fr-FR" sz="1100" b="1" strike="noStrike" spc="-7">
                <a:solidFill>
                  <a:srgbClr val="000000"/>
                </a:solidFill>
                <a:latin typeface="Arial"/>
                <a:ea typeface="Arial"/>
              </a:rPr>
              <a:t>Voyons maintenant comment est ce que cela se passe pour l’élève</a:t>
            </a:r>
            <a:r>
              <a:rPr lang="fr-FR" sz="1100" b="0" strike="noStrike" spc="-7">
                <a:solidFill>
                  <a:srgbClr val="000000"/>
                </a:solidFill>
                <a:latin typeface="Arial"/>
                <a:ea typeface="Arial"/>
              </a:rPr>
              <a:t>.</a:t>
            </a:r>
            <a:endParaRPr lang="fr-FR" sz="1100" b="0" strike="noStrike" spc="-1">
              <a:latin typeface="Arial"/>
            </a:endParaRPr>
          </a:p>
          <a:p>
            <a:pPr>
              <a:lnSpc>
                <a:spcPct val="100000"/>
              </a:lnSpc>
            </a:pPr>
            <a:endParaRPr lang="fr-FR" sz="1100" b="0" strike="noStrike" spc="-1">
              <a:latin typeface="Arial"/>
            </a:endParaRPr>
          </a:p>
        </p:txBody>
      </p:sp>
      <p:sp>
        <p:nvSpPr>
          <p:cNvPr id="742"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PlaceHolder 1"/>
          <p:cNvSpPr>
            <a:spLocks noGrp="1" noRot="1" noChangeAspect="1"/>
          </p:cNvSpPr>
          <p:nvPr>
            <p:ph type="sldImg"/>
          </p:nvPr>
        </p:nvSpPr>
        <p:spPr>
          <a:xfrm>
            <a:off x="381000" y="685800"/>
            <a:ext cx="6096000" cy="3429000"/>
          </a:xfrm>
          <a:prstGeom prst="rect">
            <a:avLst/>
          </a:prstGeom>
        </p:spPr>
      </p:sp>
      <p:sp>
        <p:nvSpPr>
          <p:cNvPr id="796"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Construire une offre permet aussi de faire évoluer des projets existants avec des partenariats existants</a:t>
            </a:r>
          </a:p>
          <a:p>
            <a:pPr>
              <a:lnSpc>
                <a:spcPct val="100000"/>
              </a:lnSpc>
            </a:pPr>
            <a:r>
              <a:rPr lang="fr-FR" sz="1100" b="0" strike="noStrike" spc="-1">
                <a:latin typeface="Arial"/>
              </a:rPr>
              <a:t>A terme les offres co-construites seront automatiquement fléchées vers les établissements concernés.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PlaceHolder 1"/>
          <p:cNvSpPr>
            <a:spLocks noGrp="1"/>
          </p:cNvSpPr>
          <p:nvPr>
            <p:ph type="body"/>
          </p:nvPr>
        </p:nvSpPr>
        <p:spPr>
          <a:xfrm>
            <a:off x="685800" y="4343400"/>
            <a:ext cx="5486040" cy="4114440"/>
          </a:xfrm>
          <a:prstGeom prst="rect">
            <a:avLst/>
          </a:prstGeom>
        </p:spPr>
        <p:txBody>
          <a:bodyPr>
            <a:noAutofit/>
          </a:bodyPr>
          <a:lstStyle/>
          <a:p>
            <a:pPr marL="216000" indent="-216000">
              <a:lnSpc>
                <a:spcPct val="115000"/>
              </a:lnSpc>
            </a:pPr>
            <a:r>
              <a:rPr lang="fr-FR" sz="1600" b="0" strike="noStrike" spc="-1">
                <a:solidFill>
                  <a:srgbClr val="000000"/>
                </a:solidFill>
                <a:latin typeface="Montserrat"/>
                <a:ea typeface="Montserrat"/>
              </a:rPr>
              <a:t>Pour les référents culture, regroupement par ZAP</a:t>
            </a:r>
            <a:endParaRPr lang="fr-FR" sz="1600" b="0" strike="noStrike" spc="-1">
              <a:latin typeface="Arial"/>
            </a:endParaRPr>
          </a:p>
          <a:p>
            <a:pPr marL="216000" indent="-216000">
              <a:lnSpc>
                <a:spcPct val="115000"/>
              </a:lnSpc>
            </a:pPr>
            <a:endParaRPr lang="fr-FR" sz="1600" b="0" strike="noStrike" spc="-1">
              <a:latin typeface="Arial"/>
            </a:endParaRPr>
          </a:p>
          <a:p>
            <a:pPr>
              <a:lnSpc>
                <a:spcPct val="100000"/>
              </a:lnSpc>
            </a:pPr>
            <a:r>
              <a:rPr lang="fr-FR" sz="1600" b="0" strike="noStrike" spc="-1">
                <a:solidFill>
                  <a:srgbClr val="000000"/>
                </a:solidFill>
                <a:latin typeface="Montserrat"/>
                <a:ea typeface="Montserrat"/>
              </a:rPr>
              <a:t>Pour les chef étab, c’est par département avec le correspondant + représentant du DASEN (qui peut faire intro) + conseiller (qui répond aux questions du tchat</a:t>
            </a:r>
            <a:endParaRPr lang="fr-FR" sz="1600" b="0" strike="noStrike" spc="-1">
              <a:latin typeface="Arial"/>
            </a:endParaRPr>
          </a:p>
        </p:txBody>
      </p:sp>
      <p:sp>
        <p:nvSpPr>
          <p:cNvPr id="798"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PlaceHolder 1"/>
          <p:cNvSpPr>
            <a:spLocks noGrp="1" noRot="1" noChangeAspect="1"/>
          </p:cNvSpPr>
          <p:nvPr>
            <p:ph type="sldImg"/>
          </p:nvPr>
        </p:nvSpPr>
        <p:spPr>
          <a:xfrm>
            <a:off x="381000" y="685800"/>
            <a:ext cx="6096000" cy="3429000"/>
          </a:xfrm>
          <a:prstGeom prst="rect">
            <a:avLst/>
          </a:prstGeom>
        </p:spPr>
      </p:sp>
      <p:sp>
        <p:nvSpPr>
          <p:cNvPr id="80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A partir de cette diapositive, on est côté établissement scolaires donc sur ADAGE</a:t>
            </a:r>
          </a:p>
          <a:p>
            <a:pPr>
              <a:lnSpc>
                <a:spcPct val="100000"/>
              </a:lnSpc>
            </a:pPr>
            <a:endParaRPr lang="fr-FR" sz="1100" b="0" strike="noStrike" spc="-1">
              <a:latin typeface="Arial"/>
            </a:endParaRPr>
          </a:p>
          <a:p>
            <a:pPr>
              <a:lnSpc>
                <a:spcPct val="100000"/>
              </a:lnSpc>
            </a:pPr>
            <a:r>
              <a:rPr lang="fr-FR" sz="1100" b="0" strike="noStrike" spc="-1">
                <a:latin typeface="Arial"/>
              </a:rPr>
              <a:t>Dans l’onglet “ressources” puis sélectionner “partenaires culturels”</a:t>
            </a:r>
          </a:p>
          <a:p>
            <a:pPr>
              <a:lnSpc>
                <a:spcPct val="100000"/>
              </a:lnSpc>
            </a:pPr>
            <a:r>
              <a:rPr lang="fr-FR" sz="1100" b="0" strike="noStrike" spc="-1">
                <a:latin typeface="Arial"/>
              </a:rPr>
              <a:t>Choiri le mode “cartographie”</a:t>
            </a:r>
          </a:p>
          <a:p>
            <a:pPr>
              <a:lnSpc>
                <a:spcPct val="100000"/>
              </a:lnSpc>
            </a:pPr>
            <a:r>
              <a:rPr lang="fr-FR" sz="1100" b="0" strike="noStrike" spc="-1">
                <a:latin typeface="Arial"/>
              </a:rPr>
              <a:t>Possibilité de centrer la recherche cartographique sur l’établissement scolaire  (encadré rose au milieu) ⇒ territoire</a:t>
            </a:r>
          </a:p>
          <a:p>
            <a:pPr>
              <a:lnSpc>
                <a:spcPct val="100000"/>
              </a:lnSpc>
            </a:pPr>
            <a:r>
              <a:rPr lang="fr-FR" sz="1100" b="0" strike="noStrike" spc="-1">
                <a:latin typeface="Arial"/>
              </a:rPr>
              <a:t>Liens vers</a:t>
            </a:r>
            <a:r>
              <a:rPr lang="fr-FR" sz="1100" b="1" strike="noStrike" spc="-1">
                <a:latin typeface="Arial"/>
              </a:rPr>
              <a:t> les offres du partenaires </a:t>
            </a:r>
            <a:r>
              <a:rPr lang="fr-FR" sz="1100" b="0" strike="noStrike" spc="-1">
                <a:latin typeface="Arial"/>
              </a:rPr>
              <a:t>quand on clique sur l’icône du partenaire (deuxième encadré pour la nouvelle vague)</a:t>
            </a:r>
          </a:p>
          <a:p>
            <a:pPr>
              <a:lnSpc>
                <a:spcPct val="100000"/>
              </a:lnSpc>
            </a:pPr>
            <a:endParaRPr lang="fr-FR" sz="1100" b="0" strike="noStrike" spc="-1">
              <a:latin typeface="Arial"/>
            </a:endParaRPr>
          </a:p>
          <a:p>
            <a:pPr>
              <a:lnSpc>
                <a:spcPct val="100000"/>
              </a:lnSpc>
            </a:pPr>
            <a:r>
              <a:rPr lang="fr-FR" sz="1100" b="1" strike="noStrike" spc="-1">
                <a:latin typeface="Arial"/>
              </a:rPr>
              <a:t>C’est une manipulation que tous les utilisateurs de l’application peuvent faire.</a:t>
            </a:r>
            <a:endParaRPr lang="fr-FR" sz="1100" b="0" strike="noStrike"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PlaceHolder 1"/>
          <p:cNvSpPr>
            <a:spLocks noGrp="1" noRot="1" noChangeAspect="1"/>
          </p:cNvSpPr>
          <p:nvPr>
            <p:ph type="sldImg"/>
          </p:nvPr>
        </p:nvSpPr>
        <p:spPr>
          <a:xfrm>
            <a:off x="381000" y="685800"/>
            <a:ext cx="6096000" cy="3429000"/>
          </a:xfrm>
          <a:prstGeom prst="rect">
            <a:avLst/>
          </a:prstGeom>
        </p:spPr>
      </p:sp>
      <p:sp>
        <p:nvSpPr>
          <p:cNvPr id="802"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Dans l’onglet “ressources” puis sélectionner “offres pass Culture”</a:t>
            </a:r>
          </a:p>
          <a:p>
            <a:pPr>
              <a:lnSpc>
                <a:spcPct val="100000"/>
              </a:lnSpc>
            </a:pPr>
            <a:r>
              <a:rPr lang="fr-FR" sz="1100" b="0" strike="noStrike" spc="-1">
                <a:latin typeface="Arial"/>
              </a:rPr>
              <a:t>Possibilité d’utiliser des mots clés pour rechercher des offres.</a:t>
            </a:r>
          </a:p>
          <a:p>
            <a:pPr>
              <a:lnSpc>
                <a:spcPct val="100000"/>
              </a:lnSpc>
            </a:pPr>
            <a:endParaRPr lang="fr-FR" sz="1100" b="0" strike="noStrike" spc="-1">
              <a:latin typeface="Arial"/>
            </a:endParaRPr>
          </a:p>
          <a:p>
            <a:pPr>
              <a:lnSpc>
                <a:spcPct val="100000"/>
              </a:lnSpc>
            </a:pPr>
            <a:r>
              <a:rPr lang="fr-FR" sz="1100" b="1" strike="noStrike" spc="-1">
                <a:solidFill>
                  <a:srgbClr val="000000"/>
                </a:solidFill>
                <a:latin typeface="Arial"/>
              </a:rPr>
              <a:t>C’est une manipulation que tous les utilisateurs de l’application peuvent faire. </a:t>
            </a:r>
            <a:endParaRPr lang="fr-FR" sz="1100" b="0" strike="noStrike"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PlaceHolder 1"/>
          <p:cNvSpPr>
            <a:spLocks noGrp="1" noRot="1" noChangeAspect="1"/>
          </p:cNvSpPr>
          <p:nvPr>
            <p:ph type="sldImg"/>
          </p:nvPr>
        </p:nvSpPr>
        <p:spPr>
          <a:xfrm>
            <a:off x="381000" y="685800"/>
            <a:ext cx="6096000" cy="3429000"/>
          </a:xfrm>
          <a:prstGeom prst="rect">
            <a:avLst/>
          </a:prstGeom>
        </p:spPr>
      </p:sp>
      <p:sp>
        <p:nvSpPr>
          <p:cNvPr id="804"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Les chefs d’établissement et les rédacteurs de projets, par la cartographie ou le moteur de recherche, trouvent une offre.</a:t>
            </a:r>
          </a:p>
          <a:p>
            <a:pPr>
              <a:lnSpc>
                <a:spcPct val="100000"/>
              </a:lnSpc>
            </a:pPr>
            <a:r>
              <a:rPr lang="fr-FR" sz="1100" b="0" strike="noStrike" spc="-1">
                <a:latin typeface="Arial"/>
              </a:rPr>
              <a:t>Pour ces deux profils, il s’affiche le bouton “préréserver”</a:t>
            </a:r>
          </a:p>
          <a:p>
            <a:pPr>
              <a:lnSpc>
                <a:spcPct val="100000"/>
              </a:lnSpc>
            </a:pPr>
            <a:r>
              <a:rPr lang="fr-FR" sz="1100" b="0" strike="noStrike" spc="-1">
                <a:latin typeface="Arial"/>
              </a:rPr>
              <a:t>Un message de confirmation s’affiche si l’on clique sur “préreserver”</a:t>
            </a:r>
          </a:p>
          <a:p>
            <a:pPr>
              <a:lnSpc>
                <a:spcPct val="100000"/>
              </a:lnSpc>
            </a:pPr>
            <a:r>
              <a:rPr lang="fr-FR" sz="1100" b="0" strike="noStrike" spc="-1">
                <a:latin typeface="Arial"/>
              </a:rPr>
              <a:t>Un mail est automatiquement envoyé à l’offreur culturel</a:t>
            </a:r>
          </a:p>
          <a:p>
            <a:pPr>
              <a:lnSpc>
                <a:spcPct val="100000"/>
              </a:lnSpc>
            </a:pPr>
            <a:r>
              <a:rPr lang="fr-FR" sz="1100" b="0" strike="noStrike" spc="-1">
                <a:solidFill>
                  <a:srgbClr val="000000"/>
                </a:solidFill>
                <a:latin typeface="Arial"/>
              </a:rPr>
              <a:t>Un mail est automatiquement envoyé au chef d’établissement</a:t>
            </a:r>
            <a:endParaRPr lang="fr-FR" sz="11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PlaceHolder 1"/>
          <p:cNvSpPr>
            <a:spLocks noGrp="1" noRot="1" noChangeAspect="1"/>
          </p:cNvSpPr>
          <p:nvPr>
            <p:ph type="sldImg"/>
          </p:nvPr>
        </p:nvSpPr>
        <p:spPr>
          <a:xfrm>
            <a:off x="381000" y="685800"/>
            <a:ext cx="6096000" cy="3429000"/>
          </a:xfrm>
          <a:prstGeom prst="rect">
            <a:avLst/>
          </a:prstGeom>
        </p:spPr>
      </p:sp>
      <p:sp>
        <p:nvSpPr>
          <p:cNvPr id="806"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Les chefs d’établissement et les rédacteurs de projets, par la cartographie ou le moteur de recherche, trouvent une offre.</a:t>
            </a:r>
          </a:p>
          <a:p>
            <a:pPr>
              <a:lnSpc>
                <a:spcPct val="100000"/>
              </a:lnSpc>
            </a:pPr>
            <a:r>
              <a:rPr lang="fr-FR" sz="1100" b="0" strike="noStrike" spc="-1">
                <a:latin typeface="Arial"/>
              </a:rPr>
              <a:t>Pour ces deux profils, il s’affiche le bouton “préréserver”</a:t>
            </a:r>
          </a:p>
          <a:p>
            <a:pPr>
              <a:lnSpc>
                <a:spcPct val="100000"/>
              </a:lnSpc>
            </a:pPr>
            <a:r>
              <a:rPr lang="fr-FR" sz="1100" b="0" strike="noStrike" spc="-1">
                <a:latin typeface="Arial"/>
              </a:rPr>
              <a:t>Un message de confirmation s’affiche si l’on clique sur “préreserver”</a:t>
            </a:r>
          </a:p>
          <a:p>
            <a:pPr>
              <a:lnSpc>
                <a:spcPct val="100000"/>
              </a:lnSpc>
            </a:pPr>
            <a:r>
              <a:rPr lang="fr-FR" sz="1100" b="0" strike="noStrike" spc="-1">
                <a:latin typeface="Arial"/>
              </a:rPr>
              <a:t>Un mail est automatiquement envoyé à l’offreur culturel</a:t>
            </a:r>
          </a:p>
          <a:p>
            <a:pPr>
              <a:lnSpc>
                <a:spcPct val="100000"/>
              </a:lnSpc>
            </a:pPr>
            <a:r>
              <a:rPr lang="fr-FR" sz="1100" b="0" strike="noStrike" spc="-1">
                <a:solidFill>
                  <a:srgbClr val="000000"/>
                </a:solidFill>
                <a:latin typeface="Arial"/>
              </a:rPr>
              <a:t>Un mail est automatiquement envoyé au chef d’établissement</a:t>
            </a:r>
            <a:endParaRPr lang="fr-FR" sz="1100" b="0" strike="noStrike" spc="-1">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PlaceHolder 1"/>
          <p:cNvSpPr>
            <a:spLocks noGrp="1"/>
          </p:cNvSpPr>
          <p:nvPr>
            <p:ph type="body"/>
          </p:nvPr>
        </p:nvSpPr>
        <p:spPr>
          <a:xfrm>
            <a:off x="685800" y="4343400"/>
            <a:ext cx="5486040" cy="4114440"/>
          </a:xfrm>
          <a:prstGeom prst="rect">
            <a:avLst/>
          </a:prstGeom>
        </p:spPr>
        <p:txBody>
          <a:bodyPr>
            <a:noAutofit/>
          </a:bodyPr>
          <a:lstStyle/>
          <a:p>
            <a:pPr marL="216000" indent="-216000">
              <a:lnSpc>
                <a:spcPct val="100000"/>
              </a:lnSpc>
            </a:pPr>
            <a:r>
              <a:rPr lang="fr-FR" sz="1100" b="0" strike="noStrike" spc="-1">
                <a:latin typeface="Arial"/>
              </a:rPr>
              <a:t>Il n’y a pas de suivi individuel de la part collective du pass culture, seulement des suivis de groupe. C’est pourquoi le chef doit veiller à l’équité.</a:t>
            </a:r>
          </a:p>
          <a:p>
            <a:pPr marL="216000" indent="-216000">
              <a:lnSpc>
                <a:spcPct val="100000"/>
              </a:lnSpc>
            </a:pPr>
            <a:endParaRPr lang="fr-FR" sz="1100" b="0" strike="noStrike" spc="-1">
              <a:latin typeface="Arial"/>
            </a:endParaRPr>
          </a:p>
          <a:p>
            <a:pPr marL="216000" indent="-216000">
              <a:lnSpc>
                <a:spcPct val="100000"/>
              </a:lnSpc>
            </a:pPr>
            <a:r>
              <a:rPr lang="fr-FR" sz="1100" b="0" strike="noStrike" spc="-1">
                <a:latin typeface="Arial"/>
              </a:rPr>
              <a:t>Le pass ne sert pas au déplacement</a:t>
            </a:r>
          </a:p>
          <a:p>
            <a:pPr>
              <a:lnSpc>
                <a:spcPct val="100000"/>
              </a:lnSpc>
            </a:pPr>
            <a:r>
              <a:rPr lang="fr-FR" sz="1100" b="0" strike="noStrike" spc="-1">
                <a:latin typeface="Arial"/>
              </a:rPr>
              <a:t>Si l’offreur un packaging pour certaine zone (mais peu de politique offreur en ce sens). Idée de développer offre de proximité</a:t>
            </a:r>
          </a:p>
        </p:txBody>
      </p:sp>
      <p:sp>
        <p:nvSpPr>
          <p:cNvPr id="808" name="PlaceHolder 2"/>
          <p:cNvSpPr>
            <a:spLocks noGrp="1" noRot="1" noChangeAspect="1"/>
          </p:cNvSpPr>
          <p:nvPr>
            <p:ph type="sldImg"/>
          </p:nvPr>
        </p:nvSpPr>
        <p:spPr>
          <a:xfrm>
            <a:off x="381000" y="685800"/>
            <a:ext cx="6096000" cy="3429000"/>
          </a:xfrm>
          <a:prstGeom prst="rect">
            <a:avLst/>
          </a:pr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PlaceHolder 1"/>
          <p:cNvSpPr>
            <a:spLocks noGrp="1" noRot="1" noChangeAspect="1"/>
          </p:cNvSpPr>
          <p:nvPr>
            <p:ph type="sldImg"/>
          </p:nvPr>
        </p:nvSpPr>
        <p:spPr>
          <a:xfrm>
            <a:off x="382588" y="695325"/>
            <a:ext cx="6092825" cy="3427413"/>
          </a:xfrm>
          <a:prstGeom prst="rect">
            <a:avLst/>
          </a:prstGeom>
        </p:spPr>
      </p:sp>
      <p:sp>
        <p:nvSpPr>
          <p:cNvPr id="744" name="PlaceHolder 2"/>
          <p:cNvSpPr>
            <a:spLocks noGrp="1"/>
          </p:cNvSpPr>
          <p:nvPr>
            <p:ph type="body"/>
          </p:nvPr>
        </p:nvSpPr>
        <p:spPr>
          <a:xfrm>
            <a:off x="685800" y="4343400"/>
            <a:ext cx="5486040" cy="4114440"/>
          </a:xfrm>
          <a:prstGeom prst="rect">
            <a:avLst/>
          </a:prstGeom>
        </p:spPr>
        <p:txBody>
          <a:bodyPr lIns="0" tIns="0" rIns="0" bIns="0">
            <a:noAutofit/>
          </a:bodyPr>
          <a:lstStyle/>
          <a:p>
            <a:r>
              <a:rPr lang="fr-FR" sz="1100" b="0" strike="noStrike" spc="-1">
                <a:latin typeface="Arial"/>
              </a:rPr>
              <a:t>Ce schéma présente plusieurs entrées :</a:t>
            </a:r>
          </a:p>
          <a:p>
            <a:r>
              <a:rPr lang="fr-FR" sz="1100" b="0" strike="noStrike" spc="-1">
                <a:latin typeface="Arial"/>
              </a:rPr>
              <a:t>- À l’horizontale, on voit l’âge de l’élève qui progresse</a:t>
            </a:r>
          </a:p>
          <a:p>
            <a:r>
              <a:rPr lang="fr-FR" sz="1100" b="0" strike="noStrike" spc="-1">
                <a:latin typeface="Arial"/>
              </a:rPr>
              <a:t>- À la verticale les « fameuse » deux parts collective et individuelle</a:t>
            </a:r>
          </a:p>
          <a:p>
            <a:endParaRPr lang="fr-FR" sz="1100" b="0" strike="noStrike" spc="-1">
              <a:latin typeface="Arial"/>
            </a:endParaRPr>
          </a:p>
          <a:p>
            <a:r>
              <a:rPr lang="fr-FR" sz="1100" b="0" strike="noStrike" spc="-1">
                <a:latin typeface="Arial"/>
              </a:rPr>
              <a:t>Ainsi, vous constatez que le pass culture concerne les élèves dès la 4°, niveau durant lequel l’élève ne bénéficie que de la part collective qui s’élève à 25€.</a:t>
            </a:r>
          </a:p>
          <a:p>
            <a:r>
              <a:rPr lang="fr-FR" sz="1100" b="0" strike="noStrike" spc="-1">
                <a:latin typeface="Arial"/>
              </a:rPr>
              <a:t>La part individuelle n’est abondée qu’à partir de la seconde ou de l’entrée de l’élève e, CAP</a:t>
            </a:r>
          </a:p>
          <a:p>
            <a:endParaRPr lang="fr-FR" sz="1100" b="0" strike="noStrike" spc="-1">
              <a:latin typeface="Arial"/>
            </a:endParaRPr>
          </a:p>
          <a:p>
            <a:r>
              <a:rPr lang="fr-FR" sz="1100" b="0" strike="noStrike" spc="-1">
                <a:latin typeface="Arial"/>
              </a:rPr>
              <a:t>On constate que les parts collectives vont en diminuant au profit des parts individuelles</a:t>
            </a:r>
          </a:p>
          <a:p>
            <a:endParaRPr lang="fr-FR" sz="1100" b="0" strike="noStrike" spc="-1">
              <a:latin typeface="Arial"/>
            </a:endParaRPr>
          </a:p>
          <a:p>
            <a:endParaRPr lang="fr-FR" sz="1100" b="0" strike="noStrike" spc="-1">
              <a:latin typeface="Arial"/>
            </a:endParaRPr>
          </a:p>
          <a:p>
            <a:endParaRPr lang="fr-FR" sz="1100" b="0" strike="noStrike" spc="-1">
              <a:latin typeface="Arial"/>
            </a:endParaRPr>
          </a:p>
          <a:p>
            <a:r>
              <a:rPr lang="fr-FR" sz="1100" b="1" strike="noStrike" spc="-1">
                <a:latin typeface="Arial"/>
              </a:rPr>
              <a:t>Je vous ai dit que le pass culture – 18 ans était effectif dès janvier 2022, que va t’il se passer d’ici là, quels sont les temps forts du déploiement de ce pass ?</a:t>
            </a:r>
            <a:endParaRPr lang="fr-FR" sz="11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PlaceHolder 1"/>
          <p:cNvSpPr>
            <a:spLocks noGrp="1" noRot="1" noChangeAspect="1"/>
          </p:cNvSpPr>
          <p:nvPr>
            <p:ph type="sldImg"/>
          </p:nvPr>
        </p:nvSpPr>
        <p:spPr>
          <a:xfrm>
            <a:off x="381000" y="685800"/>
            <a:ext cx="6096000" cy="3429000"/>
          </a:xfrm>
          <a:prstGeom prst="rect">
            <a:avLst/>
          </a:prstGeom>
        </p:spPr>
      </p:sp>
      <p:sp>
        <p:nvSpPr>
          <p:cNvPr id="746" name="PlaceHolder 2"/>
          <p:cNvSpPr>
            <a:spLocks noGrp="1"/>
          </p:cNvSpPr>
          <p:nvPr>
            <p:ph type="body"/>
          </p:nvPr>
        </p:nvSpPr>
        <p:spPr>
          <a:xfrm>
            <a:off x="685800" y="4343400"/>
            <a:ext cx="5485680" cy="4114080"/>
          </a:xfrm>
          <a:prstGeom prst="rect">
            <a:avLst/>
          </a:prstGeom>
        </p:spPr>
        <p:txBody>
          <a:bodyPr lIns="0" tIns="91440" rIns="0" bIns="91440">
            <a:noAutofit/>
          </a:bodyPr>
          <a:lstStyle/>
          <a:p>
            <a:pPr marL="158760" indent="-216000">
              <a:lnSpc>
                <a:spcPct val="100000"/>
              </a:lnSpc>
            </a:pPr>
            <a:r>
              <a:rPr lang="fr-FR" sz="1100" b="0" strike="noStrike" spc="-1">
                <a:latin typeface="Arial"/>
              </a:rPr>
              <a:t>Lire le schéma </a:t>
            </a:r>
          </a:p>
          <a:p>
            <a:pPr marL="158760" indent="-216000">
              <a:lnSpc>
                <a:spcPct val="100000"/>
              </a:lnSpc>
            </a:pPr>
            <a:endParaRPr lang="fr-FR" sz="1100" b="0" strike="noStrike" spc="-1">
              <a:latin typeface="Arial"/>
            </a:endParaRPr>
          </a:p>
          <a:p>
            <a:pPr marL="158760" indent="-216000">
              <a:lnSpc>
                <a:spcPct val="100000"/>
              </a:lnSpc>
            </a:pPr>
            <a:endParaRPr lang="fr-FR" sz="1100" b="0" strike="noStrike" spc="-1">
              <a:latin typeface="Arial"/>
            </a:endParaRPr>
          </a:p>
          <a:p>
            <a:pPr marL="158760" indent="-216000">
              <a:lnSpc>
                <a:spcPct val="100000"/>
              </a:lnSpc>
            </a:pPr>
            <a:r>
              <a:rPr lang="fr-FR" sz="1100" b="1" strike="noStrike" spc="-1">
                <a:latin typeface="Arial"/>
              </a:rPr>
              <a:t>Le décret a été publié le 7 novembre 2021.</a:t>
            </a:r>
            <a:endParaRPr lang="fr-FR" sz="1100" b="0" strike="noStrike" spc="-1">
              <a:latin typeface="Arial"/>
            </a:endParaRPr>
          </a:p>
          <a:p>
            <a:pPr marL="158760" indent="-216000">
              <a:lnSpc>
                <a:spcPct val="100000"/>
              </a:lnSpc>
            </a:pPr>
            <a:endParaRPr lang="fr-FR" sz="11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PlaceHolder 1"/>
          <p:cNvSpPr>
            <a:spLocks noGrp="1"/>
          </p:cNvSpPr>
          <p:nvPr>
            <p:ph type="body"/>
          </p:nvPr>
        </p:nvSpPr>
        <p:spPr>
          <a:xfrm>
            <a:off x="288000" y="2448000"/>
            <a:ext cx="6192000" cy="6968160"/>
          </a:xfrm>
          <a:prstGeom prst="rect">
            <a:avLst/>
          </a:prstGeom>
        </p:spPr>
        <p:txBody>
          <a:bodyPr lIns="0" tIns="0" rIns="0" bIns="0">
            <a:noAutofit/>
          </a:bodyPr>
          <a:lstStyle/>
          <a:p>
            <a:pPr>
              <a:lnSpc>
                <a:spcPct val="115000"/>
              </a:lnSpc>
              <a:spcBef>
                <a:spcPts val="1199"/>
              </a:spcBef>
            </a:pPr>
            <a:r>
              <a:rPr lang="fr-FR" sz="1500" b="0" strike="noStrike" spc="-1">
                <a:latin typeface="Arial"/>
              </a:rPr>
              <a:t>18 ans est un âge pivot. Les jeunes sont jusqu'à leur majorité accompagnés par leurs professeurs, parents ou collectivités. Mais l'accès à l'université ou l'entrée dans le monde du travail est synonyme de premiers choix individuels, mobilisant les ressources personnelles : leur temps, leur argent.</a:t>
            </a:r>
            <a:endParaRPr lang="fr-FR" sz="1500" b="0" strike="noStrike" spc="-1">
              <a:latin typeface="Arial"/>
              <a:ea typeface="Microsoft YaHei"/>
            </a:endParaRPr>
          </a:p>
          <a:p>
            <a:pPr>
              <a:lnSpc>
                <a:spcPct val="115000"/>
              </a:lnSpc>
              <a:spcBef>
                <a:spcPts val="1199"/>
              </a:spcBef>
            </a:pPr>
            <a:r>
              <a:rPr lang="fr-FR" sz="1500" b="0" strike="noStrike" spc="-1">
                <a:latin typeface="Arial"/>
              </a:rPr>
              <a:t>Le pass culture a une mission de Diversification</a:t>
            </a:r>
            <a:r>
              <a:t/>
            </a:r>
            <a:br/>
            <a:r>
              <a:rPr lang="fr-FR" sz="1500" b="0" strike="noStrike" spc="-1">
                <a:latin typeface="Arial"/>
              </a:rPr>
              <a:t>En effet si les jeunes n'ont pas forcément moins de pratiques culturelles à partir de 18 ans, celles-ci ont par contre tendance à se concentrer sur des domaines ou thématiques dont ils ont l’habitude</a:t>
            </a:r>
            <a:endParaRPr lang="fr-FR" sz="1500" b="0" strike="noStrike" spc="-1">
              <a:latin typeface="Arial"/>
              <a:ea typeface="Microsoft YaHei"/>
            </a:endParaRPr>
          </a:p>
          <a:p>
            <a:pPr>
              <a:lnSpc>
                <a:spcPct val="115000"/>
              </a:lnSpc>
              <a:spcBef>
                <a:spcPts val="1199"/>
              </a:spcBef>
            </a:pPr>
            <a:r>
              <a:rPr lang="fr-FR" sz="1500" b="0" strike="noStrike" spc="-1">
                <a:latin typeface="Arial"/>
              </a:rPr>
              <a:t>Le pass culture a donc pour mission de renforcer et de diversifier la pratique culturelle de nos jeunes</a:t>
            </a:r>
            <a:endParaRPr lang="fr-FR" sz="1500" b="0" strike="noStrike" spc="-1">
              <a:latin typeface="Arial"/>
              <a:ea typeface="Microsoft YaHei"/>
            </a:endParaRPr>
          </a:p>
          <a:p>
            <a:pPr>
              <a:lnSpc>
                <a:spcPct val="115000"/>
              </a:lnSpc>
              <a:spcBef>
                <a:spcPts val="1199"/>
              </a:spcBef>
            </a:pPr>
            <a:r>
              <a:rPr lang="fr-FR" sz="1500" b="1" u="sng" strike="noStrike" spc="-1">
                <a:uFillTx/>
                <a:latin typeface="Arial"/>
              </a:rPr>
              <a:t>Méthode </a:t>
            </a:r>
            <a:endParaRPr lang="fr-FR" sz="1500" b="0" strike="noStrike" spc="-1">
              <a:latin typeface="Arial"/>
              <a:ea typeface="Microsoft YaHei"/>
            </a:endParaRPr>
          </a:p>
          <a:p>
            <a:pPr marL="216000" indent="-216000">
              <a:lnSpc>
                <a:spcPct val="115000"/>
              </a:lnSpc>
              <a:spcBef>
                <a:spcPts val="1199"/>
              </a:spcBef>
              <a:buClr>
                <a:srgbClr val="000000"/>
              </a:buClr>
              <a:buSzPct val="45000"/>
              <a:buFont typeface="Wingdings" charset="2"/>
              <a:buChar char=""/>
            </a:pPr>
            <a:r>
              <a:rPr lang="fr-FR" sz="1500" b="0" strike="noStrike" spc="-1">
                <a:latin typeface="Arial"/>
              </a:rPr>
              <a:t>portage par la SAS pass Culture  (société à action simplifiée), en charge de la mise en oeuvre du service depuis juillet 2019</a:t>
            </a:r>
            <a:endParaRPr lang="fr-FR" sz="1500" b="0" strike="noStrike" spc="-1">
              <a:latin typeface="Arial"/>
              <a:ea typeface="Microsoft YaHei"/>
            </a:endParaRPr>
          </a:p>
          <a:p>
            <a:pPr marL="216000" indent="-216000">
              <a:lnSpc>
                <a:spcPct val="115000"/>
              </a:lnSpc>
              <a:spcBef>
                <a:spcPts val="1199"/>
              </a:spcBef>
              <a:buClr>
                <a:srgbClr val="000000"/>
              </a:buClr>
              <a:buSzPct val="45000"/>
              <a:buFont typeface="Wingdings" charset="2"/>
              <a:buChar char=""/>
            </a:pPr>
            <a:r>
              <a:rPr lang="fr-FR" sz="1500" b="0" strike="noStrike" spc="-1">
                <a:latin typeface="Arial"/>
              </a:rPr>
              <a:t>expérimentation pendant 2 ans sur 14 départements pour co-construire avec les jeunes, les acteurs culturels et les relais socio-éducatifs un produit qui répond le mieux possible à la mission</a:t>
            </a:r>
            <a:endParaRPr lang="fr-FR" sz="1500" b="0" strike="noStrike" spc="-1">
              <a:latin typeface="Arial"/>
              <a:ea typeface="Microsoft YaHei"/>
            </a:endParaRPr>
          </a:p>
          <a:p>
            <a:pPr>
              <a:lnSpc>
                <a:spcPct val="115000"/>
              </a:lnSpc>
              <a:spcBef>
                <a:spcPts val="1199"/>
              </a:spcBef>
            </a:pPr>
            <a:r>
              <a:rPr lang="fr-FR" sz="1500" b="1" u="sng" strike="noStrike" spc="-1">
                <a:uFillTx/>
                <a:latin typeface="Arial"/>
              </a:rPr>
              <a:t>Généralisation en mai 2021</a:t>
            </a:r>
            <a:endParaRPr lang="fr-FR" sz="1500" b="0" strike="noStrike" spc="-1">
              <a:latin typeface="Arial"/>
              <a:ea typeface="Microsoft YaHei"/>
            </a:endParaRPr>
          </a:p>
          <a:p>
            <a:pPr marL="216000" indent="-216000">
              <a:lnSpc>
                <a:spcPct val="115000"/>
              </a:lnSpc>
              <a:spcBef>
                <a:spcPts val="1199"/>
              </a:spcBef>
              <a:buClr>
                <a:srgbClr val="000000"/>
              </a:buClr>
              <a:buSzPct val="45000"/>
              <a:buFont typeface="Wingdings" charset="2"/>
              <a:buChar char=""/>
            </a:pPr>
            <a:r>
              <a:rPr lang="fr-FR" sz="1500" b="0" strike="noStrike" spc="-1">
                <a:latin typeface="Arial"/>
              </a:rPr>
              <a:t>800 000 jeunes de 18 ans ont désormais accès à un compte crédité de 300€ utilisable pendant 24 mois</a:t>
            </a:r>
            <a:endParaRPr lang="fr-FR" sz="1500" b="0" strike="noStrike" spc="-1">
              <a:latin typeface="Arial"/>
              <a:ea typeface="Microsoft YaHei"/>
            </a:endParaRPr>
          </a:p>
          <a:p>
            <a:pPr marL="216000" indent="-216000">
              <a:lnSpc>
                <a:spcPct val="115000"/>
              </a:lnSpc>
              <a:spcBef>
                <a:spcPts val="1199"/>
              </a:spcBef>
              <a:buClr>
                <a:srgbClr val="000000"/>
              </a:buClr>
              <a:buSzPct val="45000"/>
              <a:buFont typeface="Wingdings" charset="2"/>
              <a:buChar char=""/>
            </a:pPr>
            <a:r>
              <a:rPr lang="fr-FR" sz="1500" b="0" strike="noStrike" spc="-1">
                <a:latin typeface="Arial"/>
              </a:rPr>
              <a:t>réservation parmi un large catalogue, proposé par 10 000 acteurs culturels sur l’ensemble du territoire</a:t>
            </a:r>
            <a:endParaRPr lang="fr-FR" sz="1500" b="0" strike="noStrike" spc="-1">
              <a:latin typeface="Arial"/>
              <a:ea typeface="Microsoft YaHei"/>
            </a:endParaRPr>
          </a:p>
          <a:p>
            <a:pPr>
              <a:lnSpc>
                <a:spcPct val="115000"/>
              </a:lnSpc>
              <a:spcBef>
                <a:spcPts val="1199"/>
              </a:spcBef>
            </a:pPr>
            <a:endParaRPr lang="fr-FR" sz="1500" b="0" strike="noStrike" spc="-1">
              <a:latin typeface="Arial"/>
              <a:ea typeface="Microsoft YaHei"/>
            </a:endParaRPr>
          </a:p>
        </p:txBody>
      </p:sp>
      <p:sp>
        <p:nvSpPr>
          <p:cNvPr id="750" name="PlaceHolder 2"/>
          <p:cNvSpPr>
            <a:spLocks noGrp="1" noRot="1" noChangeAspect="1"/>
          </p:cNvSpPr>
          <p:nvPr>
            <p:ph type="sldImg"/>
          </p:nvPr>
        </p:nvSpPr>
        <p:spPr>
          <a:xfrm>
            <a:off x="241300" y="-1295400"/>
            <a:ext cx="6092825" cy="3427413"/>
          </a:xfrm>
          <a:prstGeom prst="rect">
            <a:avLst/>
          </a:pr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PlaceHolder 1"/>
          <p:cNvSpPr>
            <a:spLocks noGrp="1" noRot="1" noChangeAspect="1"/>
          </p:cNvSpPr>
          <p:nvPr>
            <p:ph type="sldImg"/>
          </p:nvPr>
        </p:nvSpPr>
        <p:spPr>
          <a:xfrm>
            <a:off x="381000" y="685800"/>
            <a:ext cx="6096000" cy="3429000"/>
          </a:xfrm>
          <a:prstGeom prst="rect">
            <a:avLst/>
          </a:prstGeom>
        </p:spPr>
      </p:sp>
      <p:sp>
        <p:nvSpPr>
          <p:cNvPr id="752"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latin typeface="Arial"/>
              </a:rPr>
              <a:t>Pourquoi séparer : montée en charge pour la DSI</a:t>
            </a:r>
          </a:p>
          <a:p>
            <a:pPr>
              <a:lnSpc>
                <a:spcPct val="100000"/>
              </a:lnSpc>
            </a:pP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latin typeface="Arial"/>
              </a:rPr>
              <a:t>Concrètement, que doit faire le jeune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PlaceHolder 1"/>
          <p:cNvSpPr>
            <a:spLocks noGrp="1" noRot="1" noChangeAspect="1"/>
          </p:cNvSpPr>
          <p:nvPr>
            <p:ph type="sldImg"/>
          </p:nvPr>
        </p:nvSpPr>
        <p:spPr>
          <a:xfrm>
            <a:off x="381000" y="685800"/>
            <a:ext cx="6096000" cy="3429000"/>
          </a:xfrm>
          <a:prstGeom prst="rect">
            <a:avLst/>
          </a:prstGeom>
        </p:spPr>
      </p:sp>
      <p:sp>
        <p:nvSpPr>
          <p:cNvPr id="754" name="TextShape 2"/>
          <p:cNvSpPr txBox="1"/>
          <p:nvPr/>
        </p:nvSpPr>
        <p:spPr>
          <a:xfrm>
            <a:off x="432000" y="4343760"/>
            <a:ext cx="6048000" cy="4114440"/>
          </a:xfrm>
          <a:prstGeom prst="rect">
            <a:avLst/>
          </a:prstGeom>
          <a:noFill/>
          <a:ln>
            <a:noFill/>
          </a:ln>
        </p:spPr>
        <p:txBody>
          <a:bodyPr>
            <a:noAutofit/>
          </a:bodyPr>
          <a:lstStyle/>
          <a:p>
            <a:pPr>
              <a:lnSpc>
                <a:spcPct val="100000"/>
              </a:lnSpc>
            </a:pPr>
            <a:r>
              <a:rPr lang="fr-FR" sz="1100" b="0" strike="noStrike" spc="-1">
                <a:latin typeface="Arial"/>
              </a:rPr>
              <a:t>Lire la diapo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noRot="1" noChangeAspect="1"/>
          </p:cNvSpPr>
          <p:nvPr>
            <p:ph type="sldImg"/>
          </p:nvPr>
        </p:nvSpPr>
        <p:spPr>
          <a:xfrm>
            <a:off x="381000" y="685800"/>
            <a:ext cx="6096000" cy="3429000"/>
          </a:xfrm>
          <a:prstGeom prst="rect">
            <a:avLst/>
          </a:prstGeom>
        </p:spPr>
      </p:sp>
      <p:sp>
        <p:nvSpPr>
          <p:cNvPr id="756" name="TextShape 2"/>
          <p:cNvSpPr txBox="1"/>
          <p:nvPr/>
        </p:nvSpPr>
        <p:spPr>
          <a:xfrm>
            <a:off x="432000" y="4344120"/>
            <a:ext cx="6048000" cy="4114440"/>
          </a:xfrm>
          <a:prstGeom prst="rect">
            <a:avLst/>
          </a:prstGeom>
          <a:noFill/>
          <a:ln>
            <a:noFill/>
          </a:ln>
        </p:spPr>
        <p:txBody>
          <a:bodyPr>
            <a:noAutofit/>
          </a:bodyPr>
          <a:lstStyle/>
          <a:p>
            <a:pPr>
              <a:lnSpc>
                <a:spcPct val="100000"/>
              </a:lnSpc>
            </a:pPr>
            <a:r>
              <a:rPr lang="fr-FR" sz="1100" b="0" strike="noStrike" spc="-1">
                <a:latin typeface="Arial"/>
              </a:rPr>
              <a:t>Lire la diapo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7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7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8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8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8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8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8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8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8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9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9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40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4458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DA005E"/>
        </a:solidFill>
        <a:effectLst/>
      </p:bgPr>
    </p:bg>
    <p:spTree>
      <p:nvGrpSpPr>
        <p:cNvPr id="1" name="Shape 145"/>
        <p:cNvGrpSpPr/>
        <p:nvPr/>
      </p:nvGrpSpPr>
      <p:grpSpPr>
        <a:xfrm>
          <a:off x="0" y="0"/>
          <a:ext cx="0" cy="0"/>
          <a:chOff x="0" y="0"/>
          <a:chExt cx="0" cy="0"/>
        </a:xfrm>
      </p:grpSpPr>
      <p:sp>
        <p:nvSpPr>
          <p:cNvPr id="146" name="Google Shape;146;p30"/>
          <p:cNvSpPr txBox="1">
            <a:spLocks noGrp="1"/>
          </p:cNvSpPr>
          <p:nvPr>
            <p:ph type="sldNum" idx="12"/>
          </p:nvPr>
        </p:nvSpPr>
        <p:spPr>
          <a:xfrm>
            <a:off x="8472458" y="4663217"/>
            <a:ext cx="548775" cy="393525"/>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800" b="1"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fr" sz="800" b="1"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‹N°›</a:t>
            </a:fld>
            <a:endParaRPr kumimoji="0" sz="800" b="1"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30"/>
          <p:cNvSpPr/>
          <p:nvPr/>
        </p:nvSpPr>
        <p:spPr>
          <a:xfrm>
            <a:off x="111600" y="83101"/>
            <a:ext cx="8920800" cy="4977225"/>
          </a:xfrm>
          <a:prstGeom prst="roundRect">
            <a:avLst>
              <a:gd name="adj" fmla="val 235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48" name="Google Shape;148;p30"/>
          <p:cNvPicPr preferRelativeResize="0"/>
          <p:nvPr/>
        </p:nvPicPr>
        <p:blipFill rotWithShape="1">
          <a:blip r:embed="rId2">
            <a:alphaModFix/>
          </a:blip>
          <a:srcRect/>
          <a:stretch/>
        </p:blipFill>
        <p:spPr>
          <a:xfrm>
            <a:off x="8033797" y="83101"/>
            <a:ext cx="877319" cy="584493"/>
          </a:xfrm>
          <a:prstGeom prst="rect">
            <a:avLst/>
          </a:prstGeom>
          <a:noFill/>
          <a:ln>
            <a:noFill/>
          </a:ln>
        </p:spPr>
      </p:pic>
    </p:spTree>
    <p:extLst>
      <p:ext uri="{BB962C8B-B14F-4D97-AF65-F5344CB8AC3E}">
        <p14:creationId xmlns:p14="http://schemas.microsoft.com/office/powerpoint/2010/main" val="9042198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311700" y="445025"/>
            <a:ext cx="8520525" cy="57262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1" name="Google Shape;151;p31"/>
          <p:cNvSpPr txBox="1">
            <a:spLocks noGrp="1"/>
          </p:cNvSpPr>
          <p:nvPr>
            <p:ph type="body" idx="1"/>
          </p:nvPr>
        </p:nvSpPr>
        <p:spPr>
          <a:xfrm>
            <a:off x="311700" y="1152475"/>
            <a:ext cx="8520525"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2" name="Google Shape;152;p31"/>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153" name="Google Shape;153;p31"/>
          <p:cNvSpPr/>
          <p:nvPr/>
        </p:nvSpPr>
        <p:spPr>
          <a:xfrm>
            <a:off x="118950" y="117300"/>
            <a:ext cx="8906175" cy="4908825"/>
          </a:xfrm>
          <a:prstGeom prst="roundRect">
            <a:avLst>
              <a:gd name="adj" fmla="val 3230"/>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19588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4"/>
        <p:cNvGrpSpPr/>
        <p:nvPr/>
      </p:nvGrpSpPr>
      <p:grpSpPr>
        <a:xfrm>
          <a:off x="0" y="0"/>
          <a:ext cx="0" cy="0"/>
          <a:chOff x="0" y="0"/>
          <a:chExt cx="0" cy="0"/>
        </a:xfrm>
      </p:grpSpPr>
      <p:sp>
        <p:nvSpPr>
          <p:cNvPr id="155" name="Google Shape;155;p32"/>
          <p:cNvSpPr txBox="1">
            <a:spLocks noGrp="1"/>
          </p:cNvSpPr>
          <p:nvPr>
            <p:ph type="ctrTitle"/>
          </p:nvPr>
        </p:nvSpPr>
        <p:spPr>
          <a:xfrm>
            <a:off x="311708" y="744575"/>
            <a:ext cx="8520525" cy="2052675"/>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6" name="Google Shape;156;p32"/>
          <p:cNvSpPr txBox="1">
            <a:spLocks noGrp="1"/>
          </p:cNvSpPr>
          <p:nvPr>
            <p:ph type="subTitle" idx="1"/>
          </p:nvPr>
        </p:nvSpPr>
        <p:spPr>
          <a:xfrm>
            <a:off x="311700" y="2834125"/>
            <a:ext cx="8520525" cy="792675"/>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7" name="Google Shape;157;p32"/>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158" name="Google Shape;158;p32"/>
          <p:cNvSpPr/>
          <p:nvPr/>
        </p:nvSpPr>
        <p:spPr>
          <a:xfrm>
            <a:off x="118950" y="117300"/>
            <a:ext cx="8906175" cy="4908825"/>
          </a:xfrm>
          <a:prstGeom prst="roundRect">
            <a:avLst>
              <a:gd name="adj" fmla="val 3230"/>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85243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311700" y="2150850"/>
            <a:ext cx="8520525" cy="841725"/>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1" name="Google Shape;161;p33"/>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162" name="Google Shape;162;p33"/>
          <p:cNvSpPr/>
          <p:nvPr/>
        </p:nvSpPr>
        <p:spPr>
          <a:xfrm>
            <a:off x="118950" y="117300"/>
            <a:ext cx="8906175" cy="4908825"/>
          </a:xfrm>
          <a:prstGeom prst="roundRect">
            <a:avLst>
              <a:gd name="adj" fmla="val 3230"/>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218757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311700" y="445025"/>
            <a:ext cx="8520525" cy="57262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5" name="Google Shape;165;p34"/>
          <p:cNvSpPr txBox="1">
            <a:spLocks noGrp="1"/>
          </p:cNvSpPr>
          <p:nvPr>
            <p:ph type="body" idx="1"/>
          </p:nvPr>
        </p:nvSpPr>
        <p:spPr>
          <a:xfrm>
            <a:off x="311700" y="1152475"/>
            <a:ext cx="3999825"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6" name="Google Shape;166;p34"/>
          <p:cNvSpPr txBox="1">
            <a:spLocks noGrp="1"/>
          </p:cNvSpPr>
          <p:nvPr>
            <p:ph type="body" idx="2"/>
          </p:nvPr>
        </p:nvSpPr>
        <p:spPr>
          <a:xfrm>
            <a:off x="4832400" y="1152475"/>
            <a:ext cx="3999825"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7" name="Google Shape;167;p34"/>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168" name="Google Shape;168;p34"/>
          <p:cNvSpPr/>
          <p:nvPr/>
        </p:nvSpPr>
        <p:spPr>
          <a:xfrm>
            <a:off x="118950" y="117300"/>
            <a:ext cx="8906175" cy="4908825"/>
          </a:xfrm>
          <a:prstGeom prst="roundRect">
            <a:avLst>
              <a:gd name="adj" fmla="val 3230"/>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504026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1700" y="445025"/>
            <a:ext cx="8520525" cy="57262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1" name="Google Shape;171;p35"/>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172" name="Google Shape;172;p35"/>
          <p:cNvSpPr/>
          <p:nvPr/>
        </p:nvSpPr>
        <p:spPr>
          <a:xfrm>
            <a:off x="118950" y="117300"/>
            <a:ext cx="8906175" cy="4908825"/>
          </a:xfrm>
          <a:prstGeom prst="roundRect">
            <a:avLst>
              <a:gd name="adj" fmla="val 3230"/>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929937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73"/>
        <p:cNvGrpSpPr/>
        <p:nvPr/>
      </p:nvGrpSpPr>
      <p:grpSpPr>
        <a:xfrm>
          <a:off x="0" y="0"/>
          <a:ext cx="0" cy="0"/>
          <a:chOff x="0" y="0"/>
          <a:chExt cx="0" cy="0"/>
        </a:xfrm>
      </p:grpSpPr>
      <p:sp>
        <p:nvSpPr>
          <p:cNvPr id="174" name="Google Shape;174;p36"/>
          <p:cNvSpPr txBox="1">
            <a:spLocks noGrp="1"/>
          </p:cNvSpPr>
          <p:nvPr>
            <p:ph type="title"/>
          </p:nvPr>
        </p:nvSpPr>
        <p:spPr>
          <a:xfrm>
            <a:off x="311700" y="555600"/>
            <a:ext cx="2808000" cy="755775"/>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5" name="Google Shape;175;p36"/>
          <p:cNvSpPr txBox="1">
            <a:spLocks noGrp="1"/>
          </p:cNvSpPr>
          <p:nvPr>
            <p:ph type="body" idx="1"/>
          </p:nvPr>
        </p:nvSpPr>
        <p:spPr>
          <a:xfrm>
            <a:off x="311700" y="1389600"/>
            <a:ext cx="2808000" cy="3179475"/>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1860833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490250" y="450150"/>
            <a:ext cx="6367725" cy="40907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3346200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8"/>
        <p:cNvGrpSpPr/>
        <p:nvPr/>
      </p:nvGrpSpPr>
      <p:grpSpPr>
        <a:xfrm>
          <a:off x="0" y="0"/>
          <a:ext cx="0" cy="0"/>
          <a:chOff x="0" y="0"/>
          <a:chExt cx="0" cy="0"/>
        </a:xfrm>
      </p:grpSpPr>
      <p:sp>
        <p:nvSpPr>
          <p:cNvPr id="179" name="Google Shape;179;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180;p38"/>
          <p:cNvSpPr txBox="1">
            <a:spLocks noGrp="1"/>
          </p:cNvSpPr>
          <p:nvPr>
            <p:ph type="title"/>
          </p:nvPr>
        </p:nvSpPr>
        <p:spPr>
          <a:xfrm>
            <a:off x="265500" y="1233175"/>
            <a:ext cx="4045275"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1" name="Google Shape;181;p38"/>
          <p:cNvSpPr txBox="1">
            <a:spLocks noGrp="1"/>
          </p:cNvSpPr>
          <p:nvPr>
            <p:ph type="subTitle" idx="1"/>
          </p:nvPr>
        </p:nvSpPr>
        <p:spPr>
          <a:xfrm>
            <a:off x="265500" y="2803075"/>
            <a:ext cx="4045275" cy="1235025"/>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2" name="Google Shape;182;p38"/>
          <p:cNvSpPr txBox="1">
            <a:spLocks noGrp="1"/>
          </p:cNvSpPr>
          <p:nvPr>
            <p:ph type="body" idx="2"/>
          </p:nvPr>
        </p:nvSpPr>
        <p:spPr>
          <a:xfrm>
            <a:off x="4939500" y="724075"/>
            <a:ext cx="3836925" cy="3695175"/>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8115931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39"/>
          <p:cNvSpPr txBox="1">
            <a:spLocks noGrp="1"/>
          </p:cNvSpPr>
          <p:nvPr>
            <p:ph type="body" idx="1"/>
          </p:nvPr>
        </p:nvSpPr>
        <p:spPr>
          <a:xfrm>
            <a:off x="311700" y="4230575"/>
            <a:ext cx="5998725" cy="605025"/>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89594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40"/>
          <p:cNvSpPr txBox="1">
            <a:spLocks noGrp="1"/>
          </p:cNvSpPr>
          <p:nvPr>
            <p:ph type="title" hasCustomPrompt="1"/>
          </p:nvPr>
        </p:nvSpPr>
        <p:spPr>
          <a:xfrm>
            <a:off x="311700" y="1106125"/>
            <a:ext cx="8520525" cy="1963575"/>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7" name="Google Shape;187;p40"/>
          <p:cNvSpPr txBox="1">
            <a:spLocks noGrp="1"/>
          </p:cNvSpPr>
          <p:nvPr>
            <p:ph type="body" idx="1"/>
          </p:nvPr>
        </p:nvSpPr>
        <p:spPr>
          <a:xfrm>
            <a:off x="311700" y="3152225"/>
            <a:ext cx="8520525" cy="1300725"/>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88" name="Google Shape;188;p40"/>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78244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47"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4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5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5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6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7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88"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9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9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9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9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9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0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0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0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1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2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3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3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3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3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3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4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4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5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5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5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68"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7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7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7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8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8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8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5"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9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0"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2"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10"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1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1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1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2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3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3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7"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3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2"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4"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5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5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6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6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6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7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7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8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3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3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3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3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4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4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4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4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4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4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4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5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5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5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5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5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5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5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6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7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7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2.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005E"/>
        </a:solidFill>
        <a:effectLst/>
      </p:bgPr>
    </p:bg>
    <p:spTree>
      <p:nvGrpSpPr>
        <p:cNvPr id="1" name=""/>
        <p:cNvGrpSpPr/>
        <p:nvPr/>
      </p:nvGrpSpPr>
      <p:grpSpPr>
        <a:xfrm>
          <a:off x="0" y="0"/>
          <a:ext cx="0" cy="0"/>
          <a:chOff x="0" y="0"/>
          <a:chExt cx="0" cy="0"/>
        </a:xfrm>
      </p:grpSpPr>
      <p:sp>
        <p:nvSpPr>
          <p:cNvPr id="5" name="PlaceHolder 1"/>
          <p:cNvSpPr>
            <a:spLocks noGrp="1"/>
          </p:cNvSpPr>
          <p:nvPr>
            <p:ph type="sldNum"/>
          </p:nvPr>
        </p:nvSpPr>
        <p:spPr>
          <a:xfrm>
            <a:off x="8472600" y="4663080"/>
            <a:ext cx="548280" cy="393120"/>
          </a:xfrm>
          <a:prstGeom prst="rect">
            <a:avLst/>
          </a:prstGeom>
        </p:spPr>
        <p:txBody>
          <a:bodyPr tIns="91440" bIns="91440" anchor="ctr">
            <a:noAutofit/>
          </a:bodyPr>
          <a:lstStyle/>
          <a:p>
            <a:pPr algn="r">
              <a:lnSpc>
                <a:spcPct val="100000"/>
              </a:lnSpc>
            </a:pPr>
            <a:fld id="{48E49A9A-5E6C-430F-8029-8A86E1EB09DD}" type="slidenum">
              <a:rPr lang="fr-FR" sz="800" b="1" strike="noStrike" spc="-1">
                <a:solidFill>
                  <a:srgbClr val="000000"/>
                </a:solidFill>
                <a:latin typeface="Arial"/>
                <a:ea typeface="Arial"/>
              </a:rPr>
              <a:t>‹N°›</a:t>
            </a:fld>
            <a:endParaRPr lang="fr-FR" sz="800" b="0" strike="noStrike" spc="-1">
              <a:latin typeface="Times New Roman"/>
            </a:endParaRPr>
          </a:p>
        </p:txBody>
      </p:sp>
      <p:sp>
        <p:nvSpPr>
          <p:cNvPr id="6" name="CustomShape 2"/>
          <p:cNvSpPr/>
          <p:nvPr/>
        </p:nvSpPr>
        <p:spPr>
          <a:xfrm>
            <a:off x="111600" y="83160"/>
            <a:ext cx="8920440" cy="4977000"/>
          </a:xfrm>
          <a:prstGeom prst="roundRect">
            <a:avLst>
              <a:gd name="adj" fmla="val 2350"/>
            </a:avLst>
          </a:prstGeom>
          <a:solidFill>
            <a:schemeClr val="lt1"/>
          </a:solidFill>
          <a:ln>
            <a:noFill/>
          </a:ln>
        </p:spPr>
        <p:style>
          <a:lnRef idx="0">
            <a:scrgbClr r="0" g="0" b="0"/>
          </a:lnRef>
          <a:fillRef idx="0">
            <a:scrgbClr r="0" g="0" b="0"/>
          </a:fillRef>
          <a:effectRef idx="0">
            <a:scrgbClr r="0" g="0" b="0"/>
          </a:effectRef>
          <a:fontRef idx="minor"/>
        </p:style>
      </p:sp>
      <p:pic>
        <p:nvPicPr>
          <p:cNvPr id="2" name="Google Shape;59;p14"/>
          <p:cNvPicPr/>
          <p:nvPr/>
        </p:nvPicPr>
        <p:blipFill>
          <a:blip r:embed="rId14"/>
          <a:stretch/>
        </p:blipFill>
        <p:spPr>
          <a:xfrm>
            <a:off x="0" y="-4680"/>
            <a:ext cx="9143640" cy="5152320"/>
          </a:xfrm>
          <a:prstGeom prst="rect">
            <a:avLst/>
          </a:prstGeom>
          <a:ln>
            <a:noFill/>
          </a:ln>
        </p:spPr>
      </p:pic>
      <p:sp>
        <p:nvSpPr>
          <p:cNvPr id="3" name="PlaceHolder 3"/>
          <p:cNvSpPr>
            <a:spLocks noGrp="1"/>
          </p:cNvSpPr>
          <p:nvPr>
            <p:ph type="title"/>
          </p:nvPr>
        </p:nvSpPr>
        <p:spPr>
          <a:xfrm>
            <a:off x="457200" y="205200"/>
            <a:ext cx="8229240" cy="858600"/>
          </a:xfrm>
          <a:prstGeom prst="rect">
            <a:avLst/>
          </a:prstGeom>
        </p:spPr>
        <p:txBody>
          <a:bodyPr lIns="0" tIns="0" rIns="0" bIns="0" anchor="ctr">
            <a:noAutofit/>
          </a:bodyPr>
          <a:lstStyle/>
          <a:p>
            <a:r>
              <a:rPr lang="fr-FR" sz="1400" b="0" strike="noStrike" spc="-1">
                <a:solidFill>
                  <a:srgbClr val="000000"/>
                </a:solidFill>
                <a:latin typeface="Arial"/>
              </a:rPr>
              <a:t>Cliquez pour éditer le format du texte-titre</a:t>
            </a:r>
          </a:p>
        </p:txBody>
      </p:sp>
      <p:sp>
        <p:nvSpPr>
          <p:cNvPr id="4"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445025"/>
            <a:ext cx="8520525" cy="5726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1" name="Google Shape;141;p28"/>
          <p:cNvSpPr txBox="1">
            <a:spLocks noGrp="1"/>
          </p:cNvSpPr>
          <p:nvPr>
            <p:ph type="body" idx="1"/>
          </p:nvPr>
        </p:nvSpPr>
        <p:spPr>
          <a:xfrm>
            <a:off x="311700" y="1152475"/>
            <a:ext cx="8520525"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42" name="Google Shape;142;p28"/>
          <p:cNvSpPr txBox="1">
            <a:spLocks noGrp="1"/>
          </p:cNvSpPr>
          <p:nvPr>
            <p:ph type="sldNum" idx="12"/>
          </p:nvPr>
        </p:nvSpPr>
        <p:spPr>
          <a:xfrm>
            <a:off x="8472458" y="4663216"/>
            <a:ext cx="548775" cy="393525"/>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‹N°›</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pic>
        <p:nvPicPr>
          <p:cNvPr id="143" name="Google Shape;143;p28"/>
          <p:cNvPicPr preferRelativeResize="0"/>
          <p:nvPr/>
        </p:nvPicPr>
        <p:blipFill rotWithShape="1">
          <a:blip r:embed="rId14">
            <a:alphaModFix/>
          </a:blip>
          <a:srcRect/>
          <a:stretch/>
        </p:blipFill>
        <p:spPr>
          <a:xfrm>
            <a:off x="-33055" y="-18950"/>
            <a:ext cx="9210110" cy="5181400"/>
          </a:xfrm>
          <a:prstGeom prst="rect">
            <a:avLst/>
          </a:prstGeom>
          <a:noFill/>
          <a:ln>
            <a:noFill/>
          </a:ln>
        </p:spPr>
      </p:pic>
    </p:spTree>
    <p:extLst>
      <p:ext uri="{BB962C8B-B14F-4D97-AF65-F5344CB8AC3E}">
        <p14:creationId xmlns:p14="http://schemas.microsoft.com/office/powerpoint/2010/main" val="4104521590"/>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A005E"/>
        </a:solidFill>
        <a:effectLst/>
      </p:bgPr>
    </p:bg>
    <p:spTree>
      <p:nvGrpSpPr>
        <p:cNvPr id="1" name=""/>
        <p:cNvGrpSpPr/>
        <p:nvPr/>
      </p:nvGrpSpPr>
      <p:grpSpPr>
        <a:xfrm>
          <a:off x="0" y="0"/>
          <a:ext cx="0" cy="0"/>
          <a:chOff x="0" y="0"/>
          <a:chExt cx="0" cy="0"/>
        </a:xfrm>
      </p:grpSpPr>
      <p:sp>
        <p:nvSpPr>
          <p:cNvPr id="41" name="PlaceHolder 1"/>
          <p:cNvSpPr>
            <a:spLocks noGrp="1"/>
          </p:cNvSpPr>
          <p:nvPr>
            <p:ph type="sldNum"/>
          </p:nvPr>
        </p:nvSpPr>
        <p:spPr>
          <a:xfrm>
            <a:off x="8472600" y="4663080"/>
            <a:ext cx="548280" cy="393120"/>
          </a:xfrm>
          <a:prstGeom prst="rect">
            <a:avLst/>
          </a:prstGeom>
        </p:spPr>
        <p:txBody>
          <a:bodyPr tIns="91440" bIns="91440" anchor="ctr">
            <a:noAutofit/>
          </a:bodyPr>
          <a:lstStyle/>
          <a:p>
            <a:pPr algn="r">
              <a:lnSpc>
                <a:spcPct val="100000"/>
              </a:lnSpc>
            </a:pPr>
            <a:fld id="{23A0DC9F-F135-4C10-968F-393EE0B1CAEC}" type="slidenum">
              <a:rPr lang="fr-FR" sz="800" b="1" strike="noStrike" spc="-1">
                <a:solidFill>
                  <a:srgbClr val="000000"/>
                </a:solidFill>
                <a:latin typeface="Arial"/>
                <a:ea typeface="Arial"/>
              </a:rPr>
              <a:t>‹N°›</a:t>
            </a:fld>
            <a:endParaRPr lang="fr-FR" sz="800" b="0" strike="noStrike" spc="-1">
              <a:latin typeface="Times New Roman"/>
            </a:endParaRPr>
          </a:p>
        </p:txBody>
      </p:sp>
      <p:sp>
        <p:nvSpPr>
          <p:cNvPr id="42" name="CustomShape 2"/>
          <p:cNvSpPr/>
          <p:nvPr/>
        </p:nvSpPr>
        <p:spPr>
          <a:xfrm>
            <a:off x="111600" y="83160"/>
            <a:ext cx="8920440" cy="4977000"/>
          </a:xfrm>
          <a:prstGeom prst="roundRect">
            <a:avLst>
              <a:gd name="adj" fmla="val 2350"/>
            </a:avLst>
          </a:prstGeom>
          <a:solidFill>
            <a:schemeClr val="lt1"/>
          </a:solidFill>
          <a:ln>
            <a:noFill/>
          </a:ln>
        </p:spPr>
        <p:style>
          <a:lnRef idx="0">
            <a:scrgbClr r="0" g="0" b="0"/>
          </a:lnRef>
          <a:fillRef idx="0">
            <a:scrgbClr r="0" g="0" b="0"/>
          </a:fillRef>
          <a:effectRef idx="0">
            <a:scrgbClr r="0" g="0" b="0"/>
          </a:effectRef>
          <a:fontRef idx="minor"/>
        </p:style>
      </p:sp>
      <p:pic>
        <p:nvPicPr>
          <p:cNvPr id="43" name="Google Shape;63;p15"/>
          <p:cNvPicPr/>
          <p:nvPr/>
        </p:nvPicPr>
        <p:blipFill>
          <a:blip r:embed="rId14"/>
          <a:stretch/>
        </p:blipFill>
        <p:spPr>
          <a:xfrm>
            <a:off x="8033760" y="83160"/>
            <a:ext cx="876960" cy="584280"/>
          </a:xfrm>
          <a:prstGeom prst="rect">
            <a:avLst/>
          </a:prstGeom>
          <a:ln>
            <a:noFill/>
          </a:ln>
        </p:spPr>
      </p:pic>
      <p:sp>
        <p:nvSpPr>
          <p:cNvPr id="44" name="PlaceHolder 3"/>
          <p:cNvSpPr>
            <a:spLocks noGrp="1"/>
          </p:cNvSpPr>
          <p:nvPr>
            <p:ph type="title"/>
          </p:nvPr>
        </p:nvSpPr>
        <p:spPr>
          <a:xfrm>
            <a:off x="457200" y="205200"/>
            <a:ext cx="8229240" cy="858600"/>
          </a:xfrm>
          <a:prstGeom prst="rect">
            <a:avLst/>
          </a:prstGeom>
        </p:spPr>
        <p:txBody>
          <a:bodyPr lIns="0" tIns="0" rIns="0" bIns="0" anchor="ctr">
            <a:noAutofit/>
          </a:bodyPr>
          <a:lstStyle/>
          <a:p>
            <a:r>
              <a:rPr lang="fr-FR" sz="1400" b="0" strike="noStrike" spc="-1">
                <a:solidFill>
                  <a:srgbClr val="000000"/>
                </a:solidFill>
                <a:latin typeface="Arial"/>
              </a:rPr>
              <a:t>Cliquez pour éditer le format du texte-titre</a:t>
            </a:r>
          </a:p>
        </p:txBody>
      </p:sp>
      <p:sp>
        <p:nvSpPr>
          <p:cNvPr id="45"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ftr"/>
          </p:nvPr>
        </p:nvSpPr>
        <p:spPr>
          <a:xfrm>
            <a:off x="3029040" y="4767120"/>
            <a:ext cx="3085920" cy="273600"/>
          </a:xfrm>
          <a:prstGeom prst="rect">
            <a:avLst/>
          </a:prstGeom>
        </p:spPr>
        <p:txBody>
          <a:bodyPr lIns="0" tIns="0" rIns="0" bIns="0" anchor="ctr">
            <a:noAutofit/>
          </a:bodyPr>
          <a:lstStyle/>
          <a:p>
            <a:endParaRPr lang="fr-FR" sz="2400" b="0" strike="noStrike" spc="-1">
              <a:latin typeface="Times New Roman"/>
            </a:endParaRPr>
          </a:p>
        </p:txBody>
      </p:sp>
      <p:sp>
        <p:nvSpPr>
          <p:cNvPr id="83" name="PlaceHolder 2"/>
          <p:cNvSpPr>
            <a:spLocks noGrp="1"/>
          </p:cNvSpPr>
          <p:nvPr>
            <p:ph type="dt"/>
          </p:nvPr>
        </p:nvSpPr>
        <p:spPr>
          <a:xfrm>
            <a:off x="628560" y="4767120"/>
            <a:ext cx="2057040" cy="273600"/>
          </a:xfrm>
          <a:prstGeom prst="rect">
            <a:avLst/>
          </a:prstGeom>
        </p:spPr>
        <p:txBody>
          <a:bodyPr lIns="0" tIns="0" rIns="0" bIns="0" anchor="ctr">
            <a:noAutofit/>
          </a:bodyPr>
          <a:lstStyle/>
          <a:p>
            <a:pPr>
              <a:lnSpc>
                <a:spcPct val="100000"/>
              </a:lnSpc>
            </a:pPr>
            <a:fld id="{C398F4F4-52ED-4E19-814E-61C9976E9415}" type="datetime">
              <a:rPr lang="fr-FR" sz="900" b="0" strike="noStrike" spc="-1">
                <a:solidFill>
                  <a:srgbClr val="8B8B8B"/>
                </a:solidFill>
                <a:latin typeface="Calibri"/>
                <a:ea typeface="Calibri"/>
              </a:rPr>
              <a:t>23/11/2021</a:t>
            </a:fld>
            <a:endParaRPr lang="fr-FR" sz="900" b="0" strike="noStrike" spc="-1">
              <a:latin typeface="Times New Roman"/>
            </a:endParaRPr>
          </a:p>
        </p:txBody>
      </p:sp>
      <p:sp>
        <p:nvSpPr>
          <p:cNvPr id="84" name="PlaceHolder 3"/>
          <p:cNvSpPr>
            <a:spLocks noGrp="1"/>
          </p:cNvSpPr>
          <p:nvPr>
            <p:ph type="sldNum"/>
          </p:nvPr>
        </p:nvSpPr>
        <p:spPr>
          <a:xfrm>
            <a:off x="6458040" y="4767120"/>
            <a:ext cx="2057040" cy="273600"/>
          </a:xfrm>
          <a:prstGeom prst="rect">
            <a:avLst/>
          </a:prstGeom>
        </p:spPr>
        <p:txBody>
          <a:bodyPr lIns="0" tIns="0" rIns="0" bIns="0" anchor="ctr">
            <a:noAutofit/>
          </a:bodyPr>
          <a:lstStyle/>
          <a:p>
            <a:pPr algn="r">
              <a:lnSpc>
                <a:spcPct val="100000"/>
              </a:lnSpc>
            </a:pPr>
            <a:fld id="{F96D99BE-57E6-4308-95B6-979474DB27C3}" type="slidenum">
              <a:rPr lang="fr-FR" sz="900" b="0" strike="noStrike" spc="-1">
                <a:solidFill>
                  <a:srgbClr val="8B8B8B"/>
                </a:solidFill>
                <a:latin typeface="Calibri"/>
                <a:ea typeface="Calibri"/>
              </a:rPr>
              <a:t>‹N°›</a:t>
            </a:fld>
            <a:endParaRPr lang="fr-FR" sz="900" b="0" strike="noStrike" spc="-1">
              <a:latin typeface="Times New Roman"/>
            </a:endParaRPr>
          </a:p>
        </p:txBody>
      </p:sp>
      <p:sp>
        <p:nvSpPr>
          <p:cNvPr id="85"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fr-FR" sz="1400" b="0" strike="noStrike" spc="-1">
                <a:solidFill>
                  <a:srgbClr val="000000"/>
                </a:solidFill>
                <a:latin typeface="Arial"/>
              </a:rPr>
              <a:t>Cliquez pour éditer le format du texte-titre</a:t>
            </a:r>
          </a:p>
        </p:txBody>
      </p:sp>
      <p:sp>
        <p:nvSpPr>
          <p:cNvPr id="86"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dt"/>
          </p:nvPr>
        </p:nvSpPr>
        <p:spPr>
          <a:xfrm>
            <a:off x="628560" y="4767120"/>
            <a:ext cx="2057040" cy="273600"/>
          </a:xfrm>
          <a:prstGeom prst="rect">
            <a:avLst/>
          </a:prstGeom>
        </p:spPr>
        <p:txBody>
          <a:bodyPr lIns="68400" tIns="34200" rIns="68400" bIns="34200" anchor="ctr">
            <a:noAutofit/>
          </a:bodyPr>
          <a:lstStyle/>
          <a:p>
            <a:endParaRPr lang="fr-FR" sz="2400" b="0" strike="noStrike" spc="-1">
              <a:latin typeface="Times New Roman"/>
            </a:endParaRPr>
          </a:p>
        </p:txBody>
      </p:sp>
      <p:sp>
        <p:nvSpPr>
          <p:cNvPr id="124" name="PlaceHolder 2"/>
          <p:cNvSpPr>
            <a:spLocks noGrp="1"/>
          </p:cNvSpPr>
          <p:nvPr>
            <p:ph type="ftr"/>
          </p:nvPr>
        </p:nvSpPr>
        <p:spPr>
          <a:xfrm>
            <a:off x="3029040" y="4767120"/>
            <a:ext cx="3085920" cy="273600"/>
          </a:xfrm>
          <a:prstGeom prst="rect">
            <a:avLst/>
          </a:prstGeom>
        </p:spPr>
        <p:txBody>
          <a:bodyPr lIns="68400" tIns="34200" rIns="68400" bIns="34200" anchor="ctr">
            <a:noAutofit/>
          </a:bodyPr>
          <a:lstStyle/>
          <a:p>
            <a:endParaRPr lang="fr-FR" sz="2400" b="0" strike="noStrike" spc="-1">
              <a:latin typeface="Times New Roman"/>
            </a:endParaRPr>
          </a:p>
        </p:txBody>
      </p:sp>
      <p:sp>
        <p:nvSpPr>
          <p:cNvPr id="125" name="PlaceHolder 3"/>
          <p:cNvSpPr>
            <a:spLocks noGrp="1"/>
          </p:cNvSpPr>
          <p:nvPr>
            <p:ph type="sldNum"/>
          </p:nvPr>
        </p:nvSpPr>
        <p:spPr>
          <a:xfrm>
            <a:off x="6458040" y="4767120"/>
            <a:ext cx="2057040" cy="273600"/>
          </a:xfrm>
          <a:prstGeom prst="rect">
            <a:avLst/>
          </a:prstGeom>
        </p:spPr>
        <p:txBody>
          <a:bodyPr lIns="68400" tIns="34200" rIns="68400" bIns="34200" anchor="ctr">
            <a:noAutofit/>
          </a:bodyPr>
          <a:lstStyle/>
          <a:p>
            <a:pPr algn="r">
              <a:lnSpc>
                <a:spcPct val="100000"/>
              </a:lnSpc>
            </a:pPr>
            <a:fld id="{BA94FDCD-4AF6-44C3-B81F-C24D2DFAFA44}" type="slidenum">
              <a:rPr lang="fr-FR" sz="900" b="0" strike="noStrike" spc="-1">
                <a:solidFill>
                  <a:srgbClr val="888888"/>
                </a:solidFill>
                <a:latin typeface="Calibri"/>
                <a:ea typeface="Calibri"/>
              </a:rPr>
              <a:t>‹N°›</a:t>
            </a:fld>
            <a:endParaRPr lang="fr-FR" sz="900" b="0" strike="noStrike" spc="-1">
              <a:latin typeface="Times New Roman"/>
            </a:endParaRPr>
          </a:p>
        </p:txBody>
      </p:sp>
      <p:sp>
        <p:nvSpPr>
          <p:cNvPr id="126"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fr-FR" sz="1400" b="0" strike="noStrike" spc="-1">
                <a:solidFill>
                  <a:srgbClr val="000000"/>
                </a:solidFill>
                <a:latin typeface="Arial"/>
              </a:rPr>
              <a:t>Cliquez pour éditer le format du texte-titre</a:t>
            </a:r>
          </a:p>
        </p:txBody>
      </p:sp>
      <p:sp>
        <p:nvSpPr>
          <p:cNvPr id="127"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4" name="Google Shape;143;p28"/>
          <p:cNvPicPr/>
          <p:nvPr/>
        </p:nvPicPr>
        <p:blipFill>
          <a:blip r:embed="rId14"/>
          <a:stretch/>
        </p:blipFill>
        <p:spPr>
          <a:xfrm>
            <a:off x="-33120" y="-19080"/>
            <a:ext cx="9209880" cy="5181120"/>
          </a:xfrm>
          <a:prstGeom prst="rect">
            <a:avLst/>
          </a:prstGeom>
          <a:ln>
            <a:noFill/>
          </a:ln>
        </p:spPr>
      </p:pic>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fr-FR" sz="1400" b="0" strike="noStrike" spc="-1">
                <a:solidFill>
                  <a:srgbClr val="000000"/>
                </a:solidFill>
                <a:latin typeface="Arial"/>
              </a:rPr>
              <a:t>Cliquez pour éditer le format du texte-titre</a:t>
            </a:r>
          </a:p>
        </p:txBody>
      </p:sp>
      <p:sp>
        <p:nvSpPr>
          <p:cNvPr id="166"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3" name="Google Shape;143;p28"/>
          <p:cNvPicPr/>
          <p:nvPr/>
        </p:nvPicPr>
        <p:blipFill>
          <a:blip r:embed="rId14"/>
          <a:stretch/>
        </p:blipFill>
        <p:spPr>
          <a:xfrm>
            <a:off x="-33120" y="-19080"/>
            <a:ext cx="9209880" cy="5181120"/>
          </a:xfrm>
          <a:prstGeom prst="rect">
            <a:avLst/>
          </a:prstGeom>
          <a:ln>
            <a:noFill/>
          </a:ln>
        </p:spPr>
      </p:pic>
      <p:sp>
        <p:nvSpPr>
          <p:cNvPr id="204" name="PlaceHolder 1"/>
          <p:cNvSpPr>
            <a:spLocks noGrp="1"/>
          </p:cNvSpPr>
          <p:nvPr>
            <p:ph type="title"/>
          </p:nvPr>
        </p:nvSpPr>
        <p:spPr>
          <a:xfrm>
            <a:off x="311760" y="444960"/>
            <a:ext cx="8520120" cy="572400"/>
          </a:xfrm>
          <a:prstGeom prst="rect">
            <a:avLst/>
          </a:prstGeom>
        </p:spPr>
        <p:txBody>
          <a:bodyPr tIns="91440" bIns="91440">
            <a:noAutofit/>
          </a:bodyPr>
          <a:lstStyle/>
          <a:p>
            <a:r>
              <a:rPr lang="fr-FR" sz="2800" b="0" strike="noStrike" spc="-1">
                <a:solidFill>
                  <a:srgbClr val="000000"/>
                </a:solidFill>
                <a:latin typeface="Arial"/>
              </a:rPr>
              <a:t>Cliquez pour éditer le format du texte-titre</a:t>
            </a:r>
          </a:p>
        </p:txBody>
      </p:sp>
      <p:sp>
        <p:nvSpPr>
          <p:cNvPr id="205" name="PlaceHolder 2"/>
          <p:cNvSpPr>
            <a:spLocks noGrp="1"/>
          </p:cNvSpPr>
          <p:nvPr>
            <p:ph type="body"/>
          </p:nvPr>
        </p:nvSpPr>
        <p:spPr>
          <a:xfrm>
            <a:off x="311760" y="1152360"/>
            <a:ext cx="8520120" cy="3416040"/>
          </a:xfrm>
          <a:prstGeom prst="rect">
            <a:avLst/>
          </a:prstGeom>
        </p:spPr>
        <p:txBody>
          <a:bodyPr tIns="91440" bIns="91440">
            <a:no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206" name="PlaceHolder 3"/>
          <p:cNvSpPr>
            <a:spLocks noGrp="1"/>
          </p:cNvSpPr>
          <p:nvPr>
            <p:ph type="sldNum"/>
          </p:nvPr>
        </p:nvSpPr>
        <p:spPr>
          <a:xfrm>
            <a:off x="8472600" y="4663080"/>
            <a:ext cx="548280" cy="393120"/>
          </a:xfrm>
          <a:prstGeom prst="rect">
            <a:avLst/>
          </a:prstGeom>
        </p:spPr>
        <p:txBody>
          <a:bodyPr tIns="91440" bIns="91440" anchor="ctr">
            <a:noAutofit/>
          </a:bodyPr>
          <a:lstStyle/>
          <a:p>
            <a:pPr algn="r">
              <a:lnSpc>
                <a:spcPct val="100000"/>
              </a:lnSpc>
            </a:pPr>
            <a:fld id="{B8969160-E60B-4FE7-8918-C7B748D80E34}" type="slidenum">
              <a:rPr lang="fr-FR" sz="1000" b="0" strike="noStrike" spc="-1">
                <a:solidFill>
                  <a:srgbClr val="595959"/>
                </a:solidFill>
                <a:latin typeface="Arial"/>
                <a:ea typeface="Arial"/>
              </a:rPr>
              <a:t>‹N°›</a:t>
            </a:fld>
            <a:endParaRPr lang="fr-FR" sz="1000" b="0" strike="noStrike" spc="-1">
              <a:latin typeface="Times New Roman"/>
            </a:endParaRPr>
          </a:p>
        </p:txBody>
      </p:sp>
      <p:sp>
        <p:nvSpPr>
          <p:cNvPr id="207" name="CustomShape 4"/>
          <p:cNvSpPr/>
          <p:nvPr/>
        </p:nvSpPr>
        <p:spPr>
          <a:xfrm>
            <a:off x="118800" y="117360"/>
            <a:ext cx="8905680" cy="4908600"/>
          </a:xfrm>
          <a:prstGeom prst="roundRect">
            <a:avLst>
              <a:gd name="adj" fmla="val 3230"/>
            </a:avLst>
          </a:prstGeom>
          <a:solidFill>
            <a:srgbClr val="FFFFFF"/>
          </a:solidFill>
          <a:ln>
            <a:noFill/>
          </a:ln>
        </p:spPr>
        <p:style>
          <a:lnRef idx="0">
            <a:scrgbClr r="0" g="0" b="0"/>
          </a:lnRef>
          <a:fillRef idx="0">
            <a:scrgbClr r="0" g="0" b="0"/>
          </a:fillRef>
          <a:effectRef idx="0">
            <a:scrgbClr r="0" g="0" b="0"/>
          </a:effectRef>
          <a:fontRef idx="minor"/>
        </p:style>
      </p:sp>
      <p:pic>
        <p:nvPicPr>
          <p:cNvPr id="208" name="Google Shape;155;p31"/>
          <p:cNvPicPr/>
          <p:nvPr/>
        </p:nvPicPr>
        <p:blipFill>
          <a:blip r:embed="rId15"/>
          <a:stretch/>
        </p:blipFill>
        <p:spPr>
          <a:xfrm>
            <a:off x="8033760" y="158040"/>
            <a:ext cx="876960" cy="584280"/>
          </a:xfrm>
          <a:prstGeom prst="rect">
            <a:avLst/>
          </a:prstGeom>
          <a:ln>
            <a:noFill/>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 name="Google Shape;143;p28"/>
          <p:cNvPicPr/>
          <p:nvPr/>
        </p:nvPicPr>
        <p:blipFill>
          <a:blip r:embed="rId14"/>
          <a:stretch/>
        </p:blipFill>
        <p:spPr>
          <a:xfrm>
            <a:off x="-33120" y="-19080"/>
            <a:ext cx="9209880" cy="5181120"/>
          </a:xfrm>
          <a:prstGeom prst="rect">
            <a:avLst/>
          </a:prstGeom>
          <a:ln>
            <a:noFill/>
          </a:ln>
        </p:spPr>
      </p:pic>
      <p:sp>
        <p:nvSpPr>
          <p:cNvPr id="246" name="PlaceHolder 1"/>
          <p:cNvSpPr>
            <a:spLocks noGrp="1"/>
          </p:cNvSpPr>
          <p:nvPr>
            <p:ph type="title"/>
          </p:nvPr>
        </p:nvSpPr>
        <p:spPr>
          <a:xfrm>
            <a:off x="311760" y="444960"/>
            <a:ext cx="8520120" cy="572400"/>
          </a:xfrm>
          <a:prstGeom prst="rect">
            <a:avLst/>
          </a:prstGeom>
        </p:spPr>
        <p:txBody>
          <a:bodyPr tIns="91440" bIns="91440">
            <a:noAutofit/>
          </a:bodyPr>
          <a:lstStyle/>
          <a:p>
            <a:r>
              <a:rPr lang="fr-FR" sz="2800" b="0" strike="noStrike" spc="-1">
                <a:solidFill>
                  <a:srgbClr val="000000"/>
                </a:solidFill>
                <a:latin typeface="Arial"/>
              </a:rPr>
              <a:t>Cliquez pour éditer le format du texte-titre</a:t>
            </a:r>
          </a:p>
        </p:txBody>
      </p:sp>
      <p:sp>
        <p:nvSpPr>
          <p:cNvPr id="247" name="PlaceHolder 2"/>
          <p:cNvSpPr>
            <a:spLocks noGrp="1"/>
          </p:cNvSpPr>
          <p:nvPr>
            <p:ph type="sldNum"/>
          </p:nvPr>
        </p:nvSpPr>
        <p:spPr>
          <a:xfrm>
            <a:off x="8472600" y="4663080"/>
            <a:ext cx="548280" cy="393120"/>
          </a:xfrm>
          <a:prstGeom prst="rect">
            <a:avLst/>
          </a:prstGeom>
        </p:spPr>
        <p:txBody>
          <a:bodyPr tIns="91440" bIns="91440" anchor="ctr">
            <a:noAutofit/>
          </a:bodyPr>
          <a:lstStyle/>
          <a:p>
            <a:pPr algn="r">
              <a:lnSpc>
                <a:spcPct val="100000"/>
              </a:lnSpc>
            </a:pPr>
            <a:fld id="{E375D9CF-D355-4887-B712-EF3205A03322}" type="slidenum">
              <a:rPr lang="fr-FR" sz="1000" b="0" strike="noStrike" spc="-1">
                <a:solidFill>
                  <a:srgbClr val="595959"/>
                </a:solidFill>
                <a:latin typeface="Arial"/>
                <a:ea typeface="Arial"/>
              </a:rPr>
              <a:t>‹N°›</a:t>
            </a:fld>
            <a:endParaRPr lang="fr-FR" sz="1000" b="0" strike="noStrike" spc="-1">
              <a:latin typeface="Times New Roman"/>
            </a:endParaRPr>
          </a:p>
        </p:txBody>
      </p:sp>
      <p:sp>
        <p:nvSpPr>
          <p:cNvPr id="248" name="CustomShape 3"/>
          <p:cNvSpPr/>
          <p:nvPr/>
        </p:nvSpPr>
        <p:spPr>
          <a:xfrm>
            <a:off x="118800" y="117360"/>
            <a:ext cx="8905680" cy="4908600"/>
          </a:xfrm>
          <a:prstGeom prst="roundRect">
            <a:avLst>
              <a:gd name="adj" fmla="val 3230"/>
            </a:avLst>
          </a:prstGeom>
          <a:solidFill>
            <a:srgbClr val="FFFFFF"/>
          </a:solidFill>
          <a:ln>
            <a:noFill/>
          </a:ln>
        </p:spPr>
        <p:style>
          <a:lnRef idx="0">
            <a:scrgbClr r="0" g="0" b="0"/>
          </a:lnRef>
          <a:fillRef idx="0">
            <a:scrgbClr r="0" g="0" b="0"/>
          </a:fillRef>
          <a:effectRef idx="0">
            <a:scrgbClr r="0" g="0" b="0"/>
          </a:effectRef>
          <a:fontRef idx="minor"/>
        </p:style>
      </p:sp>
      <p:pic>
        <p:nvPicPr>
          <p:cNvPr id="249" name="Google Shape;149;p30"/>
          <p:cNvPicPr/>
          <p:nvPr/>
        </p:nvPicPr>
        <p:blipFill>
          <a:blip r:embed="rId15"/>
          <a:stretch/>
        </p:blipFill>
        <p:spPr>
          <a:xfrm>
            <a:off x="8033760" y="156240"/>
            <a:ext cx="876960" cy="584280"/>
          </a:xfrm>
          <a:prstGeom prst="rect">
            <a:avLst/>
          </a:prstGeom>
          <a:ln>
            <a:noFill/>
          </a:ln>
        </p:spPr>
      </p:pic>
      <p:sp>
        <p:nvSpPr>
          <p:cNvPr id="250"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2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6" name="Google Shape;143;p28"/>
          <p:cNvPicPr/>
          <p:nvPr/>
        </p:nvPicPr>
        <p:blipFill>
          <a:blip r:embed="rId14"/>
          <a:stretch/>
        </p:blipFill>
        <p:spPr>
          <a:xfrm>
            <a:off x="-33120" y="-19080"/>
            <a:ext cx="9209520" cy="5180760"/>
          </a:xfrm>
          <a:prstGeom prst="rect">
            <a:avLst/>
          </a:prstGeom>
          <a:ln>
            <a:noFill/>
          </a:ln>
        </p:spPr>
      </p:pic>
      <p:sp>
        <p:nvSpPr>
          <p:cNvPr id="367" name="CustomShape 1"/>
          <p:cNvSpPr/>
          <p:nvPr/>
        </p:nvSpPr>
        <p:spPr>
          <a:xfrm>
            <a:off x="118800" y="117360"/>
            <a:ext cx="8905320" cy="4908240"/>
          </a:xfrm>
          <a:prstGeom prst="roundRect">
            <a:avLst>
              <a:gd name="adj" fmla="val 3230"/>
            </a:avLst>
          </a:prstGeom>
          <a:solidFill>
            <a:srgbClr val="FFFFFF"/>
          </a:solidFill>
          <a:ln>
            <a:noFill/>
          </a:ln>
        </p:spPr>
        <p:style>
          <a:lnRef idx="0">
            <a:scrgbClr r="0" g="0" b="0"/>
          </a:lnRef>
          <a:fillRef idx="0">
            <a:scrgbClr r="0" g="0" b="0"/>
          </a:fillRef>
          <a:effectRef idx="0">
            <a:scrgbClr r="0" g="0" b="0"/>
          </a:effectRef>
          <a:fontRef idx="minor"/>
        </p:style>
      </p:sp>
      <p:pic>
        <p:nvPicPr>
          <p:cNvPr id="368" name="Google Shape;155;p31"/>
          <p:cNvPicPr/>
          <p:nvPr/>
        </p:nvPicPr>
        <p:blipFill>
          <a:blip r:embed="rId15"/>
          <a:stretch/>
        </p:blipFill>
        <p:spPr>
          <a:xfrm>
            <a:off x="8033760" y="158040"/>
            <a:ext cx="876600" cy="583920"/>
          </a:xfrm>
          <a:prstGeom prst="rect">
            <a:avLst/>
          </a:prstGeom>
          <a:ln>
            <a:noFill/>
          </a:ln>
        </p:spPr>
      </p:pic>
      <p:sp>
        <p:nvSpPr>
          <p:cNvPr id="369" name="PlaceHolder 2"/>
          <p:cNvSpPr>
            <a:spLocks noGrp="1"/>
          </p:cNvSpPr>
          <p:nvPr>
            <p:ph type="title"/>
          </p:nvPr>
        </p:nvSpPr>
        <p:spPr>
          <a:xfrm>
            <a:off x="457200" y="205200"/>
            <a:ext cx="8228880" cy="858240"/>
          </a:xfrm>
          <a:prstGeom prst="rect">
            <a:avLst/>
          </a:prstGeom>
        </p:spPr>
        <p:txBody>
          <a:bodyPr lIns="0" tIns="0" rIns="0" bIns="0" anchor="ctr">
            <a:noAutofit/>
          </a:bodyPr>
          <a:lstStyle/>
          <a:p>
            <a:r>
              <a:rPr lang="fr-FR" sz="1800" b="0" strike="noStrike" spc="-1">
                <a:latin typeface="Arial"/>
              </a:rPr>
              <a:t>Cliquez pour éditer le format du texte-titre</a:t>
            </a:r>
          </a:p>
        </p:txBody>
      </p:sp>
      <p:sp>
        <p:nvSpPr>
          <p:cNvPr id="370" name="PlaceHolder 3"/>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hyperlink" Target="https://dai.ly/x7ypdmf" TargetMode="Externa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9.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7772B092-0D78-4ACD-A597-0F6B0270D049}" type="slidenum">
              <a:rPr lang="fr-FR" sz="800" b="1" strike="noStrike" spc="-1">
                <a:solidFill>
                  <a:srgbClr val="000000"/>
                </a:solidFill>
                <a:latin typeface="Arial"/>
                <a:ea typeface="Arial"/>
              </a:rPr>
              <a:t>1</a:t>
            </a:fld>
            <a:endParaRPr lang="fr-FR" sz="800" b="0" strike="noStrike" spc="-1">
              <a:latin typeface="Times New Roman"/>
            </a:endParaRPr>
          </a:p>
        </p:txBody>
      </p:sp>
      <p:pic>
        <p:nvPicPr>
          <p:cNvPr id="414" name="Google Shape;195;p40"/>
          <p:cNvPicPr/>
          <p:nvPr/>
        </p:nvPicPr>
        <p:blipFill>
          <a:blip r:embed="rId2">
            <a:alphaModFix amt="40000"/>
          </a:blip>
          <a:stretch/>
        </p:blipFill>
        <p:spPr>
          <a:xfrm>
            <a:off x="6463440" y="2708640"/>
            <a:ext cx="4342320" cy="4302720"/>
          </a:xfrm>
          <a:prstGeom prst="rect">
            <a:avLst/>
          </a:prstGeom>
          <a:ln>
            <a:noFill/>
          </a:ln>
        </p:spPr>
      </p:pic>
      <p:sp>
        <p:nvSpPr>
          <p:cNvPr id="415" name="CustomShape 2"/>
          <p:cNvSpPr/>
          <p:nvPr/>
        </p:nvSpPr>
        <p:spPr>
          <a:xfrm>
            <a:off x="441000" y="1848240"/>
            <a:ext cx="8316360" cy="18061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ctr">
              <a:lnSpc>
                <a:spcPct val="100000"/>
              </a:lnSpc>
            </a:pPr>
            <a:r>
              <a:rPr lang="fr-FR" sz="4000" b="1" strike="noStrike" spc="-1">
                <a:solidFill>
                  <a:srgbClr val="FFFFFF"/>
                </a:solidFill>
                <a:latin typeface="Montserrat"/>
                <a:ea typeface="Montserrat"/>
              </a:rPr>
              <a:t>pass Culture -18 ans</a:t>
            </a:r>
            <a:endParaRPr lang="fr-FR" sz="4000" b="0" strike="noStrike" spc="-1">
              <a:latin typeface="Arial"/>
            </a:endParaRPr>
          </a:p>
          <a:p>
            <a:pPr algn="ctr">
              <a:lnSpc>
                <a:spcPct val="100000"/>
              </a:lnSpc>
              <a:spcBef>
                <a:spcPts val="499"/>
              </a:spcBef>
            </a:pPr>
            <a:endParaRPr lang="fr-FR" sz="4000" b="0" strike="noStrike" spc="-1">
              <a:latin typeface="Arial"/>
            </a:endParaRPr>
          </a:p>
          <a:p>
            <a:pPr algn="ctr">
              <a:lnSpc>
                <a:spcPct val="100000"/>
              </a:lnSpc>
              <a:spcBef>
                <a:spcPts val="499"/>
              </a:spcBef>
            </a:pPr>
            <a:r>
              <a:rPr lang="fr-FR" sz="2000" b="0" strike="noStrike" spc="-1">
                <a:solidFill>
                  <a:srgbClr val="FFFFFF"/>
                </a:solidFill>
                <a:latin typeface="Montserrat"/>
                <a:ea typeface="Montserrat"/>
              </a:rPr>
              <a:t>Plan national de formation 2021-2022</a:t>
            </a:r>
            <a:endParaRPr lang="fr-FR" sz="2000" b="0" strike="noStrike" spc="-1">
              <a:latin typeface="Arial"/>
            </a:endParaRPr>
          </a:p>
          <a:p>
            <a:pPr algn="ctr">
              <a:lnSpc>
                <a:spcPct val="100000"/>
              </a:lnSpc>
              <a:spcBef>
                <a:spcPts val="499"/>
              </a:spcBef>
            </a:pPr>
            <a:endParaRPr lang="fr-FR" sz="2000" b="0" strike="noStrike" spc="-1">
              <a:latin typeface="Arial"/>
            </a:endParaRPr>
          </a:p>
          <a:p>
            <a:pPr algn="ctr">
              <a:lnSpc>
                <a:spcPct val="100000"/>
              </a:lnSpc>
              <a:spcBef>
                <a:spcPts val="499"/>
              </a:spcBef>
            </a:pPr>
            <a:endParaRPr lang="fr-FR" sz="2000" b="0" strike="noStrike" spc="-1">
              <a:latin typeface="Arial"/>
            </a:endParaRPr>
          </a:p>
        </p:txBody>
      </p:sp>
      <p:pic>
        <p:nvPicPr>
          <p:cNvPr id="416" name="Google Shape;197;p40"/>
          <p:cNvPicPr/>
          <p:nvPr/>
        </p:nvPicPr>
        <p:blipFill>
          <a:blip r:embed="rId3"/>
          <a:stretch/>
        </p:blipFill>
        <p:spPr>
          <a:xfrm>
            <a:off x="290160" y="195480"/>
            <a:ext cx="1805400" cy="1182240"/>
          </a:xfrm>
          <a:prstGeom prst="rect">
            <a:avLst/>
          </a:prstGeom>
          <a:ln>
            <a:noFill/>
          </a:ln>
        </p:spPr>
      </p:pic>
      <p:sp>
        <p:nvSpPr>
          <p:cNvPr id="417" name="CustomShape 3"/>
          <p:cNvSpPr/>
          <p:nvPr/>
        </p:nvSpPr>
        <p:spPr>
          <a:xfrm>
            <a:off x="-8640" y="-1080"/>
            <a:ext cx="9214920" cy="19656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18" name="CustomShape 4"/>
          <p:cNvSpPr/>
          <p:nvPr/>
        </p:nvSpPr>
        <p:spPr>
          <a:xfrm>
            <a:off x="-8640" y="-1080"/>
            <a:ext cx="187920" cy="514332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19" name="CustomShape 5"/>
          <p:cNvSpPr/>
          <p:nvPr/>
        </p:nvSpPr>
        <p:spPr>
          <a:xfrm>
            <a:off x="8956080" y="-1080"/>
            <a:ext cx="187920" cy="514332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20" name="CustomShape 6"/>
          <p:cNvSpPr/>
          <p:nvPr/>
        </p:nvSpPr>
        <p:spPr>
          <a:xfrm>
            <a:off x="-71280" y="4947840"/>
            <a:ext cx="9214920" cy="196560"/>
          </a:xfrm>
          <a:prstGeom prst="rect">
            <a:avLst/>
          </a:prstGeom>
          <a:solidFill>
            <a:schemeClr val="lt1"/>
          </a:solid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Shape 1"/>
          <p:cNvSpPr txBox="1"/>
          <p:nvPr/>
        </p:nvSpPr>
        <p:spPr>
          <a:xfrm>
            <a:off x="604800" y="2019960"/>
            <a:ext cx="7934400" cy="1103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Fonctionnement du pass Culture scolaire part individuelle</a:t>
            </a:r>
            <a:endParaRPr lang="fr-FR" sz="5400" b="0" strike="noStrike" spc="-1">
              <a:solidFill>
                <a:srgbClr val="000000"/>
              </a:solidFill>
              <a:latin typeface="Arial"/>
            </a:endParaRPr>
          </a:p>
        </p:txBody>
      </p:sp>
      <p:pic>
        <p:nvPicPr>
          <p:cNvPr id="492" name="Google Shape;228;p44"/>
          <p:cNvPicPr/>
          <p:nvPr/>
        </p:nvPicPr>
        <p:blipFill>
          <a:blip r:embed="rId2">
            <a:alphaModFix amt="40000"/>
          </a:blip>
          <a:stretch/>
        </p:blipFill>
        <p:spPr>
          <a:xfrm>
            <a:off x="6802200" y="2819880"/>
            <a:ext cx="4342320" cy="430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Shape 1"/>
          <p:cNvSpPr txBox="1"/>
          <p:nvPr/>
        </p:nvSpPr>
        <p:spPr>
          <a:xfrm>
            <a:off x="117720" y="216000"/>
            <a:ext cx="2690280" cy="4720320"/>
          </a:xfrm>
          <a:prstGeom prst="rect">
            <a:avLst/>
          </a:prstGeom>
          <a:noFill/>
          <a:ln>
            <a:noFill/>
          </a:ln>
        </p:spPr>
        <p:txBody>
          <a:bodyPr tIns="91440" bIns="91440" anchor="ctr">
            <a:noAutofit/>
          </a:bodyPr>
          <a:lstStyle/>
          <a:p>
            <a:pPr>
              <a:lnSpc>
                <a:spcPct val="100000"/>
              </a:lnSpc>
            </a:pPr>
            <a:r>
              <a:rPr lang="fr-FR" sz="2800" b="1" strike="noStrike" spc="-1">
                <a:solidFill>
                  <a:srgbClr val="FFFFFF"/>
                </a:solidFill>
                <a:latin typeface="Montserrat"/>
                <a:ea typeface="Montserrat"/>
              </a:rPr>
              <a:t>La part individuelle</a:t>
            </a:r>
            <a:r>
              <a:t/>
            </a:r>
            <a:br/>
            <a:endParaRPr lang="fr-FR" sz="2800" b="0" strike="noStrike" spc="-1">
              <a:solidFill>
                <a:srgbClr val="000000"/>
              </a:solidFill>
              <a:latin typeface="Arial"/>
            </a:endParaRPr>
          </a:p>
        </p:txBody>
      </p:sp>
      <p:sp>
        <p:nvSpPr>
          <p:cNvPr id="494" name="CustomShape 2"/>
          <p:cNvSpPr/>
          <p:nvPr/>
        </p:nvSpPr>
        <p:spPr>
          <a:xfrm>
            <a:off x="2584080" y="0"/>
            <a:ext cx="7458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495" name="CustomShape 3"/>
          <p:cNvSpPr/>
          <p:nvPr/>
        </p:nvSpPr>
        <p:spPr>
          <a:xfrm>
            <a:off x="2763720" y="283320"/>
            <a:ext cx="6379920" cy="461628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100000"/>
              </a:lnSpc>
            </a:pPr>
            <a:r>
              <a:rPr lang="fr-FR" sz="1600" b="1" strike="noStrike" spc="-1">
                <a:solidFill>
                  <a:srgbClr val="320096"/>
                </a:solidFill>
                <a:latin typeface="Montserrat"/>
                <a:ea typeface="Montserrat"/>
              </a:rPr>
              <a:t>Pourquoi ?</a:t>
            </a:r>
            <a:endParaRPr lang="fr-FR" sz="1600" b="0" strike="noStrike" spc="-1">
              <a:latin typeface="Arial"/>
            </a:endParaRPr>
          </a:p>
          <a:p>
            <a:pPr marL="343080" indent="-266400">
              <a:lnSpc>
                <a:spcPct val="100000"/>
              </a:lnSpc>
              <a:buClr>
                <a:srgbClr val="000000"/>
              </a:buClr>
              <a:buFont typeface="Montserrat"/>
              <a:buChar char="●"/>
            </a:pPr>
            <a:r>
              <a:rPr lang="fr-FR" sz="1400" b="1" strike="noStrike" spc="-1">
                <a:solidFill>
                  <a:srgbClr val="000000"/>
                </a:solidFill>
                <a:latin typeface="Montserrat"/>
                <a:ea typeface="Montserrat"/>
              </a:rPr>
              <a:t>Accompagner progressivement les jeunes vers les choix individuels et autonomes</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600" b="1" strike="noStrike" spc="-1">
                <a:solidFill>
                  <a:srgbClr val="320096"/>
                </a:solidFill>
                <a:latin typeface="Montserrat"/>
                <a:ea typeface="Montserrat"/>
              </a:rPr>
              <a:t>Comment ? </a:t>
            </a:r>
            <a:endParaRPr lang="fr-FR" sz="16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En permettant à </a:t>
            </a:r>
            <a:r>
              <a:rPr lang="fr-FR" sz="1400" b="1" strike="noStrike" spc="-1">
                <a:solidFill>
                  <a:srgbClr val="000000"/>
                </a:solidFill>
                <a:latin typeface="Montserrat"/>
                <a:ea typeface="Montserrat"/>
              </a:rPr>
              <a:t>tous les jeunes de 15, 16 et 17 ans </a:t>
            </a:r>
            <a:r>
              <a:rPr lang="fr-FR" sz="1400" b="0" strike="noStrike" spc="-1">
                <a:solidFill>
                  <a:srgbClr val="000000"/>
                </a:solidFill>
                <a:latin typeface="Montserrat"/>
                <a:ea typeface="Montserrat"/>
              </a:rPr>
              <a:t>d’accéder à un crédit à dépenser sur l’application pass Culture</a:t>
            </a:r>
            <a:endParaRPr lang="fr-FR" sz="14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En </a:t>
            </a:r>
            <a:r>
              <a:rPr lang="fr-FR" sz="1400" b="1" strike="noStrike" spc="-1">
                <a:solidFill>
                  <a:srgbClr val="000000"/>
                </a:solidFill>
                <a:latin typeface="Montserrat"/>
                <a:ea typeface="Montserrat"/>
              </a:rPr>
              <a:t>construisant progressivement</a:t>
            </a:r>
            <a:r>
              <a:rPr lang="fr-FR" sz="1400" b="0" strike="noStrike" spc="-1">
                <a:solidFill>
                  <a:srgbClr val="000000"/>
                </a:solidFill>
                <a:latin typeface="Montserrat"/>
                <a:ea typeface="Montserrat"/>
              </a:rPr>
              <a:t> des parcours </a:t>
            </a:r>
            <a:r>
              <a:rPr lang="fr-FR" sz="1400" b="1" strike="noStrike" spc="-1">
                <a:solidFill>
                  <a:srgbClr val="000000"/>
                </a:solidFill>
                <a:latin typeface="Montserrat"/>
                <a:ea typeface="Montserrat"/>
              </a:rPr>
              <a:t>éditorialisés</a:t>
            </a:r>
            <a:r>
              <a:rPr lang="fr-FR" sz="1400" b="0" strike="noStrike" spc="-1">
                <a:solidFill>
                  <a:srgbClr val="000000"/>
                </a:solidFill>
                <a:latin typeface="Montserrat"/>
                <a:ea typeface="Montserrat"/>
              </a:rPr>
              <a:t> et en mettant en place une </a:t>
            </a:r>
            <a:r>
              <a:rPr lang="fr-FR" sz="1400" b="1" strike="noStrike" spc="-1">
                <a:solidFill>
                  <a:srgbClr val="000000"/>
                </a:solidFill>
                <a:latin typeface="Montserrat"/>
                <a:ea typeface="Montserrat"/>
              </a:rPr>
              <a:t>continuité avec le parcours EAC</a:t>
            </a:r>
            <a:endParaRPr lang="fr-FR" sz="1400" b="0" strike="noStrike" spc="-1">
              <a:latin typeface="Arial"/>
            </a:endParaRPr>
          </a:p>
          <a:p>
            <a:pPr>
              <a:lnSpc>
                <a:spcPct val="90000"/>
              </a:lnSpc>
            </a:pPr>
            <a:endParaRPr lang="fr-FR" sz="1400" b="0" strike="noStrike" spc="-1">
              <a:latin typeface="Arial"/>
            </a:endParaRPr>
          </a:p>
          <a:p>
            <a:pPr>
              <a:lnSpc>
                <a:spcPct val="90000"/>
              </a:lnSpc>
            </a:pPr>
            <a:r>
              <a:rPr lang="fr-FR" sz="1600" b="1" strike="noStrike" spc="-1">
                <a:solidFill>
                  <a:srgbClr val="320096"/>
                </a:solidFill>
                <a:latin typeface="Montserrat"/>
                <a:ea typeface="Montserrat"/>
              </a:rPr>
              <a:t>Quoi ?</a:t>
            </a:r>
            <a:r>
              <a:rPr lang="fr-FR" sz="2700" b="0" strike="noStrike" spc="-1">
                <a:solidFill>
                  <a:srgbClr val="000000"/>
                </a:solidFill>
                <a:latin typeface="Calibri"/>
                <a:ea typeface="Calibri"/>
              </a:rPr>
              <a:t> </a:t>
            </a:r>
            <a:endParaRPr lang="fr-FR" sz="27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Toutes les catégories éligibles aux 18 ans, en dehors des offres numériques payantes (streaming vidéo ou musical…) et des jeux vidéo</a:t>
            </a:r>
            <a:endParaRPr lang="fr-FR" sz="1400" b="0" strike="noStrike" spc="-1">
              <a:latin typeface="Arial"/>
            </a:endParaRPr>
          </a:p>
          <a:p>
            <a:pPr>
              <a:lnSpc>
                <a:spcPct val="90000"/>
              </a:lnSpc>
            </a:pPr>
            <a:endParaRPr lang="fr-FR" sz="1400" b="0" strike="noStrike" spc="-1">
              <a:latin typeface="Arial"/>
            </a:endParaRPr>
          </a:p>
          <a:p>
            <a:pPr>
              <a:lnSpc>
                <a:spcPct val="90000"/>
              </a:lnSpc>
            </a:pPr>
            <a:endParaRPr lang="fr-FR" sz="1400" b="0" strike="noStrike" spc="-1">
              <a:latin typeface="Arial"/>
            </a:endParaRPr>
          </a:p>
          <a:p>
            <a:pPr>
              <a:lnSpc>
                <a:spcPct val="90000"/>
              </a:lnSpc>
            </a:pPr>
            <a:endParaRPr lang="fr-FR" sz="1400" b="0" strike="noStrike" spc="-1">
              <a:latin typeface="Arial"/>
            </a:endParaRPr>
          </a:p>
          <a:p>
            <a:pPr>
              <a:lnSpc>
                <a:spcPct val="90000"/>
              </a:lnSpc>
            </a:pPr>
            <a:endParaRPr lang="fr-FR" sz="1400" b="0" strike="noStrike" spc="-1">
              <a:latin typeface="Arial"/>
            </a:endParaRPr>
          </a:p>
          <a:p>
            <a:pPr>
              <a:lnSpc>
                <a:spcPct val="90000"/>
              </a:lnSpc>
            </a:pPr>
            <a:endParaRPr lang="fr-FR" sz="1400" b="0" strike="noStrike" spc="-1">
              <a:latin typeface="Arial"/>
            </a:endParaRPr>
          </a:p>
        </p:txBody>
      </p:sp>
      <p:sp>
        <p:nvSpPr>
          <p:cNvPr id="496" name="CustomShape 4"/>
          <p:cNvSpPr/>
          <p:nvPr/>
        </p:nvSpPr>
        <p:spPr>
          <a:xfrm>
            <a:off x="5013720" y="3780360"/>
            <a:ext cx="3565440" cy="9306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90000"/>
              </a:lnSpc>
            </a:pPr>
            <a:r>
              <a:rPr lang="fr-FR" sz="1600" b="1" strike="noStrike" spc="-1">
                <a:solidFill>
                  <a:srgbClr val="320096"/>
                </a:solidFill>
                <a:latin typeface="Montserrat"/>
                <a:ea typeface="Montserrat"/>
              </a:rPr>
              <a:t>Quand ?</a:t>
            </a:r>
            <a:endParaRPr lang="fr-FR" sz="16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17 ans : 10 janvier 2022</a:t>
            </a:r>
            <a:endParaRPr lang="fr-FR" sz="14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16 ans : 20 janvier 2022</a:t>
            </a:r>
            <a:endParaRPr lang="fr-FR" sz="14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15 ans : 31 janvier 2022</a:t>
            </a:r>
            <a:endParaRPr lang="fr-FR" sz="1400" b="0" strike="noStrike" spc="-1">
              <a:latin typeface="Arial"/>
            </a:endParaRPr>
          </a:p>
        </p:txBody>
      </p:sp>
      <p:sp>
        <p:nvSpPr>
          <p:cNvPr id="497" name="CustomShape 5"/>
          <p:cNvSpPr/>
          <p:nvPr/>
        </p:nvSpPr>
        <p:spPr>
          <a:xfrm>
            <a:off x="2763720" y="3624480"/>
            <a:ext cx="2249640" cy="10818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90000"/>
              </a:lnSpc>
            </a:pPr>
            <a:r>
              <a:rPr lang="fr-FR" sz="1600" b="1" strike="noStrike" spc="-1">
                <a:solidFill>
                  <a:srgbClr val="320096"/>
                </a:solidFill>
                <a:latin typeface="Montserrat"/>
                <a:ea typeface="Montserrat"/>
              </a:rPr>
              <a:t>Combien ?</a:t>
            </a:r>
            <a:r>
              <a:rPr lang="fr-FR" sz="2700" b="0" strike="noStrike" spc="-1">
                <a:solidFill>
                  <a:srgbClr val="000000"/>
                </a:solidFill>
                <a:latin typeface="Calibri"/>
                <a:ea typeface="Calibri"/>
              </a:rPr>
              <a:t> </a:t>
            </a:r>
            <a:endParaRPr lang="fr-FR" sz="27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17 ans : 30€</a:t>
            </a:r>
            <a:endParaRPr lang="fr-FR" sz="14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16 ans : 30€</a:t>
            </a:r>
            <a:endParaRPr lang="fr-FR" sz="1400" b="0" strike="noStrike" spc="-1">
              <a:latin typeface="Arial"/>
            </a:endParaRPr>
          </a:p>
          <a:p>
            <a:pPr marL="343080" indent="-253800">
              <a:lnSpc>
                <a:spcPct val="90000"/>
              </a:lnSpc>
              <a:buClr>
                <a:srgbClr val="000000"/>
              </a:buClr>
              <a:buFont typeface="Montserrat"/>
              <a:buChar char="●"/>
            </a:pPr>
            <a:r>
              <a:rPr lang="fr-FR" sz="1400" b="0" strike="noStrike" spc="-1">
                <a:solidFill>
                  <a:srgbClr val="000000"/>
                </a:solidFill>
                <a:latin typeface="Montserrat"/>
                <a:ea typeface="Montserrat"/>
              </a:rPr>
              <a:t>15 ans : 20€</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167040" y="991800"/>
            <a:ext cx="8840880" cy="784080"/>
          </a:xfrm>
          <a:prstGeom prst="rect">
            <a:avLst/>
          </a:prstGeom>
          <a:solidFill>
            <a:srgbClr val="F3F3F3"/>
          </a:solidFill>
          <a:ln>
            <a:noFill/>
          </a:ln>
        </p:spPr>
        <p:style>
          <a:lnRef idx="0">
            <a:scrgbClr r="0" g="0" b="0"/>
          </a:lnRef>
          <a:fillRef idx="0">
            <a:scrgbClr r="0" g="0" b="0"/>
          </a:fillRef>
          <a:effectRef idx="0">
            <a:scrgbClr r="0" g="0" b="0"/>
          </a:effectRef>
          <a:fontRef idx="minor"/>
        </p:style>
      </p:sp>
      <p:sp>
        <p:nvSpPr>
          <p:cNvPr id="499" name="TextShape 2"/>
          <p:cNvSpPr txBox="1"/>
          <p:nvPr/>
        </p:nvSpPr>
        <p:spPr>
          <a:xfrm>
            <a:off x="311760" y="444960"/>
            <a:ext cx="8520120" cy="572400"/>
          </a:xfrm>
          <a:prstGeom prst="rect">
            <a:avLst/>
          </a:prstGeom>
          <a:noFill/>
          <a:ln>
            <a:noFill/>
          </a:ln>
        </p:spPr>
        <p:txBody>
          <a:bodyPr lIns="0" tIns="0" rIns="0" bIns="0">
            <a:noAutofit/>
          </a:bodyPr>
          <a:lstStyle/>
          <a:p>
            <a:pPr>
              <a:lnSpc>
                <a:spcPct val="90000"/>
              </a:lnSpc>
            </a:pPr>
            <a:r>
              <a:rPr lang="fr-FR" sz="2800" b="1" strike="noStrike" spc="-1">
                <a:solidFill>
                  <a:srgbClr val="000000"/>
                </a:solidFill>
                <a:latin typeface="Montserrat"/>
                <a:ea typeface="Montserrat"/>
              </a:rPr>
              <a:t>Accès à l’application</a:t>
            </a:r>
            <a:endParaRPr lang="fr-FR" sz="2800" b="0" strike="noStrike" spc="-1">
              <a:solidFill>
                <a:srgbClr val="000000"/>
              </a:solidFill>
              <a:latin typeface="Arial"/>
            </a:endParaRPr>
          </a:p>
        </p:txBody>
      </p:sp>
      <p:sp>
        <p:nvSpPr>
          <p:cNvPr id="500" name="TextShape 3"/>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0BD300E1-2959-417D-AD0C-70B23B4E9B31}" type="slidenum">
              <a:rPr lang="fr-FR" sz="1000" b="0" strike="noStrike" spc="-1">
                <a:solidFill>
                  <a:srgbClr val="595959"/>
                </a:solidFill>
                <a:latin typeface="Arial"/>
                <a:ea typeface="Arial"/>
              </a:rPr>
              <a:t>12</a:t>
            </a:fld>
            <a:endParaRPr lang="fr-FR" sz="1000" b="0" strike="noStrike" spc="-1">
              <a:latin typeface="Times New Roman"/>
            </a:endParaRPr>
          </a:p>
        </p:txBody>
      </p:sp>
      <p:pic>
        <p:nvPicPr>
          <p:cNvPr id="501" name="Google Shape;275;gf967058b71_1_178"/>
          <p:cNvPicPr/>
          <p:nvPr/>
        </p:nvPicPr>
        <p:blipFill>
          <a:blip r:embed="rId2"/>
          <a:srcRect r="68023"/>
          <a:stretch/>
        </p:blipFill>
        <p:spPr>
          <a:xfrm>
            <a:off x="697320" y="1074960"/>
            <a:ext cx="1289160" cy="635040"/>
          </a:xfrm>
          <a:prstGeom prst="rect">
            <a:avLst/>
          </a:prstGeom>
          <a:ln>
            <a:noFill/>
          </a:ln>
        </p:spPr>
      </p:pic>
      <p:pic>
        <p:nvPicPr>
          <p:cNvPr id="502" name="Google Shape;276;gf967058b71_1_178"/>
          <p:cNvPicPr/>
          <p:nvPr/>
        </p:nvPicPr>
        <p:blipFill>
          <a:blip r:embed="rId2"/>
          <a:srcRect l="31984" r="36035"/>
          <a:stretch/>
        </p:blipFill>
        <p:spPr>
          <a:xfrm>
            <a:off x="1959480" y="1074960"/>
            <a:ext cx="1289160" cy="635040"/>
          </a:xfrm>
          <a:prstGeom prst="rect">
            <a:avLst/>
          </a:prstGeom>
          <a:ln>
            <a:noFill/>
          </a:ln>
        </p:spPr>
      </p:pic>
      <p:pic>
        <p:nvPicPr>
          <p:cNvPr id="503" name="Google Shape;277;gf967058b71_1_178"/>
          <p:cNvPicPr/>
          <p:nvPr/>
        </p:nvPicPr>
        <p:blipFill>
          <a:blip r:embed="rId2"/>
          <a:srcRect l="64420"/>
          <a:stretch/>
        </p:blipFill>
        <p:spPr>
          <a:xfrm>
            <a:off x="5395320" y="1074960"/>
            <a:ext cx="1434600" cy="635040"/>
          </a:xfrm>
          <a:prstGeom prst="rect">
            <a:avLst/>
          </a:prstGeom>
          <a:ln>
            <a:noFill/>
          </a:ln>
        </p:spPr>
      </p:pic>
      <p:grpSp>
        <p:nvGrpSpPr>
          <p:cNvPr id="504" name="Group 4"/>
          <p:cNvGrpSpPr/>
          <p:nvPr/>
        </p:nvGrpSpPr>
        <p:grpSpPr>
          <a:xfrm>
            <a:off x="3081600" y="1776240"/>
            <a:ext cx="6062040" cy="3694680"/>
            <a:chOff x="3081600" y="1776240"/>
            <a:chExt cx="6062040" cy="3694680"/>
          </a:xfrm>
        </p:grpSpPr>
        <p:pic>
          <p:nvPicPr>
            <p:cNvPr id="505" name="Google Shape;279;gf967058b71_1_178"/>
            <p:cNvPicPr/>
            <p:nvPr/>
          </p:nvPicPr>
          <p:blipFill>
            <a:blip r:embed="rId3"/>
            <a:stretch/>
          </p:blipFill>
          <p:spPr>
            <a:xfrm>
              <a:off x="3081600" y="1776240"/>
              <a:ext cx="6062040" cy="3694680"/>
            </a:xfrm>
            <a:prstGeom prst="rect">
              <a:avLst/>
            </a:prstGeom>
            <a:ln>
              <a:noFill/>
            </a:ln>
          </p:spPr>
        </p:pic>
        <p:pic>
          <p:nvPicPr>
            <p:cNvPr id="506" name="Google Shape;280;gf967058b71_1_178"/>
            <p:cNvPicPr/>
            <p:nvPr/>
          </p:nvPicPr>
          <p:blipFill>
            <a:blip r:embed="rId4"/>
            <a:stretch/>
          </p:blipFill>
          <p:spPr>
            <a:xfrm>
              <a:off x="3908520" y="2343240"/>
              <a:ext cx="4408200" cy="2478240"/>
            </a:xfrm>
            <a:prstGeom prst="rect">
              <a:avLst/>
            </a:prstGeom>
            <a:ln>
              <a:noFill/>
            </a:ln>
          </p:spPr>
        </p:pic>
      </p:grpSp>
      <p:pic>
        <p:nvPicPr>
          <p:cNvPr id="507" name="Google Shape;281;gf967058b71_1_178"/>
          <p:cNvPicPr/>
          <p:nvPr/>
        </p:nvPicPr>
        <p:blipFill>
          <a:blip r:embed="rId5"/>
          <a:srcRect b="74486"/>
          <a:stretch/>
        </p:blipFill>
        <p:spPr>
          <a:xfrm>
            <a:off x="1089360" y="2314440"/>
            <a:ext cx="1807200" cy="2828520"/>
          </a:xfrm>
          <a:prstGeom prst="rect">
            <a:avLst/>
          </a:prstGeom>
          <a:ln>
            <a:noFill/>
          </a:ln>
        </p:spPr>
      </p:pic>
      <p:pic>
        <p:nvPicPr>
          <p:cNvPr id="508" name="Google Shape;282;gf967058b71_1_178"/>
          <p:cNvPicPr/>
          <p:nvPr/>
        </p:nvPicPr>
        <p:blipFill>
          <a:blip r:embed="rId6"/>
          <a:srcRect b="32671"/>
          <a:stretch/>
        </p:blipFill>
        <p:spPr>
          <a:xfrm>
            <a:off x="566280" y="2252520"/>
            <a:ext cx="2837520" cy="2890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09"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760A2D07-7D04-4E32-A853-AA23DCF90943}" type="slidenum">
              <a:rPr lang="fr-FR" sz="800" b="1" strike="noStrike" spc="-1">
                <a:solidFill>
                  <a:srgbClr val="000000"/>
                </a:solidFill>
                <a:latin typeface="Arial"/>
                <a:ea typeface="Arial"/>
              </a:rPr>
              <a:t>13</a:t>
            </a:fld>
            <a:endParaRPr lang="fr-FR" sz="800" b="0" strike="noStrike" spc="-1">
              <a:latin typeface="Times New Roman"/>
            </a:endParaRPr>
          </a:p>
        </p:txBody>
      </p:sp>
      <p:sp>
        <p:nvSpPr>
          <p:cNvPr id="510" name="TextShape 2"/>
          <p:cNvSpPr txBox="1"/>
          <p:nvPr/>
        </p:nvSpPr>
        <p:spPr>
          <a:xfrm>
            <a:off x="1728360" y="251280"/>
            <a:ext cx="5190840" cy="360360"/>
          </a:xfrm>
          <a:prstGeom prst="rect">
            <a:avLst/>
          </a:prstGeom>
          <a:noFill/>
          <a:ln>
            <a:noFill/>
          </a:ln>
        </p:spPr>
        <p:txBody>
          <a:bodyPr lIns="0" tIns="0" rIns="0" bIns="0">
            <a:noAutofit/>
          </a:bodyPr>
          <a:lstStyle/>
          <a:p>
            <a:pPr algn="ctr">
              <a:lnSpc>
                <a:spcPct val="115000"/>
              </a:lnSpc>
            </a:pPr>
            <a:r>
              <a:rPr lang="fr-FR" sz="2600" b="1" strike="noStrike" spc="-1">
                <a:solidFill>
                  <a:srgbClr val="000000"/>
                </a:solidFill>
                <a:latin typeface="Montserrat"/>
                <a:ea typeface="Montserrat"/>
              </a:rPr>
              <a:t>Éligibilité à l’octroi de crédit</a:t>
            </a:r>
            <a:r>
              <a:t/>
            </a:r>
            <a:br/>
            <a:endParaRPr lang="fr-FR" sz="2600" b="0" strike="noStrike" spc="-1">
              <a:solidFill>
                <a:srgbClr val="000000"/>
              </a:solidFill>
              <a:latin typeface="Arial"/>
            </a:endParaRPr>
          </a:p>
        </p:txBody>
      </p:sp>
      <p:sp>
        <p:nvSpPr>
          <p:cNvPr id="511" name="TextShape 3"/>
          <p:cNvSpPr txBox="1"/>
          <p:nvPr/>
        </p:nvSpPr>
        <p:spPr>
          <a:xfrm>
            <a:off x="168120" y="1287000"/>
            <a:ext cx="2117880" cy="3412080"/>
          </a:xfrm>
          <a:prstGeom prst="rect">
            <a:avLst/>
          </a:prstGeom>
          <a:noFill/>
          <a:ln>
            <a:noFill/>
          </a:ln>
        </p:spPr>
        <p:txBody>
          <a:bodyPr lIns="68400" tIns="34200" rIns="68400" bIns="34200">
            <a:normAutofit/>
          </a:bodyPr>
          <a:lstStyle/>
          <a:p>
            <a:pPr marL="63360">
              <a:lnSpc>
                <a:spcPct val="100000"/>
              </a:lnSpc>
            </a:pPr>
            <a:r>
              <a:rPr lang="fr-FR" sz="1400" b="0" strike="noStrike" spc="-1">
                <a:solidFill>
                  <a:srgbClr val="000000"/>
                </a:solidFill>
                <a:latin typeface="Montserrat"/>
                <a:ea typeface="Montserrat"/>
              </a:rPr>
              <a:t>Les élèves vont télécharger l’application sur leur téléphone portable ou utiliser le site web pass Culture.</a:t>
            </a:r>
            <a:endParaRPr lang="fr-FR" sz="1400" b="0" strike="noStrike" spc="-1">
              <a:solidFill>
                <a:srgbClr val="000000"/>
              </a:solidFill>
              <a:latin typeface="Arial"/>
            </a:endParaRPr>
          </a:p>
          <a:p>
            <a:pPr marL="343080">
              <a:lnSpc>
                <a:spcPct val="100000"/>
              </a:lnSpc>
            </a:pPr>
            <a:endParaRPr lang="fr-FR" sz="1400" b="0" strike="noStrike" spc="-1">
              <a:solidFill>
                <a:srgbClr val="000000"/>
              </a:solidFill>
              <a:latin typeface="Arial"/>
            </a:endParaRPr>
          </a:p>
          <a:p>
            <a:pPr marL="63360">
              <a:lnSpc>
                <a:spcPct val="100000"/>
              </a:lnSpc>
            </a:pPr>
            <a:r>
              <a:rPr lang="fr-FR" sz="1400" b="0" strike="noStrike" spc="-1">
                <a:solidFill>
                  <a:srgbClr val="000000"/>
                </a:solidFill>
                <a:latin typeface="Montserrat"/>
                <a:ea typeface="Montserrat"/>
              </a:rPr>
              <a:t>Ils ouvrent un compte.</a:t>
            </a:r>
            <a:endParaRPr lang="fr-FR" sz="1400" b="0" strike="noStrike" spc="-1">
              <a:solidFill>
                <a:srgbClr val="000000"/>
              </a:solidFill>
              <a:latin typeface="Arial"/>
            </a:endParaRPr>
          </a:p>
          <a:p>
            <a:pPr marL="343080">
              <a:lnSpc>
                <a:spcPct val="100000"/>
              </a:lnSpc>
            </a:pPr>
            <a:endParaRPr lang="fr-FR" sz="1400" b="0" strike="noStrike" spc="-1">
              <a:solidFill>
                <a:srgbClr val="000000"/>
              </a:solidFill>
              <a:latin typeface="Arial"/>
            </a:endParaRPr>
          </a:p>
          <a:p>
            <a:pPr marL="63360">
              <a:lnSpc>
                <a:spcPct val="100000"/>
              </a:lnSpc>
            </a:pPr>
            <a:r>
              <a:rPr lang="fr-FR" sz="1400" b="0" strike="noStrike" spc="-1">
                <a:solidFill>
                  <a:srgbClr val="000000"/>
                </a:solidFill>
                <a:latin typeface="Montserrat"/>
                <a:ea typeface="Montserrat"/>
              </a:rPr>
              <a:t>Ils renseignent leurs identifiants </a:t>
            </a:r>
            <a:r>
              <a:rPr lang="fr-FR" sz="1400" b="1" strike="noStrike" spc="-1">
                <a:solidFill>
                  <a:srgbClr val="000000"/>
                </a:solidFill>
                <a:latin typeface="Montserrat"/>
                <a:ea typeface="Montserrat"/>
              </a:rPr>
              <a:t>EDUCONNECT pour débloquer leurs crédits.</a:t>
            </a:r>
            <a:endParaRPr lang="fr-FR" sz="1400" b="0" strike="noStrike" spc="-1">
              <a:solidFill>
                <a:srgbClr val="000000"/>
              </a:solidFill>
              <a:latin typeface="Arial"/>
            </a:endParaRPr>
          </a:p>
        </p:txBody>
      </p:sp>
      <p:pic>
        <p:nvPicPr>
          <p:cNvPr id="512" name="Google Shape;283;p49"/>
          <p:cNvPicPr/>
          <p:nvPr/>
        </p:nvPicPr>
        <p:blipFill>
          <a:blip r:embed="rId4"/>
          <a:stretch/>
        </p:blipFill>
        <p:spPr>
          <a:xfrm>
            <a:off x="2455200" y="1207080"/>
            <a:ext cx="2007720" cy="3571560"/>
          </a:xfrm>
          <a:prstGeom prst="rect">
            <a:avLst/>
          </a:prstGeom>
          <a:ln>
            <a:noFill/>
          </a:ln>
        </p:spPr>
      </p:pic>
      <p:pic>
        <p:nvPicPr>
          <p:cNvPr id="513" name="Google Shape;284;p49"/>
          <p:cNvPicPr/>
          <p:nvPr/>
        </p:nvPicPr>
        <p:blipFill>
          <a:blip r:embed="rId5"/>
          <a:stretch/>
        </p:blipFill>
        <p:spPr>
          <a:xfrm>
            <a:off x="6919560" y="1226520"/>
            <a:ext cx="2007720" cy="3571560"/>
          </a:xfrm>
          <a:prstGeom prst="rect">
            <a:avLst/>
          </a:prstGeom>
          <a:ln>
            <a:noFill/>
          </a:ln>
        </p:spPr>
      </p:pic>
      <p:pic>
        <p:nvPicPr>
          <p:cNvPr id="514" name="Google Shape;285;p49"/>
          <p:cNvPicPr/>
          <p:nvPr/>
        </p:nvPicPr>
        <p:blipFill>
          <a:blip r:embed="rId4"/>
          <a:stretch/>
        </p:blipFill>
        <p:spPr>
          <a:xfrm>
            <a:off x="4687200" y="1207080"/>
            <a:ext cx="2007720" cy="3571560"/>
          </a:xfrm>
          <a:prstGeom prst="rect">
            <a:avLst/>
          </a:prstGeom>
          <a:ln>
            <a:noFill/>
          </a:ln>
        </p:spPr>
      </p:pic>
      <p:pic>
        <p:nvPicPr>
          <p:cNvPr id="515" name="Google Shape;286;p49"/>
          <p:cNvPicPr/>
          <p:nvPr/>
        </p:nvPicPr>
        <p:blipFill>
          <a:blip r:embed="rId6"/>
          <a:srcRect b="10009"/>
          <a:stretch/>
        </p:blipFill>
        <p:spPr>
          <a:xfrm>
            <a:off x="4685760" y="1611000"/>
            <a:ext cx="2010960" cy="3167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21630B93-0951-43C6-AE4B-08106BF3222E}" type="slidenum">
              <a:rPr lang="fr-FR" sz="800" b="1" strike="noStrike" spc="-1">
                <a:solidFill>
                  <a:srgbClr val="000000"/>
                </a:solidFill>
                <a:latin typeface="Arial"/>
                <a:ea typeface="Arial"/>
              </a:rPr>
              <a:t>14</a:t>
            </a:fld>
            <a:endParaRPr lang="fr-FR" sz="800" b="0" strike="noStrike" spc="-1">
              <a:latin typeface="Times New Roman"/>
            </a:endParaRPr>
          </a:p>
        </p:txBody>
      </p:sp>
      <p:sp>
        <p:nvSpPr>
          <p:cNvPr id="517" name="CustomShape 2"/>
          <p:cNvSpPr/>
          <p:nvPr/>
        </p:nvSpPr>
        <p:spPr>
          <a:xfrm>
            <a:off x="1636560" y="1262880"/>
            <a:ext cx="8424720" cy="15793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100000"/>
              </a:lnSpc>
            </a:pPr>
            <a:endParaRPr lang="fr-FR" sz="1800" b="0" strike="noStrike" spc="-1">
              <a:latin typeface="Arial"/>
            </a:endParaRPr>
          </a:p>
          <a:p>
            <a:pPr marL="291960" indent="-215640" algn="just">
              <a:lnSpc>
                <a:spcPct val="100000"/>
              </a:lnSpc>
              <a:spcBef>
                <a:spcPts val="601"/>
              </a:spcBef>
            </a:pPr>
            <a:endParaRPr lang="fr-FR" sz="1800" b="0" strike="noStrike" spc="-1">
              <a:latin typeface="Arial"/>
            </a:endParaRPr>
          </a:p>
          <a:p>
            <a:pPr marL="291960" indent="-202680" algn="just">
              <a:lnSpc>
                <a:spcPct val="100000"/>
              </a:lnSpc>
              <a:spcBef>
                <a:spcPts val="601"/>
              </a:spcBef>
            </a:pPr>
            <a:endParaRPr lang="fr-FR" sz="1800" b="0" strike="noStrike" spc="-1">
              <a:latin typeface="Arial"/>
            </a:endParaRPr>
          </a:p>
        </p:txBody>
      </p:sp>
      <p:sp>
        <p:nvSpPr>
          <p:cNvPr id="518" name="CustomShape 3"/>
          <p:cNvSpPr/>
          <p:nvPr/>
        </p:nvSpPr>
        <p:spPr>
          <a:xfrm>
            <a:off x="6948000" y="2784240"/>
            <a:ext cx="360" cy="109296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519" name="CustomShape 4"/>
          <p:cNvSpPr/>
          <p:nvPr/>
        </p:nvSpPr>
        <p:spPr>
          <a:xfrm>
            <a:off x="5447520" y="2232000"/>
            <a:ext cx="360" cy="161352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520" name="CustomShape 5"/>
          <p:cNvSpPr/>
          <p:nvPr/>
        </p:nvSpPr>
        <p:spPr>
          <a:xfrm rot="10800000">
            <a:off x="3627360" y="1698480"/>
            <a:ext cx="360" cy="215640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521" name="CustomShape 6"/>
          <p:cNvSpPr/>
          <p:nvPr/>
        </p:nvSpPr>
        <p:spPr>
          <a:xfrm>
            <a:off x="3634200" y="1186200"/>
            <a:ext cx="360" cy="2657880"/>
          </a:xfrm>
          <a:custGeom>
            <a:avLst/>
            <a:gdLst/>
            <a:ahLst/>
            <a:cxnLst/>
            <a:rect l="l" t="t" r="r" b="b"/>
            <a:pathLst>
              <a:path w="21600" h="21600">
                <a:moveTo>
                  <a:pt x="0" y="0"/>
                </a:moveTo>
                <a:lnTo>
                  <a:pt x="21600" y="21600"/>
                </a:lnTo>
              </a:path>
            </a:pathLst>
          </a:custGeom>
          <a:noFill/>
          <a:ln w="28440">
            <a:solidFill>
              <a:schemeClr val="dk2"/>
            </a:solidFill>
            <a:round/>
          </a:ln>
        </p:spPr>
        <p:style>
          <a:lnRef idx="0">
            <a:scrgbClr r="0" g="0" b="0"/>
          </a:lnRef>
          <a:fillRef idx="0">
            <a:scrgbClr r="0" g="0" b="0"/>
          </a:fillRef>
          <a:effectRef idx="0">
            <a:scrgbClr r="0" g="0" b="0"/>
          </a:effectRef>
          <a:fontRef idx="minor"/>
        </p:style>
      </p:sp>
      <p:sp>
        <p:nvSpPr>
          <p:cNvPr id="522" name="CustomShape 7"/>
          <p:cNvSpPr/>
          <p:nvPr/>
        </p:nvSpPr>
        <p:spPr>
          <a:xfrm>
            <a:off x="3627720" y="1529280"/>
            <a:ext cx="4968360" cy="337320"/>
          </a:xfrm>
          <a:prstGeom prst="roundRect">
            <a:avLst>
              <a:gd name="adj" fmla="val 16667"/>
            </a:avLst>
          </a:prstGeom>
          <a:solidFill>
            <a:srgbClr val="320096"/>
          </a:solidFill>
          <a:ln w="9360">
            <a:solidFill>
              <a:srgbClr val="320096"/>
            </a:solidFill>
            <a:round/>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1400" b="1" strike="noStrike" spc="-1">
                <a:solidFill>
                  <a:srgbClr val="FFFFFF"/>
                </a:solidFill>
                <a:latin typeface="Arial"/>
                <a:ea typeface="Arial"/>
              </a:rPr>
              <a:t>17 ans</a:t>
            </a:r>
            <a:endParaRPr lang="fr-FR" sz="1400" b="0" strike="noStrike" spc="-1">
              <a:latin typeface="Arial"/>
            </a:endParaRPr>
          </a:p>
        </p:txBody>
      </p:sp>
      <p:sp>
        <p:nvSpPr>
          <p:cNvPr id="523" name="CustomShape 8"/>
          <p:cNvSpPr/>
          <p:nvPr/>
        </p:nvSpPr>
        <p:spPr>
          <a:xfrm>
            <a:off x="1939680" y="3090960"/>
            <a:ext cx="6656400" cy="479520"/>
          </a:xfrm>
          <a:prstGeom prst="rightArrow">
            <a:avLst>
              <a:gd name="adj1" fmla="val 50000"/>
              <a:gd name="adj2" fmla="val 50000"/>
            </a:avLst>
          </a:prstGeom>
          <a:solidFill>
            <a:srgbClr val="DA005E"/>
          </a:solidFill>
          <a:ln>
            <a:noFill/>
          </a:ln>
        </p:spPr>
        <p:style>
          <a:lnRef idx="0">
            <a:scrgbClr r="0" g="0" b="0"/>
          </a:lnRef>
          <a:fillRef idx="0">
            <a:scrgbClr r="0" g="0" b="0"/>
          </a:fillRef>
          <a:effectRef idx="0">
            <a:scrgbClr r="0" g="0" b="0"/>
          </a:effectRef>
          <a:fontRef idx="minor"/>
        </p:style>
      </p:sp>
      <p:sp>
        <p:nvSpPr>
          <p:cNvPr id="524" name="CustomShape 9"/>
          <p:cNvSpPr/>
          <p:nvPr/>
        </p:nvSpPr>
        <p:spPr>
          <a:xfrm>
            <a:off x="3627720" y="3670200"/>
            <a:ext cx="1647720" cy="3657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200" b="0" strike="noStrike" spc="-1">
                <a:solidFill>
                  <a:srgbClr val="000000"/>
                </a:solidFill>
                <a:latin typeface="Montserrat"/>
                <a:ea typeface="Montserrat"/>
              </a:rPr>
              <a:t>lundi 10 janvier</a:t>
            </a:r>
            <a:endParaRPr lang="fr-FR" sz="1200" b="0" strike="noStrike" spc="-1">
              <a:latin typeface="Arial"/>
            </a:endParaRPr>
          </a:p>
        </p:txBody>
      </p:sp>
      <p:sp>
        <p:nvSpPr>
          <p:cNvPr id="525" name="CustomShape 10"/>
          <p:cNvSpPr/>
          <p:nvPr/>
        </p:nvSpPr>
        <p:spPr>
          <a:xfrm>
            <a:off x="5447520" y="3667680"/>
            <a:ext cx="2064960" cy="3657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200" b="0" strike="noStrike" spc="-1">
                <a:solidFill>
                  <a:srgbClr val="000000"/>
                </a:solidFill>
                <a:latin typeface="Montserrat"/>
                <a:ea typeface="Montserrat"/>
              </a:rPr>
              <a:t>jeudi 20 janvier</a:t>
            </a:r>
            <a:endParaRPr lang="fr-FR" sz="1200" b="0" strike="noStrike" spc="-1">
              <a:latin typeface="Arial"/>
            </a:endParaRPr>
          </a:p>
        </p:txBody>
      </p:sp>
      <p:sp>
        <p:nvSpPr>
          <p:cNvPr id="526" name="CustomShape 11"/>
          <p:cNvSpPr/>
          <p:nvPr/>
        </p:nvSpPr>
        <p:spPr>
          <a:xfrm>
            <a:off x="6948000" y="3667680"/>
            <a:ext cx="1332720" cy="3657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200" b="0" strike="noStrike" spc="-1">
                <a:solidFill>
                  <a:srgbClr val="000000"/>
                </a:solidFill>
                <a:latin typeface="Montserrat"/>
                <a:ea typeface="Montserrat"/>
              </a:rPr>
              <a:t>lundi 31 janvier</a:t>
            </a:r>
            <a:endParaRPr lang="fr-FR" sz="1200" b="0" strike="noStrike" spc="-1">
              <a:latin typeface="Arial"/>
            </a:endParaRPr>
          </a:p>
        </p:txBody>
      </p:sp>
      <p:sp>
        <p:nvSpPr>
          <p:cNvPr id="527" name="CustomShape 12"/>
          <p:cNvSpPr/>
          <p:nvPr/>
        </p:nvSpPr>
        <p:spPr>
          <a:xfrm>
            <a:off x="5452560" y="2069640"/>
            <a:ext cx="3143520" cy="337320"/>
          </a:xfrm>
          <a:prstGeom prst="roundRect">
            <a:avLst>
              <a:gd name="adj" fmla="val 16667"/>
            </a:avLst>
          </a:prstGeom>
          <a:solidFill>
            <a:srgbClr val="320096"/>
          </a:solidFill>
          <a:ln w="9360">
            <a:solidFill>
              <a:srgbClr val="320096"/>
            </a:solidFill>
            <a:round/>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1400" b="1" strike="noStrike" spc="-1">
                <a:solidFill>
                  <a:srgbClr val="FFFFFF"/>
                </a:solidFill>
                <a:latin typeface="Arial"/>
                <a:ea typeface="Arial"/>
              </a:rPr>
              <a:t>16 ans</a:t>
            </a:r>
            <a:endParaRPr lang="fr-FR" sz="1400" b="0" strike="noStrike" spc="-1">
              <a:latin typeface="Arial"/>
            </a:endParaRPr>
          </a:p>
        </p:txBody>
      </p:sp>
      <p:sp>
        <p:nvSpPr>
          <p:cNvPr id="528" name="CustomShape 13"/>
          <p:cNvSpPr/>
          <p:nvPr/>
        </p:nvSpPr>
        <p:spPr>
          <a:xfrm>
            <a:off x="6948000" y="2610000"/>
            <a:ext cx="1647720" cy="337320"/>
          </a:xfrm>
          <a:prstGeom prst="roundRect">
            <a:avLst>
              <a:gd name="adj" fmla="val 16667"/>
            </a:avLst>
          </a:prstGeom>
          <a:solidFill>
            <a:srgbClr val="320096"/>
          </a:solidFill>
          <a:ln w="9360">
            <a:solidFill>
              <a:srgbClr val="320096"/>
            </a:solidFill>
            <a:round/>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1400" b="1" strike="noStrike" spc="-1">
                <a:solidFill>
                  <a:srgbClr val="FFFFFF"/>
                </a:solidFill>
                <a:latin typeface="Arial"/>
                <a:ea typeface="Arial"/>
              </a:rPr>
              <a:t>15 ans</a:t>
            </a:r>
            <a:endParaRPr lang="fr-FR" sz="1400" b="0" strike="noStrike" spc="-1">
              <a:latin typeface="Arial"/>
            </a:endParaRPr>
          </a:p>
        </p:txBody>
      </p:sp>
      <p:sp>
        <p:nvSpPr>
          <p:cNvPr id="529" name="CustomShape 14"/>
          <p:cNvSpPr/>
          <p:nvPr/>
        </p:nvSpPr>
        <p:spPr>
          <a:xfrm>
            <a:off x="1897560" y="960480"/>
            <a:ext cx="1647720" cy="5180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100" b="1" strike="noStrike" spc="-1">
                <a:solidFill>
                  <a:srgbClr val="000000"/>
                </a:solidFill>
                <a:latin typeface="Montserrat"/>
                <a:ea typeface="Montserrat"/>
              </a:rPr>
              <a:t>Ouverture du droit pour tous</a:t>
            </a:r>
            <a:endParaRPr lang="fr-FR" sz="1100" b="0" strike="noStrike" spc="-1">
              <a:latin typeface="Arial"/>
            </a:endParaRPr>
          </a:p>
        </p:txBody>
      </p:sp>
      <p:sp>
        <p:nvSpPr>
          <p:cNvPr id="530" name="CustomShape 15"/>
          <p:cNvSpPr/>
          <p:nvPr/>
        </p:nvSpPr>
        <p:spPr>
          <a:xfrm>
            <a:off x="1939680" y="2069640"/>
            <a:ext cx="3512520" cy="337320"/>
          </a:xfrm>
          <a:prstGeom prst="roundRect">
            <a:avLst>
              <a:gd name="adj" fmla="val 16667"/>
            </a:avLst>
          </a:prstGeom>
          <a:solidFill>
            <a:srgbClr val="C9DAF8"/>
          </a:solid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1000" b="1" strike="noStrike" spc="-1">
                <a:solidFill>
                  <a:srgbClr val="FFFFFF"/>
                </a:solidFill>
                <a:latin typeface="Arial"/>
                <a:ea typeface="Arial"/>
              </a:rPr>
              <a:t>Cumul pour les jeunes ayant leur 17 ans pendant cette période</a:t>
            </a:r>
            <a:endParaRPr lang="fr-FR" sz="1000" b="0" strike="noStrike" spc="-1">
              <a:latin typeface="Arial"/>
            </a:endParaRPr>
          </a:p>
        </p:txBody>
      </p:sp>
      <p:sp>
        <p:nvSpPr>
          <p:cNvPr id="531" name="CustomShape 16"/>
          <p:cNvSpPr/>
          <p:nvPr/>
        </p:nvSpPr>
        <p:spPr>
          <a:xfrm>
            <a:off x="1939680" y="2610720"/>
            <a:ext cx="5008320" cy="337320"/>
          </a:xfrm>
          <a:prstGeom prst="roundRect">
            <a:avLst>
              <a:gd name="adj" fmla="val 16667"/>
            </a:avLst>
          </a:prstGeom>
          <a:solidFill>
            <a:srgbClr val="C9DAF8"/>
          </a:solid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1000" b="1" strike="noStrike" spc="-1">
                <a:solidFill>
                  <a:srgbClr val="FFFFFF"/>
                </a:solidFill>
                <a:latin typeface="Arial"/>
                <a:ea typeface="Arial"/>
              </a:rPr>
              <a:t>Cumul pour les jeunes ayant leur 16 ans pendant cette période</a:t>
            </a:r>
            <a:endParaRPr lang="fr-FR" sz="1000" b="0" strike="noStrike" spc="-1">
              <a:latin typeface="Arial"/>
            </a:endParaRPr>
          </a:p>
        </p:txBody>
      </p:sp>
      <p:sp>
        <p:nvSpPr>
          <p:cNvPr id="532" name="CustomShape 17"/>
          <p:cNvSpPr/>
          <p:nvPr/>
        </p:nvSpPr>
        <p:spPr>
          <a:xfrm>
            <a:off x="3581640" y="1032480"/>
            <a:ext cx="3902040" cy="3506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100" b="1" strike="noStrike" spc="-1">
                <a:solidFill>
                  <a:srgbClr val="000000"/>
                </a:solidFill>
                <a:latin typeface="Montserrat"/>
                <a:ea typeface="Montserrat"/>
              </a:rPr>
              <a:t>Ouverture opérationnelle du service</a:t>
            </a:r>
            <a:endParaRPr lang="fr-FR" sz="1100" b="0" strike="noStrike" spc="-1">
              <a:latin typeface="Arial"/>
            </a:endParaRPr>
          </a:p>
        </p:txBody>
      </p:sp>
      <p:sp>
        <p:nvSpPr>
          <p:cNvPr id="533" name="CustomShape 18"/>
          <p:cNvSpPr/>
          <p:nvPr/>
        </p:nvSpPr>
        <p:spPr>
          <a:xfrm>
            <a:off x="1967760" y="1530720"/>
            <a:ext cx="1647720" cy="337320"/>
          </a:xfrm>
          <a:prstGeom prst="roundRect">
            <a:avLst>
              <a:gd name="adj" fmla="val 16667"/>
            </a:avLst>
          </a:prstGeom>
          <a:solidFill>
            <a:srgbClr val="C9DAF8"/>
          </a:solid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700" b="1" strike="noStrike" spc="-1">
                <a:solidFill>
                  <a:srgbClr val="FFFFFF"/>
                </a:solidFill>
                <a:latin typeface="Arial"/>
                <a:ea typeface="Arial"/>
              </a:rPr>
              <a:t>Les jeunes qui ont 18 ans dans cette période n’auront jamais accès aux 30€ de leurs 17 ans</a:t>
            </a:r>
            <a:endParaRPr lang="fr-FR" sz="700" b="0" strike="noStrike" spc="-1">
              <a:latin typeface="Arial"/>
            </a:endParaRPr>
          </a:p>
        </p:txBody>
      </p:sp>
      <p:sp>
        <p:nvSpPr>
          <p:cNvPr id="534" name="CustomShape 19"/>
          <p:cNvSpPr/>
          <p:nvPr/>
        </p:nvSpPr>
        <p:spPr>
          <a:xfrm>
            <a:off x="1939680" y="3670200"/>
            <a:ext cx="1024920" cy="3657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200" b="0" strike="noStrike" spc="-1">
                <a:solidFill>
                  <a:srgbClr val="000000"/>
                </a:solidFill>
                <a:latin typeface="Montserrat"/>
                <a:ea typeface="Montserrat"/>
              </a:rPr>
              <a:t>3 janvier</a:t>
            </a:r>
            <a:endParaRPr lang="fr-FR" sz="1200" b="0" strike="noStrike" spc="-1">
              <a:latin typeface="Arial"/>
            </a:endParaRPr>
          </a:p>
        </p:txBody>
      </p:sp>
      <p:sp>
        <p:nvSpPr>
          <p:cNvPr id="535" name="CustomShape 20"/>
          <p:cNvSpPr/>
          <p:nvPr/>
        </p:nvSpPr>
        <p:spPr>
          <a:xfrm>
            <a:off x="197640" y="4134600"/>
            <a:ext cx="8539920" cy="861774"/>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100" b="0" strike="noStrike" spc="-1" dirty="0">
                <a:solidFill>
                  <a:srgbClr val="000000"/>
                </a:solidFill>
                <a:latin typeface="Montserrat"/>
                <a:ea typeface="Montserrat"/>
              </a:rPr>
              <a:t>Ex : un jeune ayant eu ses 17 ans le 15 janvier sera crédité de 30€ + 30€. En effet :</a:t>
            </a:r>
            <a:endParaRPr lang="fr-FR" sz="1100" b="0" strike="noStrike" spc="-1" dirty="0">
              <a:latin typeface="Arial"/>
            </a:endParaRPr>
          </a:p>
          <a:p>
            <a:pPr marL="457200" indent="-298080">
              <a:lnSpc>
                <a:spcPct val="100000"/>
              </a:lnSpc>
              <a:buClr>
                <a:srgbClr val="000000"/>
              </a:buClr>
              <a:buFont typeface="Montserrat"/>
              <a:buChar char="-"/>
            </a:pPr>
            <a:r>
              <a:rPr lang="fr-FR" sz="1100" b="0" strike="noStrike" spc="-1" dirty="0">
                <a:solidFill>
                  <a:srgbClr val="000000"/>
                </a:solidFill>
                <a:latin typeface="Montserrat"/>
                <a:ea typeface="Montserrat"/>
              </a:rPr>
              <a:t>il avait le droit à 30€ pour ces 16 ans qu’il aurait pu demander entre le 10 et le 15 janvier alors que le service ne lui était pas ouvert</a:t>
            </a:r>
            <a:endParaRPr lang="fr-FR" sz="1100" b="0" strike="noStrike" spc="-1" dirty="0">
              <a:latin typeface="Arial"/>
            </a:endParaRPr>
          </a:p>
          <a:p>
            <a:pPr marL="457200" indent="-298080">
              <a:lnSpc>
                <a:spcPct val="100000"/>
              </a:lnSpc>
              <a:buClr>
                <a:srgbClr val="000000"/>
              </a:buClr>
              <a:buFont typeface="Montserrat"/>
              <a:buChar char="-"/>
            </a:pPr>
            <a:r>
              <a:rPr lang="fr-FR" sz="1100" b="0" strike="noStrike" spc="-1" dirty="0">
                <a:solidFill>
                  <a:srgbClr val="000000"/>
                </a:solidFill>
                <a:latin typeface="Montserrat"/>
                <a:ea typeface="Montserrat"/>
              </a:rPr>
              <a:t>il a le droit à 30€ du fait de </a:t>
            </a:r>
            <a:r>
              <a:rPr lang="fr-FR" sz="1100" b="0" strike="noStrike" spc="-1" dirty="0" smtClean="0">
                <a:solidFill>
                  <a:srgbClr val="000000"/>
                </a:solidFill>
                <a:latin typeface="Montserrat"/>
                <a:ea typeface="Montserrat"/>
              </a:rPr>
              <a:t>ses </a:t>
            </a:r>
            <a:r>
              <a:rPr lang="fr-FR" sz="1100" b="0" strike="noStrike" spc="-1" dirty="0">
                <a:solidFill>
                  <a:srgbClr val="000000"/>
                </a:solidFill>
                <a:latin typeface="Montserrat"/>
                <a:ea typeface="Montserrat"/>
              </a:rPr>
              <a:t>17 ans au 15 janvier</a:t>
            </a:r>
            <a:endParaRPr lang="fr-FR" sz="1100" b="0" strike="noStrike" spc="-1" dirty="0">
              <a:latin typeface="Arial"/>
            </a:endParaRPr>
          </a:p>
        </p:txBody>
      </p:sp>
      <p:sp>
        <p:nvSpPr>
          <p:cNvPr id="536" name="CustomShape 21"/>
          <p:cNvSpPr/>
          <p:nvPr/>
        </p:nvSpPr>
        <p:spPr>
          <a:xfrm>
            <a:off x="1939680" y="1186200"/>
            <a:ext cx="360" cy="2657880"/>
          </a:xfrm>
          <a:custGeom>
            <a:avLst/>
            <a:gdLst/>
            <a:ahLst/>
            <a:cxnLst/>
            <a:rect l="l" t="t" r="r" b="b"/>
            <a:pathLst>
              <a:path w="21600" h="21600">
                <a:moveTo>
                  <a:pt x="0" y="0"/>
                </a:moveTo>
                <a:lnTo>
                  <a:pt x="21600" y="21600"/>
                </a:lnTo>
              </a:path>
            </a:pathLst>
          </a:custGeom>
          <a:noFill/>
          <a:ln w="28440">
            <a:solidFill>
              <a:schemeClr val="dk2"/>
            </a:solidFill>
            <a:round/>
          </a:ln>
        </p:spPr>
        <p:style>
          <a:lnRef idx="0">
            <a:scrgbClr r="0" g="0" b="0"/>
          </a:lnRef>
          <a:fillRef idx="0">
            <a:scrgbClr r="0" g="0" b="0"/>
          </a:fillRef>
          <a:effectRef idx="0">
            <a:scrgbClr r="0" g="0" b="0"/>
          </a:effectRef>
          <a:fontRef idx="minor"/>
        </p:style>
      </p:sp>
      <p:sp>
        <p:nvSpPr>
          <p:cNvPr id="537" name="CustomShape 22"/>
          <p:cNvSpPr/>
          <p:nvPr/>
        </p:nvSpPr>
        <p:spPr>
          <a:xfrm>
            <a:off x="321840" y="183960"/>
            <a:ext cx="8424720" cy="79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pPr>
            <a:r>
              <a:rPr lang="fr-FR" sz="2200" b="1" strike="noStrike" spc="-1">
                <a:solidFill>
                  <a:srgbClr val="000000"/>
                </a:solidFill>
                <a:latin typeface="Montserrat"/>
                <a:ea typeface="Montserrat"/>
              </a:rPr>
              <a:t>Calendrier et lissage progressif </a:t>
            </a:r>
            <a:endParaRPr lang="fr-FR" sz="2200" b="0" strike="noStrike" spc="-1">
              <a:latin typeface="Arial"/>
            </a:endParaRPr>
          </a:p>
          <a:p>
            <a:pPr algn="ctr">
              <a:lnSpc>
                <a:spcPct val="90000"/>
              </a:lnSpc>
            </a:pPr>
            <a:r>
              <a:rPr lang="fr-FR" sz="2200" b="1" strike="noStrike" spc="-1">
                <a:solidFill>
                  <a:srgbClr val="000000"/>
                </a:solidFill>
                <a:latin typeface="Montserrat"/>
                <a:ea typeface="Montserrat"/>
              </a:rPr>
              <a:t>de l’ouverture individuelle</a:t>
            </a:r>
            <a:endParaRPr lang="fr-FR" sz="2200" b="0" strike="noStrike" spc="-1">
              <a:latin typeface="Arial"/>
            </a:endParaRPr>
          </a:p>
        </p:txBody>
      </p:sp>
      <p:sp>
        <p:nvSpPr>
          <p:cNvPr id="538" name="CustomShape 23"/>
          <p:cNvSpPr/>
          <p:nvPr/>
        </p:nvSpPr>
        <p:spPr>
          <a:xfrm>
            <a:off x="321840" y="1172160"/>
            <a:ext cx="1369080" cy="2318400"/>
          </a:xfrm>
          <a:prstGeom prst="roundRect">
            <a:avLst>
              <a:gd name="adj" fmla="val 16667"/>
            </a:avLst>
          </a:prstGeom>
          <a:solidFill>
            <a:srgbClr val="E06666"/>
          </a:solidFill>
          <a:ln>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fr-FR" sz="1000" b="1" strike="noStrike" spc="-1">
                <a:solidFill>
                  <a:srgbClr val="FFFFFF"/>
                </a:solidFill>
                <a:latin typeface="Arial"/>
                <a:ea typeface="Arial"/>
              </a:rPr>
              <a:t>Distribution par les établissements scolaires des identifiants EDUCONNECT</a:t>
            </a:r>
            <a:endParaRPr lang="fr-FR" sz="1000" b="0" strike="noStrike" spc="-1">
              <a:latin typeface="Arial"/>
            </a:endParaRPr>
          </a:p>
          <a:p>
            <a:pPr algn="ctr">
              <a:lnSpc>
                <a:spcPct val="100000"/>
              </a:lnSpc>
            </a:pPr>
            <a:r>
              <a:rPr lang="fr-FR" sz="1000" b="1" strike="noStrike" spc="-1">
                <a:solidFill>
                  <a:srgbClr val="FFFFFF"/>
                </a:solidFill>
                <a:latin typeface="Arial"/>
                <a:ea typeface="Arial"/>
              </a:rPr>
              <a:t>et activation des comptes EDUCONNECT</a:t>
            </a:r>
            <a:endParaRPr lang="fr-FR" sz="1000" b="0" strike="noStrike" spc="-1">
              <a:latin typeface="Arial"/>
            </a:endParaRPr>
          </a:p>
          <a:p>
            <a:pPr algn="ctr">
              <a:lnSpc>
                <a:spcPct val="100000"/>
              </a:lnSpc>
            </a:pPr>
            <a:r>
              <a:rPr lang="fr-FR" sz="1000" b="1" strike="noStrike" spc="-1">
                <a:solidFill>
                  <a:srgbClr val="FFFFFF"/>
                </a:solidFill>
                <a:latin typeface="Arial"/>
                <a:ea typeface="Arial"/>
              </a:rPr>
              <a:t>par</a:t>
            </a:r>
            <a:endParaRPr lang="fr-FR" sz="1000" b="0" strike="noStrike" spc="-1">
              <a:latin typeface="Arial"/>
            </a:endParaRPr>
          </a:p>
          <a:p>
            <a:pPr algn="ctr">
              <a:lnSpc>
                <a:spcPct val="100000"/>
              </a:lnSpc>
            </a:pPr>
            <a:r>
              <a:rPr lang="fr-FR" sz="1000" b="1" strike="noStrike" spc="-1">
                <a:solidFill>
                  <a:srgbClr val="FFFFFF"/>
                </a:solidFill>
                <a:latin typeface="Arial"/>
                <a:ea typeface="Arial"/>
              </a:rPr>
              <a:t>des élèves</a:t>
            </a:r>
            <a:endParaRPr lang="fr-FR" sz="1000" b="0" strike="noStrike" spc="-1">
              <a:latin typeface="Arial"/>
            </a:endParaRPr>
          </a:p>
        </p:txBody>
      </p:sp>
      <p:sp>
        <p:nvSpPr>
          <p:cNvPr id="539" name="CustomShape 24"/>
          <p:cNvSpPr/>
          <p:nvPr/>
        </p:nvSpPr>
        <p:spPr>
          <a:xfrm>
            <a:off x="1706400" y="1186200"/>
            <a:ext cx="360" cy="2657880"/>
          </a:xfrm>
          <a:custGeom>
            <a:avLst/>
            <a:gdLst/>
            <a:ahLst/>
            <a:cxnLst/>
            <a:rect l="l" t="t" r="r" b="b"/>
            <a:pathLst>
              <a:path w="21600" h="21600">
                <a:moveTo>
                  <a:pt x="0" y="0"/>
                </a:moveTo>
                <a:lnTo>
                  <a:pt x="21600" y="21600"/>
                </a:lnTo>
              </a:path>
            </a:pathLst>
          </a:custGeom>
          <a:noFill/>
          <a:ln w="28440">
            <a:solidFill>
              <a:schemeClr val="dk2"/>
            </a:solidFill>
            <a:round/>
          </a:ln>
        </p:spPr>
        <p:style>
          <a:lnRef idx="0">
            <a:scrgbClr r="0" g="0" b="0"/>
          </a:lnRef>
          <a:fillRef idx="0">
            <a:scrgbClr r="0" g="0" b="0"/>
          </a:fillRef>
          <a:effectRef idx="0">
            <a:scrgbClr r="0" g="0" b="0"/>
          </a:effectRef>
          <a:fontRef idx="minor"/>
        </p:style>
      </p:sp>
      <p:sp>
        <p:nvSpPr>
          <p:cNvPr id="540" name="CustomShape 25"/>
          <p:cNvSpPr/>
          <p:nvPr/>
        </p:nvSpPr>
        <p:spPr>
          <a:xfrm>
            <a:off x="314640" y="1186200"/>
            <a:ext cx="360" cy="2657880"/>
          </a:xfrm>
          <a:custGeom>
            <a:avLst/>
            <a:gdLst/>
            <a:ahLst/>
            <a:cxnLst/>
            <a:rect l="l" t="t" r="r" b="b"/>
            <a:pathLst>
              <a:path w="21600" h="21600">
                <a:moveTo>
                  <a:pt x="0" y="0"/>
                </a:moveTo>
                <a:lnTo>
                  <a:pt x="21600" y="21600"/>
                </a:lnTo>
              </a:path>
            </a:pathLst>
          </a:custGeom>
          <a:noFill/>
          <a:ln w="28440">
            <a:solidFill>
              <a:schemeClr val="dk2"/>
            </a:solidFill>
            <a:round/>
          </a:ln>
        </p:spPr>
        <p:style>
          <a:lnRef idx="0">
            <a:scrgbClr r="0" g="0" b="0"/>
          </a:lnRef>
          <a:fillRef idx="0">
            <a:scrgbClr r="0" g="0" b="0"/>
          </a:fillRef>
          <a:effectRef idx="0">
            <a:scrgbClr r="0" g="0" b="0"/>
          </a:effectRef>
          <a:fontRef idx="minor"/>
        </p:style>
      </p:sp>
      <p:sp>
        <p:nvSpPr>
          <p:cNvPr id="541" name="CustomShape 26"/>
          <p:cNvSpPr/>
          <p:nvPr/>
        </p:nvSpPr>
        <p:spPr>
          <a:xfrm>
            <a:off x="497880" y="3570840"/>
            <a:ext cx="1024920" cy="3657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fr-FR" sz="1200" b="0" strike="noStrike" spc="-1">
                <a:solidFill>
                  <a:srgbClr val="000000"/>
                </a:solidFill>
                <a:latin typeface="Montserrat"/>
                <a:ea typeface="Montserrat"/>
              </a:rPr>
              <a:t>Nov - Déc</a:t>
            </a:r>
            <a:endParaRPr lang="fr-FR"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42"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BE197DE3-25E4-46F1-8E12-43AD5150CA08}" type="slidenum">
              <a:rPr lang="fr-FR" sz="800" b="1" strike="noStrike" spc="-1">
                <a:solidFill>
                  <a:srgbClr val="000000"/>
                </a:solidFill>
                <a:latin typeface="Arial"/>
                <a:ea typeface="Arial"/>
              </a:rPr>
              <a:t>15</a:t>
            </a:fld>
            <a:endParaRPr lang="fr-FR" sz="800" b="0" strike="noStrike" spc="-1">
              <a:latin typeface="Times New Roman"/>
            </a:endParaRPr>
          </a:p>
        </p:txBody>
      </p:sp>
      <p:sp>
        <p:nvSpPr>
          <p:cNvPr id="543" name="TextShape 2"/>
          <p:cNvSpPr txBox="1"/>
          <p:nvPr/>
        </p:nvSpPr>
        <p:spPr>
          <a:xfrm>
            <a:off x="1290600" y="1979640"/>
            <a:ext cx="6419520" cy="1138320"/>
          </a:xfrm>
          <a:prstGeom prst="rect">
            <a:avLst/>
          </a:prstGeom>
          <a:noFill/>
          <a:ln>
            <a:noFill/>
          </a:ln>
        </p:spPr>
        <p:txBody>
          <a:bodyPr lIns="0" tIns="0" rIns="0" bIns="0">
            <a:noAutofit/>
          </a:bodyPr>
          <a:lstStyle/>
          <a:p>
            <a:pPr algn="ctr">
              <a:lnSpc>
                <a:spcPct val="90000"/>
              </a:lnSpc>
            </a:pPr>
            <a:r>
              <a:rPr lang="fr-FR" sz="2900" b="1" strike="noStrike" spc="-1">
                <a:solidFill>
                  <a:srgbClr val="FFFFFF"/>
                </a:solidFill>
                <a:latin typeface="Montserrat"/>
                <a:ea typeface="Montserrat"/>
              </a:rPr>
              <a:t>Les chefs d’établissement  distribuent </a:t>
            </a:r>
            <a:r>
              <a:t/>
            </a:r>
            <a:br/>
            <a:r>
              <a:rPr lang="fr-FR" sz="2900" b="1" strike="noStrike" spc="-1">
                <a:solidFill>
                  <a:srgbClr val="FFFFFF"/>
                </a:solidFill>
                <a:latin typeface="Montserrat"/>
                <a:ea typeface="Montserrat"/>
              </a:rPr>
              <a:t>les identifiants EDUCONNECT</a:t>
            </a:r>
            <a:r>
              <a:t/>
            </a:r>
            <a:br/>
            <a:r>
              <a:rPr lang="fr-FR" sz="2900" b="1" strike="noStrike" spc="-1">
                <a:solidFill>
                  <a:srgbClr val="FFFFFF"/>
                </a:solidFill>
                <a:latin typeface="Montserrat"/>
                <a:ea typeface="Montserrat"/>
              </a:rPr>
              <a:t>aux élèves</a:t>
            </a:r>
            <a:endParaRPr lang="fr-FR" sz="29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44"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C20225B6-6A35-4F84-862F-B710E393083C}" type="slidenum">
              <a:rPr lang="fr-FR" sz="800" b="1" strike="noStrike" spc="-1">
                <a:solidFill>
                  <a:srgbClr val="000000"/>
                </a:solidFill>
                <a:latin typeface="Arial"/>
                <a:ea typeface="Arial"/>
              </a:rPr>
              <a:t>16</a:t>
            </a:fld>
            <a:endParaRPr lang="fr-FR" sz="800" b="0" strike="noStrike" spc="-1">
              <a:latin typeface="Times New Roman"/>
            </a:endParaRPr>
          </a:p>
        </p:txBody>
      </p:sp>
      <p:pic>
        <p:nvPicPr>
          <p:cNvPr id="545" name="Google Shape;331;p52"/>
          <p:cNvPicPr/>
          <p:nvPr/>
        </p:nvPicPr>
        <p:blipFill>
          <a:blip r:embed="rId4"/>
          <a:stretch/>
        </p:blipFill>
        <p:spPr>
          <a:xfrm>
            <a:off x="342720" y="773640"/>
            <a:ext cx="2972520" cy="4086000"/>
          </a:xfrm>
          <a:prstGeom prst="rect">
            <a:avLst/>
          </a:prstGeom>
          <a:ln>
            <a:noFill/>
          </a:ln>
        </p:spPr>
      </p:pic>
      <p:sp>
        <p:nvSpPr>
          <p:cNvPr id="546" name="CustomShape 2"/>
          <p:cNvSpPr/>
          <p:nvPr/>
        </p:nvSpPr>
        <p:spPr>
          <a:xfrm>
            <a:off x="2421000" y="2229840"/>
            <a:ext cx="894600" cy="1337400"/>
          </a:xfrm>
          <a:prstGeom prst="rect">
            <a:avLst/>
          </a:prstGeom>
          <a:solidFill>
            <a:schemeClr val="lt1"/>
          </a:solidFill>
          <a:ln w="9360">
            <a:solidFill>
              <a:schemeClr val="lt1"/>
            </a:solidFill>
            <a:round/>
          </a:ln>
        </p:spPr>
        <p:style>
          <a:lnRef idx="0">
            <a:scrgbClr r="0" g="0" b="0"/>
          </a:lnRef>
          <a:fillRef idx="0">
            <a:scrgbClr r="0" g="0" b="0"/>
          </a:fillRef>
          <a:effectRef idx="0">
            <a:scrgbClr r="0" g="0" b="0"/>
          </a:effectRef>
          <a:fontRef idx="minor"/>
        </p:style>
      </p:sp>
      <p:sp>
        <p:nvSpPr>
          <p:cNvPr id="547" name="CustomShape 3"/>
          <p:cNvSpPr/>
          <p:nvPr/>
        </p:nvSpPr>
        <p:spPr>
          <a:xfrm>
            <a:off x="2439720" y="1193760"/>
            <a:ext cx="875520" cy="1035720"/>
          </a:xfrm>
          <a:prstGeom prst="rect">
            <a:avLst/>
          </a:prstGeom>
          <a:solidFill>
            <a:schemeClr val="lt1"/>
          </a:solidFill>
          <a:ln w="9360">
            <a:solidFill>
              <a:schemeClr val="lt1"/>
            </a:solidFill>
            <a:round/>
          </a:ln>
        </p:spPr>
        <p:style>
          <a:lnRef idx="0">
            <a:scrgbClr r="0" g="0" b="0"/>
          </a:lnRef>
          <a:fillRef idx="0">
            <a:scrgbClr r="0" g="0" b="0"/>
          </a:fillRef>
          <a:effectRef idx="0">
            <a:scrgbClr r="0" g="0" b="0"/>
          </a:effectRef>
          <a:fontRef idx="minor"/>
        </p:style>
      </p:sp>
      <p:sp>
        <p:nvSpPr>
          <p:cNvPr id="548" name="TextShape 4"/>
          <p:cNvSpPr txBox="1"/>
          <p:nvPr/>
        </p:nvSpPr>
        <p:spPr>
          <a:xfrm>
            <a:off x="2375640" y="1584720"/>
            <a:ext cx="6284520" cy="2627640"/>
          </a:xfrm>
          <a:prstGeom prst="rect">
            <a:avLst/>
          </a:prstGeom>
          <a:noFill/>
          <a:ln>
            <a:noFill/>
          </a:ln>
        </p:spPr>
        <p:txBody>
          <a:bodyPr lIns="0" tIns="0" rIns="0" bIns="0">
            <a:noAutofit/>
          </a:bodyPr>
          <a:lstStyle/>
          <a:p>
            <a:pPr algn="ctr">
              <a:lnSpc>
                <a:spcPct val="90000"/>
              </a:lnSpc>
            </a:pPr>
            <a:r>
              <a:rPr lang="fr-FR" sz="2400" b="0" strike="noStrike" spc="-1">
                <a:solidFill>
                  <a:srgbClr val="03B1CA"/>
                </a:solidFill>
                <a:latin typeface="Calibri"/>
                <a:ea typeface="Calibri"/>
              </a:rPr>
              <a:t>Outil de gestion des identités et habilitations</a:t>
            </a:r>
            <a:r>
              <a:t/>
            </a:r>
            <a:br/>
            <a:r>
              <a:t/>
            </a:r>
            <a:br/>
            <a:r>
              <a:rPr lang="fr-FR" sz="2400" b="0" strike="noStrike" spc="-1">
                <a:solidFill>
                  <a:srgbClr val="A633CE"/>
                </a:solidFill>
                <a:latin typeface="Calibri"/>
                <a:ea typeface="Calibri"/>
              </a:rPr>
              <a:t>Administration des comptes EDUCONNECT </a:t>
            </a:r>
            <a:r>
              <a:t/>
            </a:r>
            <a:br/>
            <a:r>
              <a:rPr lang="fr-FR" sz="2400" b="0" strike="noStrike" spc="-1">
                <a:solidFill>
                  <a:srgbClr val="A633CE"/>
                </a:solidFill>
                <a:latin typeface="Calibri"/>
                <a:ea typeface="Calibri"/>
              </a:rPr>
              <a:t>(ou)</a:t>
            </a:r>
            <a:r>
              <a:t/>
            </a:r>
            <a:br/>
            <a:r>
              <a:rPr lang="fr-FR" sz="2400" b="0" strike="noStrike" spc="-1">
                <a:solidFill>
                  <a:srgbClr val="A633CE"/>
                </a:solidFill>
                <a:latin typeface="Calibri"/>
                <a:ea typeface="Calibri"/>
              </a:rPr>
              <a:t>Administration des comptes élèves des élèves</a:t>
            </a:r>
            <a:endParaRPr lang="fr-FR" sz="2400" b="0" strike="noStrike" spc="-1">
              <a:solidFill>
                <a:srgbClr val="000000"/>
              </a:solidFill>
              <a:latin typeface="Arial"/>
            </a:endParaRPr>
          </a:p>
        </p:txBody>
      </p:sp>
      <p:pic>
        <p:nvPicPr>
          <p:cNvPr id="549" name="Image 1"/>
          <p:cNvPicPr/>
          <p:nvPr/>
        </p:nvPicPr>
        <p:blipFill>
          <a:blip r:embed="rId5"/>
          <a:srcRect l="29551" t="23248" b="9677"/>
          <a:stretch/>
        </p:blipFill>
        <p:spPr>
          <a:xfrm>
            <a:off x="2317680" y="1473120"/>
            <a:ext cx="420120" cy="425160"/>
          </a:xfrm>
          <a:prstGeom prst="rect">
            <a:avLst/>
          </a:prstGeom>
          <a:ln>
            <a:noFill/>
          </a:ln>
        </p:spPr>
      </p:pic>
      <p:sp>
        <p:nvSpPr>
          <p:cNvPr id="550" name="CustomShape 5"/>
          <p:cNvSpPr/>
          <p:nvPr/>
        </p:nvSpPr>
        <p:spPr>
          <a:xfrm>
            <a:off x="343080" y="107280"/>
            <a:ext cx="74926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strike="noStrike" spc="-1">
                <a:solidFill>
                  <a:srgbClr val="000000"/>
                </a:solidFill>
                <a:latin typeface="Montserrat"/>
                <a:ea typeface="Montserrat"/>
              </a:rPr>
              <a:t>Accés sur l’intranet des chefs d’établissement aux fonctionnalités EDUCONNECT</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51"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4F120A07-32B2-4451-898E-B54006396499}" type="slidenum">
              <a:rPr lang="fr-FR" sz="800" b="1" strike="noStrike" spc="-1">
                <a:solidFill>
                  <a:srgbClr val="000000"/>
                </a:solidFill>
                <a:latin typeface="Arial"/>
                <a:ea typeface="Arial"/>
              </a:rPr>
              <a:t>17</a:t>
            </a:fld>
            <a:endParaRPr lang="fr-FR" sz="800" b="0" strike="noStrike" spc="-1">
              <a:latin typeface="Times New Roman"/>
            </a:endParaRPr>
          </a:p>
        </p:txBody>
      </p:sp>
      <p:pic>
        <p:nvPicPr>
          <p:cNvPr id="552" name="Google Shape;339;p53"/>
          <p:cNvPicPr/>
          <p:nvPr/>
        </p:nvPicPr>
        <p:blipFill>
          <a:blip r:embed="rId4"/>
          <a:srcRect b="53005"/>
          <a:stretch/>
        </p:blipFill>
        <p:spPr>
          <a:xfrm>
            <a:off x="434160" y="1466640"/>
            <a:ext cx="7778160" cy="2197080"/>
          </a:xfrm>
          <a:prstGeom prst="rect">
            <a:avLst/>
          </a:prstGeom>
          <a:ln>
            <a:noFill/>
          </a:ln>
        </p:spPr>
      </p:pic>
      <p:sp>
        <p:nvSpPr>
          <p:cNvPr id="553" name="CustomShape 2"/>
          <p:cNvSpPr/>
          <p:nvPr/>
        </p:nvSpPr>
        <p:spPr>
          <a:xfrm rot="16200000" flipH="1">
            <a:off x="6610680" y="3960"/>
            <a:ext cx="1239840" cy="1962360"/>
          </a:xfrm>
          <a:prstGeom prst="rightArrow">
            <a:avLst>
              <a:gd name="adj1" fmla="val 50000"/>
              <a:gd name="adj2" fmla="val 48462"/>
            </a:avLst>
          </a:prstGeom>
          <a:solidFill>
            <a:srgbClr val="D52E58"/>
          </a:solidFill>
          <a:ln>
            <a:noFill/>
          </a:ln>
        </p:spPr>
        <p:style>
          <a:lnRef idx="0">
            <a:scrgbClr r="0" g="0" b="0"/>
          </a:lnRef>
          <a:fillRef idx="0">
            <a:scrgbClr r="0" g="0" b="0"/>
          </a:fillRef>
          <a:effectRef idx="0">
            <a:scrgbClr r="0" g="0" b="0"/>
          </a:effectRef>
          <a:fontRef idx="minor"/>
        </p:style>
      </p:sp>
      <p:sp>
        <p:nvSpPr>
          <p:cNvPr id="554" name="CustomShape 3"/>
          <p:cNvSpPr/>
          <p:nvPr/>
        </p:nvSpPr>
        <p:spPr>
          <a:xfrm>
            <a:off x="5835600" y="2965320"/>
            <a:ext cx="2376720" cy="742680"/>
          </a:xfrm>
          <a:prstGeom prst="rect">
            <a:avLst/>
          </a:prstGeom>
          <a:solidFill>
            <a:srgbClr val="FFFFFF"/>
          </a:solidFill>
          <a:ln>
            <a:solidFill>
              <a:srgbClr val="FFFFFF"/>
            </a:solidFill>
            <a:round/>
          </a:ln>
        </p:spPr>
        <p:style>
          <a:lnRef idx="2">
            <a:schemeClr val="accent1">
              <a:shade val="50000"/>
            </a:schemeClr>
          </a:lnRef>
          <a:fillRef idx="1">
            <a:schemeClr val="accent1"/>
          </a:fillRef>
          <a:effectRef idx="0">
            <a:schemeClr val="accent1"/>
          </a:effectRef>
          <a:fontRef idx="minor"/>
        </p:style>
      </p:sp>
      <p:sp>
        <p:nvSpPr>
          <p:cNvPr id="555" name="CustomShape 4"/>
          <p:cNvSpPr/>
          <p:nvPr/>
        </p:nvSpPr>
        <p:spPr>
          <a:xfrm>
            <a:off x="3016080" y="2940120"/>
            <a:ext cx="1294920" cy="76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56" name="CustomShape 5"/>
          <p:cNvSpPr/>
          <p:nvPr/>
        </p:nvSpPr>
        <p:spPr>
          <a:xfrm>
            <a:off x="2279520" y="2642760"/>
            <a:ext cx="914040" cy="253800"/>
          </a:xfrm>
          <a:prstGeom prst="rect">
            <a:avLst/>
          </a:prstGeom>
          <a:solidFill>
            <a:srgbClr val="347BB7"/>
          </a:solidFill>
          <a:ln>
            <a:noFill/>
          </a:ln>
        </p:spPr>
        <p:style>
          <a:lnRef idx="2">
            <a:schemeClr val="accent1">
              <a:shade val="50000"/>
            </a:schemeClr>
          </a:lnRef>
          <a:fillRef idx="1">
            <a:schemeClr val="accent1"/>
          </a:fillRef>
          <a:effectRef idx="0">
            <a:schemeClr val="accent1"/>
          </a:effectRef>
          <a:fontRef idx="minor"/>
        </p:style>
      </p:sp>
      <p:sp>
        <p:nvSpPr>
          <p:cNvPr id="557" name="CustomShape 6"/>
          <p:cNvSpPr/>
          <p:nvPr/>
        </p:nvSpPr>
        <p:spPr>
          <a:xfrm>
            <a:off x="2755800" y="2762280"/>
            <a:ext cx="685440" cy="177480"/>
          </a:xfrm>
          <a:prstGeom prst="rect">
            <a:avLst/>
          </a:prstGeom>
          <a:solidFill>
            <a:srgbClr val="347BB7"/>
          </a:solidFill>
          <a:ln>
            <a:noFill/>
          </a:ln>
        </p:spPr>
        <p:style>
          <a:lnRef idx="2">
            <a:schemeClr val="accent1">
              <a:shade val="50000"/>
            </a:schemeClr>
          </a:lnRef>
          <a:fillRef idx="1">
            <a:schemeClr val="accent1"/>
          </a:fillRef>
          <a:effectRef idx="0">
            <a:schemeClr val="accent1"/>
          </a:effectRef>
          <a:fontRef idx="minor"/>
        </p:style>
      </p:sp>
      <p:sp>
        <p:nvSpPr>
          <p:cNvPr id="558" name="CustomShape 7"/>
          <p:cNvSpPr/>
          <p:nvPr/>
        </p:nvSpPr>
        <p:spPr>
          <a:xfrm>
            <a:off x="3987720" y="2050920"/>
            <a:ext cx="1669680" cy="591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59" name="CustomShape 8"/>
          <p:cNvSpPr/>
          <p:nvPr/>
        </p:nvSpPr>
        <p:spPr>
          <a:xfrm>
            <a:off x="3562200" y="2642760"/>
            <a:ext cx="2381040" cy="45360"/>
          </a:xfrm>
          <a:prstGeom prst="rect">
            <a:avLst/>
          </a:prstGeom>
          <a:solidFill>
            <a:srgbClr val="347BB7"/>
          </a:solidFill>
          <a:ln>
            <a:noFill/>
          </a:ln>
        </p:spPr>
        <p:style>
          <a:lnRef idx="2">
            <a:schemeClr val="accent1">
              <a:shade val="50000"/>
            </a:schemeClr>
          </a:lnRef>
          <a:fillRef idx="1">
            <a:schemeClr val="accent1"/>
          </a:fillRef>
          <a:effectRef idx="0">
            <a:schemeClr val="accent1"/>
          </a:effectRef>
          <a:fontRef idx="minor"/>
        </p:style>
      </p:sp>
      <p:sp>
        <p:nvSpPr>
          <p:cNvPr id="560" name="CustomShape 9"/>
          <p:cNvSpPr/>
          <p:nvPr/>
        </p:nvSpPr>
        <p:spPr>
          <a:xfrm>
            <a:off x="5086440" y="2642760"/>
            <a:ext cx="2882520" cy="290520"/>
          </a:xfrm>
          <a:prstGeom prst="rect">
            <a:avLst/>
          </a:prstGeom>
          <a:solidFill>
            <a:srgbClr val="347BB7"/>
          </a:solidFill>
          <a:ln>
            <a:noFill/>
          </a:ln>
        </p:spPr>
        <p:style>
          <a:lnRef idx="2">
            <a:schemeClr val="accent1">
              <a:shade val="50000"/>
            </a:schemeClr>
          </a:lnRef>
          <a:fillRef idx="1">
            <a:schemeClr val="accent1"/>
          </a:fillRef>
          <a:effectRef idx="0">
            <a:schemeClr val="accent1"/>
          </a:effectRef>
          <a:fontRef idx="minor"/>
        </p:style>
      </p:sp>
      <p:sp>
        <p:nvSpPr>
          <p:cNvPr id="561" name="CustomShape 10"/>
          <p:cNvSpPr/>
          <p:nvPr/>
        </p:nvSpPr>
        <p:spPr>
          <a:xfrm>
            <a:off x="5578200" y="2940120"/>
            <a:ext cx="1669680" cy="88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62" name="CustomShape 11"/>
          <p:cNvSpPr/>
          <p:nvPr/>
        </p:nvSpPr>
        <p:spPr>
          <a:xfrm>
            <a:off x="479520" y="3562200"/>
            <a:ext cx="2656800" cy="1100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a:solidFill>
                  <a:srgbClr val="000000"/>
                </a:solidFill>
                <a:latin typeface="Arial"/>
                <a:ea typeface="Arial"/>
              </a:rPr>
              <a:t>Les responsables sont les responsables légaux des d’élèves </a:t>
            </a:r>
            <a:endParaRPr lang="fr-FR" sz="1400" b="0" strike="noStrike" spc="-1">
              <a:latin typeface="Arial"/>
            </a:endParaRPr>
          </a:p>
          <a:p>
            <a:pPr algn="ctr">
              <a:lnSpc>
                <a:spcPct val="100000"/>
              </a:lnSpc>
            </a:pPr>
            <a:r>
              <a:rPr lang="fr-FR" sz="1400" b="0" strike="noStrike" spc="-1">
                <a:solidFill>
                  <a:srgbClr val="000000"/>
                </a:solidFill>
                <a:latin typeface="Arial"/>
                <a:ea typeface="Arial"/>
              </a:rPr>
              <a:t>(les parents pour la plupart)</a:t>
            </a:r>
            <a:endParaRPr lang="fr-FR" sz="1400" b="0" strike="noStrike" spc="-1">
              <a:latin typeface="Arial"/>
            </a:endParaRPr>
          </a:p>
        </p:txBody>
      </p:sp>
      <p:sp>
        <p:nvSpPr>
          <p:cNvPr id="563" name="CustomShape 12"/>
          <p:cNvSpPr/>
          <p:nvPr/>
        </p:nvSpPr>
        <p:spPr>
          <a:xfrm>
            <a:off x="6572160" y="985680"/>
            <a:ext cx="135144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FFFFFF"/>
                </a:solidFill>
                <a:latin typeface="Arial"/>
                <a:ea typeface="Arial"/>
              </a:rPr>
              <a:t>documentation</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Shape 1"/>
          <p:cNvSpPr txBox="1"/>
          <p:nvPr/>
        </p:nvSpPr>
        <p:spPr>
          <a:xfrm>
            <a:off x="311760" y="444960"/>
            <a:ext cx="8520120" cy="572400"/>
          </a:xfrm>
          <a:prstGeom prst="rect">
            <a:avLst/>
          </a:prstGeom>
          <a:noFill/>
          <a:ln>
            <a:noFill/>
          </a:ln>
        </p:spPr>
        <p:txBody>
          <a:bodyPr lIns="68400" tIns="34200" rIns="68400" bIns="34200" anchor="ctr">
            <a:normAutofit/>
          </a:bodyPr>
          <a:lstStyle/>
          <a:p>
            <a:pPr>
              <a:lnSpc>
                <a:spcPct val="90000"/>
              </a:lnSpc>
            </a:pPr>
            <a:r>
              <a:rPr lang="fr-FR" sz="2800" b="0" strike="noStrike" spc="-1">
                <a:solidFill>
                  <a:srgbClr val="000000"/>
                </a:solidFill>
                <a:latin typeface="Arial"/>
                <a:ea typeface="Arial"/>
              </a:rPr>
              <a:t>Les identifiants sont édités et peuvent être distribués</a:t>
            </a:r>
            <a:endParaRPr lang="fr-FR" sz="2800" b="0" strike="noStrike" spc="-1">
              <a:solidFill>
                <a:srgbClr val="000000"/>
              </a:solidFill>
              <a:latin typeface="Arial"/>
            </a:endParaRPr>
          </a:p>
        </p:txBody>
      </p:sp>
      <p:sp>
        <p:nvSpPr>
          <p:cNvPr id="565" name="TextShape 2"/>
          <p:cNvSpPr txBox="1"/>
          <p:nvPr/>
        </p:nvSpPr>
        <p:spPr>
          <a:xfrm>
            <a:off x="8472600" y="4663080"/>
            <a:ext cx="548280" cy="393120"/>
          </a:xfrm>
          <a:prstGeom prst="rect">
            <a:avLst/>
          </a:prstGeom>
          <a:noFill/>
          <a:ln>
            <a:noFill/>
          </a:ln>
        </p:spPr>
        <p:txBody>
          <a:bodyPr lIns="68400" tIns="34200" rIns="68400" bIns="34200" anchor="ctr">
            <a:noAutofit/>
          </a:bodyPr>
          <a:lstStyle/>
          <a:p>
            <a:pPr algn="r">
              <a:lnSpc>
                <a:spcPct val="100000"/>
              </a:lnSpc>
            </a:pPr>
            <a:fld id="{84EA2FDD-45D0-4675-8714-E45E38A6F7E0}" type="slidenum">
              <a:rPr lang="fr-FR" sz="1000" b="0" strike="noStrike" spc="-1">
                <a:solidFill>
                  <a:srgbClr val="595959"/>
                </a:solidFill>
                <a:latin typeface="Arial"/>
                <a:ea typeface="Arial"/>
              </a:rPr>
              <a:t>18</a:t>
            </a:fld>
            <a:endParaRPr lang="fr-FR" sz="1000" b="0" strike="noStrike" spc="-1">
              <a:latin typeface="Times New Roman"/>
            </a:endParaRPr>
          </a:p>
        </p:txBody>
      </p:sp>
      <p:sp>
        <p:nvSpPr>
          <p:cNvPr id="566" name="CustomShape 3"/>
          <p:cNvSpPr/>
          <p:nvPr/>
        </p:nvSpPr>
        <p:spPr>
          <a:xfrm>
            <a:off x="1893600" y="1222200"/>
            <a:ext cx="4975560" cy="3474720"/>
          </a:xfrm>
          <a:prstGeom prst="rect">
            <a:avLst/>
          </a:prstGeom>
          <a:noFill/>
          <a:ln w="9360">
            <a:solidFill>
              <a:schemeClr val="dk1"/>
            </a:solidFill>
            <a:round/>
          </a:ln>
        </p:spPr>
        <p:style>
          <a:lnRef idx="0">
            <a:scrgbClr r="0" g="0" b="0"/>
          </a:lnRef>
          <a:fillRef idx="0">
            <a:scrgbClr r="0" g="0" b="0"/>
          </a:fillRef>
          <a:effectRef idx="0">
            <a:scrgbClr r="0" g="0" b="0"/>
          </a:effectRef>
          <a:fontRef idx="minor"/>
        </p:style>
        <p:txBody>
          <a:bodyPr lIns="68400" tIns="34200" rIns="68400" bIns="34200">
            <a:spAutoFit/>
          </a:bodyPr>
          <a:lstStyle/>
          <a:p>
            <a:pPr>
              <a:lnSpc>
                <a:spcPct val="125000"/>
              </a:lnSpc>
            </a:pPr>
            <a:r>
              <a:rPr lang="fr-FR" sz="1100" b="0" strike="noStrike" spc="-1">
                <a:solidFill>
                  <a:srgbClr val="000000"/>
                </a:solidFill>
                <a:latin typeface="Arial"/>
                <a:ea typeface="Arial"/>
              </a:rPr>
              <a:t>Bonjour Prénom NOM,</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L’établissement scolaire XXX met à votre disposition un compte  « EduConnect » .</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 </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Pour activer votre compte, allez à l'adresse internet communiquée par l’établissement scolaire. </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Sur la page de connexion EduConnect, renseignez les identifiant et mot de passe ci-dessous.</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 </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                     </a:t>
            </a:r>
            <a:r>
              <a:rPr lang="fr-FR" sz="1100" b="1" strike="noStrike" spc="-1">
                <a:solidFill>
                  <a:srgbClr val="000000"/>
                </a:solidFill>
                <a:latin typeface="Arial"/>
                <a:ea typeface="Arial"/>
              </a:rPr>
              <a:t>Compte EduConnect :</a:t>
            </a:r>
            <a:endParaRPr lang="fr-FR" sz="1100" b="0" strike="noStrike" spc="-1">
              <a:latin typeface="Arial"/>
            </a:endParaRPr>
          </a:p>
          <a:p>
            <a:pPr>
              <a:lnSpc>
                <a:spcPct val="125000"/>
              </a:lnSpc>
              <a:spcBef>
                <a:spcPts val="601"/>
              </a:spcBef>
            </a:pPr>
            <a:r>
              <a:rPr lang="fr-FR" sz="1100" b="1" strike="noStrike" spc="-1">
                <a:solidFill>
                  <a:srgbClr val="000000"/>
                </a:solidFill>
                <a:latin typeface="Arial"/>
                <a:ea typeface="Arial"/>
              </a:rPr>
              <a:t>                     Identifiant :</a:t>
            </a:r>
            <a:r>
              <a:rPr lang="fr-FR" sz="1100" b="0" strike="noStrike" spc="-1">
                <a:solidFill>
                  <a:srgbClr val="000000"/>
                </a:solidFill>
                <a:latin typeface="Arial"/>
                <a:ea typeface="Arial"/>
              </a:rPr>
              <a:t> P.NOM12</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                     </a:t>
            </a:r>
            <a:r>
              <a:rPr lang="fr-FR" sz="1100" b="1" strike="noStrike" spc="-1">
                <a:solidFill>
                  <a:srgbClr val="000000"/>
                </a:solidFill>
                <a:latin typeface="Arial"/>
                <a:ea typeface="Arial"/>
              </a:rPr>
              <a:t>Mot de passe provisoire :</a:t>
            </a:r>
            <a:r>
              <a:rPr lang="fr-FR" sz="1100" b="0" strike="noStrike" spc="-1">
                <a:solidFill>
                  <a:srgbClr val="000000"/>
                </a:solidFill>
                <a:latin typeface="Arial"/>
                <a:ea typeface="Arial"/>
              </a:rPr>
              <a:t> VUXBD2F</a:t>
            </a:r>
            <a:endParaRPr lang="fr-FR" sz="1100" b="0" strike="noStrike" spc="-1">
              <a:latin typeface="Arial"/>
            </a:endParaRPr>
          </a:p>
          <a:p>
            <a:pPr>
              <a:lnSpc>
                <a:spcPct val="125000"/>
              </a:lnSpc>
              <a:spcBef>
                <a:spcPts val="601"/>
              </a:spcBef>
            </a:pPr>
            <a:r>
              <a:rPr lang="fr-FR" sz="1100" b="0" strike="noStrike" spc="-1">
                <a:solidFill>
                  <a:srgbClr val="000000"/>
                </a:solidFill>
                <a:latin typeface="Arial"/>
                <a:ea typeface="Arial"/>
              </a:rPr>
              <a:t> </a:t>
            </a:r>
            <a:endParaRPr lang="fr-FR" sz="1100" b="0" strike="noStrike" spc="-1">
              <a:latin typeface="Arial"/>
            </a:endParaRPr>
          </a:p>
        </p:txBody>
      </p:sp>
      <p:sp>
        <p:nvSpPr>
          <p:cNvPr id="567" name="CustomShape 4"/>
          <p:cNvSpPr/>
          <p:nvPr/>
        </p:nvSpPr>
        <p:spPr>
          <a:xfrm>
            <a:off x="2603160" y="3844440"/>
            <a:ext cx="2869920" cy="647640"/>
          </a:xfrm>
          <a:prstGeom prst="rect">
            <a:avLst/>
          </a:prstGeom>
          <a:noFill/>
          <a:ln w="25560">
            <a:solidFill>
              <a:srgbClr val="00B05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68"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66A5A1D2-C2B0-411E-A154-52CAC1C80DDA}" type="slidenum">
              <a:rPr lang="fr-FR" sz="800" b="1" strike="noStrike" spc="-1">
                <a:solidFill>
                  <a:srgbClr val="000000"/>
                </a:solidFill>
                <a:latin typeface="Arial"/>
                <a:ea typeface="Arial"/>
              </a:rPr>
              <a:t>19</a:t>
            </a:fld>
            <a:endParaRPr lang="fr-FR" sz="800" b="0" strike="noStrike" spc="-1">
              <a:latin typeface="Times New Roman"/>
            </a:endParaRPr>
          </a:p>
        </p:txBody>
      </p:sp>
      <p:sp>
        <p:nvSpPr>
          <p:cNvPr id="569" name="TextShape 2"/>
          <p:cNvSpPr txBox="1"/>
          <p:nvPr/>
        </p:nvSpPr>
        <p:spPr>
          <a:xfrm>
            <a:off x="1913040" y="739800"/>
            <a:ext cx="4881240" cy="2536560"/>
          </a:xfrm>
          <a:prstGeom prst="rect">
            <a:avLst/>
          </a:prstGeom>
          <a:noFill/>
          <a:ln>
            <a:noFill/>
          </a:ln>
        </p:spPr>
        <p:txBody>
          <a:bodyPr lIns="0" tIns="0" rIns="0" bIns="0">
            <a:noAutofit/>
          </a:bodyPr>
          <a:lstStyle/>
          <a:p>
            <a:pPr algn="ctr">
              <a:lnSpc>
                <a:spcPct val="90000"/>
              </a:lnSpc>
            </a:pPr>
            <a:r>
              <a:rPr lang="fr-FR" sz="2900" b="1" strike="noStrike" spc="-1">
                <a:solidFill>
                  <a:srgbClr val="FFFFFF"/>
                </a:solidFill>
                <a:latin typeface="Montserrat"/>
                <a:ea typeface="Montserrat"/>
              </a:rPr>
              <a:t>Les élèves activent </a:t>
            </a:r>
            <a:r>
              <a:t/>
            </a:r>
            <a:br/>
            <a:r>
              <a:rPr lang="fr-FR" sz="2900" b="1" strike="noStrike" spc="-1">
                <a:solidFill>
                  <a:srgbClr val="FFFFFF"/>
                </a:solidFill>
                <a:latin typeface="Montserrat"/>
                <a:ea typeface="Montserrat"/>
              </a:rPr>
              <a:t>les comptes EDUCONNECT</a:t>
            </a:r>
            <a:r>
              <a:t/>
            </a:r>
            <a:br/>
            <a:r>
              <a:t/>
            </a:r>
            <a:br/>
            <a:r>
              <a:rPr lang="fr-FR" sz="2900" b="1" strike="noStrike" spc="-1">
                <a:solidFill>
                  <a:srgbClr val="FFFFFF"/>
                </a:solidFill>
                <a:latin typeface="Montserrat"/>
                <a:ea typeface="Montserrat"/>
              </a:rPr>
              <a:t>Pour atteindre le taux d’activitation maximum, il est conseillé de faire activer les comptes en classe</a:t>
            </a:r>
            <a:endParaRPr lang="fr-FR" sz="29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4"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C898FB8A-7D89-4540-AC0E-9A97747EC5F3}" type="slidenum">
              <a:rPr lang="fr-FR" sz="1000" b="0" strike="noStrike" spc="-1">
                <a:solidFill>
                  <a:srgbClr val="44546A"/>
                </a:solidFill>
                <a:latin typeface="Arial"/>
                <a:ea typeface="Arial"/>
              </a:rPr>
              <a:t>2</a:t>
            </a:fld>
            <a:endParaRPr lang="fr-FR" sz="1000" b="0" strike="noStrike" spc="-1">
              <a:latin typeface="Times New Roman"/>
            </a:endParaRPr>
          </a:p>
        </p:txBody>
      </p:sp>
      <p:sp>
        <p:nvSpPr>
          <p:cNvPr id="435" name="CustomShape 2"/>
          <p:cNvSpPr/>
          <p:nvPr/>
        </p:nvSpPr>
        <p:spPr>
          <a:xfrm>
            <a:off x="541440" y="1543339"/>
            <a:ext cx="8060760" cy="19170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chor="ctr">
            <a:noAutofit/>
          </a:bodyPr>
          <a:lstStyle/>
          <a:p>
            <a:pPr algn="ctr">
              <a:lnSpc>
                <a:spcPct val="100000"/>
              </a:lnSpc>
            </a:pPr>
            <a:endParaRPr lang="fr-FR" sz="1600" spc="-1" dirty="0"/>
          </a:p>
          <a:p>
            <a:pPr algn="ctr">
              <a:lnSpc>
                <a:spcPct val="100000"/>
              </a:lnSpc>
            </a:pPr>
            <a:endParaRPr lang="fr-FR" sz="1600" b="0" strike="noStrike" spc="-1" dirty="0">
              <a:latin typeface="Arial"/>
            </a:endParaRPr>
          </a:p>
        </p:txBody>
      </p:sp>
      <p:sp>
        <p:nvSpPr>
          <p:cNvPr id="436" name="CustomShape 3"/>
          <p:cNvSpPr/>
          <p:nvPr/>
        </p:nvSpPr>
        <p:spPr>
          <a:xfrm>
            <a:off x="541440" y="179678"/>
            <a:ext cx="8060760" cy="19170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chor="ctr">
            <a:noAutofit/>
          </a:bodyPr>
          <a:lstStyle/>
          <a:p>
            <a:pPr algn="ctr">
              <a:lnSpc>
                <a:spcPct val="100000"/>
              </a:lnSpc>
            </a:pPr>
            <a:r>
              <a:rPr lang="fr-FR" sz="1600" b="0" strike="noStrike" spc="-1" dirty="0" smtClean="0">
                <a:latin typeface="Arial"/>
              </a:rPr>
              <a:t>Noms des intervenants</a:t>
            </a:r>
            <a:endParaRPr lang="fr-FR" sz="1600" b="0" strike="noStrike" spc="-1" dirty="0">
              <a:latin typeface="Arial"/>
            </a:endParaRPr>
          </a:p>
        </p:txBody>
      </p:sp>
      <p:sp>
        <p:nvSpPr>
          <p:cNvPr id="437" name="CustomShape 4"/>
          <p:cNvSpPr/>
          <p:nvPr/>
        </p:nvSpPr>
        <p:spPr>
          <a:xfrm>
            <a:off x="541440" y="2746080"/>
            <a:ext cx="8060760" cy="19170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chor="ctr">
            <a:noAutofit/>
          </a:bodyPr>
          <a:lstStyle/>
          <a:p>
            <a:pPr algn="ctr">
              <a:lnSpc>
                <a:spcPct val="100000"/>
              </a:lnSpc>
            </a:pPr>
            <a:endParaRPr lang="fr-FR" sz="2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 name="Google Shape;352;p55"/>
          <p:cNvPicPr/>
          <p:nvPr/>
        </p:nvPicPr>
        <p:blipFill>
          <a:blip r:embed="rId2"/>
          <a:stretch/>
        </p:blipFill>
        <p:spPr>
          <a:xfrm>
            <a:off x="3824280" y="1380960"/>
            <a:ext cx="3028320" cy="2144880"/>
          </a:xfrm>
          <a:prstGeom prst="rect">
            <a:avLst/>
          </a:prstGeom>
          <a:ln>
            <a:noFill/>
          </a:ln>
        </p:spPr>
      </p:pic>
      <p:sp>
        <p:nvSpPr>
          <p:cNvPr id="571" name="TextShape 1"/>
          <p:cNvSpPr txBox="1"/>
          <p:nvPr/>
        </p:nvSpPr>
        <p:spPr>
          <a:xfrm>
            <a:off x="311760" y="444960"/>
            <a:ext cx="8520120" cy="572400"/>
          </a:xfrm>
          <a:prstGeom prst="rect">
            <a:avLst/>
          </a:prstGeom>
          <a:noFill/>
          <a:ln>
            <a:noFill/>
          </a:ln>
        </p:spPr>
        <p:txBody>
          <a:bodyPr lIns="68400" tIns="34200" rIns="68400" bIns="34200" anchor="ctr">
            <a:normAutofit/>
          </a:bodyPr>
          <a:lstStyle/>
          <a:p>
            <a:pPr>
              <a:lnSpc>
                <a:spcPct val="90000"/>
              </a:lnSpc>
            </a:pPr>
            <a:r>
              <a:rPr lang="fr-FR" sz="2800" b="0" strike="noStrike" spc="-1">
                <a:solidFill>
                  <a:srgbClr val="000000"/>
                </a:solidFill>
                <a:latin typeface="Arial"/>
                <a:ea typeface="Arial"/>
              </a:rPr>
              <a:t>L’élève active son compte</a:t>
            </a:r>
            <a:endParaRPr lang="fr-FR" sz="2800" b="0" strike="noStrike" spc="-1">
              <a:solidFill>
                <a:srgbClr val="000000"/>
              </a:solidFill>
              <a:latin typeface="Arial"/>
            </a:endParaRPr>
          </a:p>
        </p:txBody>
      </p:sp>
      <p:sp>
        <p:nvSpPr>
          <p:cNvPr id="572" name="TextShape 2"/>
          <p:cNvSpPr txBox="1"/>
          <p:nvPr/>
        </p:nvSpPr>
        <p:spPr>
          <a:xfrm>
            <a:off x="167400" y="863640"/>
            <a:ext cx="8520120" cy="3416040"/>
          </a:xfrm>
          <a:prstGeom prst="rect">
            <a:avLst/>
          </a:prstGeom>
          <a:noFill/>
          <a:ln>
            <a:noFill/>
          </a:ln>
        </p:spPr>
        <p:txBody>
          <a:bodyPr lIns="68400" tIns="34200" rIns="68400" bIns="34200">
            <a:normAutofit/>
          </a:bodyPr>
          <a:lstStyle/>
          <a:p>
            <a:pPr marL="343080" indent="-164880">
              <a:lnSpc>
                <a:spcPct val="90000"/>
              </a:lnSpc>
              <a:spcBef>
                <a:spcPts val="799"/>
              </a:spcBef>
            </a:pPr>
            <a:r>
              <a:rPr lang="fr-FR" sz="900" b="0" strike="noStrike" spc="-1">
                <a:solidFill>
                  <a:srgbClr val="595959"/>
                </a:solidFill>
                <a:latin typeface="Arial"/>
                <a:ea typeface="Arial"/>
              </a:rPr>
              <a:t>Il se connecte à l’adresse indiquée lors de la distribution de ses identifiants.</a:t>
            </a:r>
            <a:endParaRPr lang="fr-FR" sz="900" b="0" strike="noStrike" spc="-1">
              <a:solidFill>
                <a:srgbClr val="000000"/>
              </a:solidFill>
              <a:latin typeface="Arial"/>
            </a:endParaRPr>
          </a:p>
        </p:txBody>
      </p:sp>
      <p:sp>
        <p:nvSpPr>
          <p:cNvPr id="573" name="TextShape 3"/>
          <p:cNvSpPr txBox="1"/>
          <p:nvPr/>
        </p:nvSpPr>
        <p:spPr>
          <a:xfrm>
            <a:off x="8472600" y="4663080"/>
            <a:ext cx="548280" cy="393120"/>
          </a:xfrm>
          <a:prstGeom prst="rect">
            <a:avLst/>
          </a:prstGeom>
          <a:noFill/>
          <a:ln>
            <a:noFill/>
          </a:ln>
        </p:spPr>
        <p:txBody>
          <a:bodyPr lIns="68400" tIns="34200" rIns="68400" bIns="34200" anchor="ctr">
            <a:noAutofit/>
          </a:bodyPr>
          <a:lstStyle/>
          <a:p>
            <a:pPr algn="r">
              <a:lnSpc>
                <a:spcPct val="100000"/>
              </a:lnSpc>
            </a:pPr>
            <a:fld id="{6425BAB4-5D4E-4AAB-9CF0-51256F0D38F8}" type="slidenum">
              <a:rPr lang="fr-FR" sz="1000" b="0" strike="noStrike" spc="-1">
                <a:solidFill>
                  <a:srgbClr val="595959"/>
                </a:solidFill>
                <a:latin typeface="Arial"/>
                <a:ea typeface="Arial"/>
              </a:rPr>
              <a:t>20</a:t>
            </a:fld>
            <a:endParaRPr lang="fr-FR" sz="1000" b="0" strike="noStrike" spc="-1">
              <a:latin typeface="Times New Roman"/>
            </a:endParaRPr>
          </a:p>
        </p:txBody>
      </p:sp>
      <p:sp>
        <p:nvSpPr>
          <p:cNvPr id="574" name="TextShape 4"/>
          <p:cNvSpPr txBox="1"/>
          <p:nvPr/>
        </p:nvSpPr>
        <p:spPr>
          <a:xfrm>
            <a:off x="0" y="4767120"/>
            <a:ext cx="2057040" cy="274320"/>
          </a:xfrm>
          <a:prstGeom prst="rect">
            <a:avLst/>
          </a:prstGeom>
          <a:noFill/>
          <a:ln>
            <a:noFill/>
          </a:ln>
        </p:spPr>
        <p:txBody>
          <a:bodyPr lIns="68400" tIns="34200" rIns="68400" bIns="34200" anchor="ctr">
            <a:noAutofit/>
          </a:bodyPr>
          <a:lstStyle/>
          <a:p>
            <a:pPr algn="r">
              <a:lnSpc>
                <a:spcPct val="100000"/>
              </a:lnSpc>
            </a:pPr>
            <a:r>
              <a:rPr lang="fr-FR" sz="1400" b="0" strike="noStrike" spc="-1">
                <a:solidFill>
                  <a:srgbClr val="000000"/>
                </a:solidFill>
                <a:latin typeface="Arial"/>
                <a:ea typeface="Arial"/>
              </a:rPr>
              <a:t>14/10/2021</a:t>
            </a:r>
            <a:endParaRPr lang="fr-FR" sz="1400" b="0" strike="noStrike" spc="-1">
              <a:latin typeface="Times New Roman"/>
            </a:endParaRPr>
          </a:p>
        </p:txBody>
      </p:sp>
      <p:pic>
        <p:nvPicPr>
          <p:cNvPr id="575" name="Google Shape;362;p55"/>
          <p:cNvPicPr/>
          <p:nvPr/>
        </p:nvPicPr>
        <p:blipFill>
          <a:blip r:embed="rId3"/>
          <a:stretch/>
        </p:blipFill>
        <p:spPr>
          <a:xfrm>
            <a:off x="8591400" y="84960"/>
            <a:ext cx="384840" cy="395640"/>
          </a:xfrm>
          <a:prstGeom prst="rect">
            <a:avLst/>
          </a:prstGeom>
          <a:ln>
            <a:noFill/>
          </a:ln>
        </p:spPr>
      </p:pic>
      <p:pic>
        <p:nvPicPr>
          <p:cNvPr id="576" name="Google Shape;369;p55"/>
          <p:cNvPicPr/>
          <p:nvPr/>
        </p:nvPicPr>
        <p:blipFill>
          <a:blip r:embed="rId4"/>
          <a:srcRect l="42416" t="23220" r="3412" b="27091"/>
          <a:stretch/>
        </p:blipFill>
        <p:spPr>
          <a:xfrm>
            <a:off x="658080" y="1223280"/>
            <a:ext cx="2381400" cy="1231920"/>
          </a:xfrm>
          <a:prstGeom prst="rect">
            <a:avLst/>
          </a:prstGeom>
          <a:ln>
            <a:noFill/>
          </a:ln>
        </p:spPr>
      </p:pic>
      <p:sp>
        <p:nvSpPr>
          <p:cNvPr id="577" name="CustomShape 5"/>
          <p:cNvSpPr/>
          <p:nvPr/>
        </p:nvSpPr>
        <p:spPr>
          <a:xfrm>
            <a:off x="1832400" y="1491120"/>
            <a:ext cx="1079640" cy="863640"/>
          </a:xfrm>
          <a:prstGeom prst="rect">
            <a:avLst/>
          </a:prstGeom>
          <a:noFill/>
          <a:ln w="25560">
            <a:solidFill>
              <a:srgbClr val="FFC000"/>
            </a:solidFill>
            <a:round/>
          </a:ln>
        </p:spPr>
        <p:style>
          <a:lnRef idx="0">
            <a:scrgbClr r="0" g="0" b="0"/>
          </a:lnRef>
          <a:fillRef idx="0">
            <a:scrgbClr r="0" g="0" b="0"/>
          </a:fillRef>
          <a:effectRef idx="0">
            <a:scrgbClr r="0" g="0" b="0"/>
          </a:effectRef>
          <a:fontRef idx="minor"/>
        </p:style>
      </p:sp>
      <p:sp>
        <p:nvSpPr>
          <p:cNvPr id="578" name="CustomShape 6"/>
          <p:cNvSpPr/>
          <p:nvPr/>
        </p:nvSpPr>
        <p:spPr>
          <a:xfrm>
            <a:off x="2912400" y="1923120"/>
            <a:ext cx="911520" cy="530280"/>
          </a:xfrm>
          <a:custGeom>
            <a:avLst/>
            <a:gdLst/>
            <a:ahLst/>
            <a:cxnLst/>
            <a:rect l="l" t="t" r="r" b="b"/>
            <a:pathLst>
              <a:path w="21600" h="21600">
                <a:moveTo>
                  <a:pt x="0" y="0"/>
                </a:moveTo>
                <a:lnTo>
                  <a:pt x="21600" y="21600"/>
                </a:lnTo>
              </a:path>
            </a:pathLst>
          </a:custGeom>
          <a:noFill/>
          <a:ln w="25560">
            <a:solidFill>
              <a:srgbClr val="FFC000"/>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TextShape 1"/>
          <p:cNvSpPr txBox="1"/>
          <p:nvPr/>
        </p:nvSpPr>
        <p:spPr>
          <a:xfrm>
            <a:off x="311760" y="444960"/>
            <a:ext cx="8520120" cy="572400"/>
          </a:xfrm>
          <a:prstGeom prst="rect">
            <a:avLst/>
          </a:prstGeom>
          <a:noFill/>
          <a:ln>
            <a:noFill/>
          </a:ln>
        </p:spPr>
        <p:txBody>
          <a:bodyPr lIns="68400" tIns="34200" rIns="68400" bIns="34200" anchor="ctr">
            <a:normAutofit/>
          </a:bodyPr>
          <a:lstStyle/>
          <a:p>
            <a:pPr>
              <a:lnSpc>
                <a:spcPct val="90000"/>
              </a:lnSpc>
            </a:pPr>
            <a:r>
              <a:rPr lang="fr-FR" sz="2800" b="0" strike="noStrike" spc="-1">
                <a:solidFill>
                  <a:srgbClr val="000000"/>
                </a:solidFill>
                <a:latin typeface="Arial"/>
                <a:ea typeface="Arial"/>
              </a:rPr>
              <a:t>Parcours d’activation</a:t>
            </a:r>
            <a:endParaRPr lang="fr-FR" sz="2800" b="0" strike="noStrike" spc="-1">
              <a:solidFill>
                <a:srgbClr val="000000"/>
              </a:solidFill>
              <a:latin typeface="Arial"/>
            </a:endParaRPr>
          </a:p>
        </p:txBody>
      </p:sp>
      <p:sp>
        <p:nvSpPr>
          <p:cNvPr id="580" name="TextShape 2"/>
          <p:cNvSpPr txBox="1"/>
          <p:nvPr/>
        </p:nvSpPr>
        <p:spPr>
          <a:xfrm>
            <a:off x="311760" y="1152360"/>
            <a:ext cx="8520120" cy="3416040"/>
          </a:xfrm>
          <a:prstGeom prst="rect">
            <a:avLst/>
          </a:prstGeom>
          <a:noFill/>
          <a:ln>
            <a:noFill/>
          </a:ln>
        </p:spPr>
        <p:txBody>
          <a:bodyPr lIns="68400" tIns="34200" rIns="68400" bIns="34200">
            <a:normAutofit/>
          </a:bodyPr>
          <a:lstStyle/>
          <a:p>
            <a:pPr marL="343080" indent="-164880">
              <a:lnSpc>
                <a:spcPct val="90000"/>
              </a:lnSpc>
              <a:spcBef>
                <a:spcPts val="799"/>
              </a:spcBef>
            </a:pPr>
            <a:endParaRPr lang="fr-FR" sz="1400" b="0" strike="noStrike" spc="-1">
              <a:solidFill>
                <a:srgbClr val="000000"/>
              </a:solidFill>
              <a:latin typeface="Arial"/>
            </a:endParaRPr>
          </a:p>
          <a:p>
            <a:pPr marL="343080" indent="-164880">
              <a:lnSpc>
                <a:spcPct val="90000"/>
              </a:lnSpc>
              <a:spcBef>
                <a:spcPts val="799"/>
              </a:spcBef>
            </a:pPr>
            <a:endParaRPr lang="fr-FR" sz="1400" b="0" strike="noStrike" spc="-1">
              <a:solidFill>
                <a:srgbClr val="000000"/>
              </a:solidFill>
              <a:latin typeface="Arial"/>
            </a:endParaRPr>
          </a:p>
          <a:p>
            <a:pPr marL="343080" indent="-164880">
              <a:lnSpc>
                <a:spcPct val="90000"/>
              </a:lnSpc>
              <a:spcBef>
                <a:spcPts val="799"/>
              </a:spcBef>
            </a:pPr>
            <a:endParaRPr lang="fr-FR" sz="1400" b="0" strike="noStrike" spc="-1">
              <a:solidFill>
                <a:srgbClr val="000000"/>
              </a:solidFill>
              <a:latin typeface="Arial"/>
            </a:endParaRPr>
          </a:p>
        </p:txBody>
      </p:sp>
      <p:pic>
        <p:nvPicPr>
          <p:cNvPr id="581" name="Google Shape;381;p56"/>
          <p:cNvPicPr/>
          <p:nvPr/>
        </p:nvPicPr>
        <p:blipFill>
          <a:blip r:embed="rId2"/>
          <a:stretch/>
        </p:blipFill>
        <p:spPr>
          <a:xfrm>
            <a:off x="360000" y="1089360"/>
            <a:ext cx="2974680" cy="2225520"/>
          </a:xfrm>
          <a:prstGeom prst="rect">
            <a:avLst/>
          </a:prstGeom>
          <a:ln>
            <a:noFill/>
          </a:ln>
        </p:spPr>
      </p:pic>
      <p:pic>
        <p:nvPicPr>
          <p:cNvPr id="582" name="Google Shape;382;p56"/>
          <p:cNvPicPr/>
          <p:nvPr/>
        </p:nvPicPr>
        <p:blipFill>
          <a:blip r:embed="rId3"/>
          <a:srcRect r="40978" b="17090"/>
          <a:stretch/>
        </p:blipFill>
        <p:spPr>
          <a:xfrm>
            <a:off x="3954240" y="1107720"/>
            <a:ext cx="2734560" cy="2160720"/>
          </a:xfrm>
          <a:prstGeom prst="rect">
            <a:avLst/>
          </a:prstGeom>
          <a:ln>
            <a:noFill/>
          </a:ln>
        </p:spPr>
      </p:pic>
      <p:sp>
        <p:nvSpPr>
          <p:cNvPr id="583" name="CustomShape 3"/>
          <p:cNvSpPr/>
          <p:nvPr/>
        </p:nvSpPr>
        <p:spPr>
          <a:xfrm>
            <a:off x="611640" y="3606120"/>
            <a:ext cx="2416680" cy="497880"/>
          </a:xfrm>
          <a:prstGeom prst="rect">
            <a:avLst/>
          </a:prstGeom>
          <a:solidFill>
            <a:srgbClr val="EDEDED"/>
          </a:solidFill>
          <a:ln w="25560">
            <a:solidFill>
              <a:srgbClr val="00B05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a:lnSpc>
                <a:spcPct val="100000"/>
              </a:lnSpc>
            </a:pPr>
            <a:r>
              <a:rPr lang="fr-FR" sz="1100" b="0" strike="noStrike" spc="-1">
                <a:solidFill>
                  <a:srgbClr val="000000"/>
                </a:solidFill>
                <a:latin typeface="Arial"/>
                <a:ea typeface="Arial"/>
              </a:rPr>
              <a:t>Choisir un nouveau mot de passe</a:t>
            </a:r>
            <a:endParaRPr lang="fr-FR" sz="1100" b="0" strike="noStrike" spc="-1">
              <a:latin typeface="Arial"/>
            </a:endParaRPr>
          </a:p>
        </p:txBody>
      </p:sp>
      <p:sp>
        <p:nvSpPr>
          <p:cNvPr id="584" name="CustomShape 4"/>
          <p:cNvSpPr/>
          <p:nvPr/>
        </p:nvSpPr>
        <p:spPr>
          <a:xfrm>
            <a:off x="360000" y="1476000"/>
            <a:ext cx="2927880" cy="1436400"/>
          </a:xfrm>
          <a:prstGeom prst="rect">
            <a:avLst/>
          </a:prstGeom>
          <a:noFill/>
          <a:ln w="25560">
            <a:solidFill>
              <a:srgbClr val="00B050"/>
            </a:solidFill>
            <a:round/>
          </a:ln>
        </p:spPr>
        <p:style>
          <a:lnRef idx="0">
            <a:scrgbClr r="0" g="0" b="0"/>
          </a:lnRef>
          <a:fillRef idx="0">
            <a:scrgbClr r="0" g="0" b="0"/>
          </a:fillRef>
          <a:effectRef idx="0">
            <a:scrgbClr r="0" g="0" b="0"/>
          </a:effectRef>
          <a:fontRef idx="minor"/>
        </p:style>
      </p:sp>
      <p:sp>
        <p:nvSpPr>
          <p:cNvPr id="585" name="CustomShape 5"/>
          <p:cNvSpPr/>
          <p:nvPr/>
        </p:nvSpPr>
        <p:spPr>
          <a:xfrm flipV="1">
            <a:off x="1820520" y="2912040"/>
            <a:ext cx="3240" cy="693000"/>
          </a:xfrm>
          <a:custGeom>
            <a:avLst/>
            <a:gdLst/>
            <a:ahLst/>
            <a:cxnLst/>
            <a:rect l="l" t="t" r="r" b="b"/>
            <a:pathLst>
              <a:path w="21600" h="21600">
                <a:moveTo>
                  <a:pt x="0" y="0"/>
                </a:moveTo>
                <a:lnTo>
                  <a:pt x="21600" y="21600"/>
                </a:lnTo>
              </a:path>
            </a:pathLst>
          </a:custGeom>
          <a:noFill/>
          <a:ln w="25560">
            <a:solidFill>
              <a:srgbClr val="00B050"/>
            </a:solidFill>
            <a:round/>
            <a:tailEnd type="triangle" w="med" len="med"/>
          </a:ln>
        </p:spPr>
        <p:style>
          <a:lnRef idx="0">
            <a:scrgbClr r="0" g="0" b="0"/>
          </a:lnRef>
          <a:fillRef idx="0">
            <a:scrgbClr r="0" g="0" b="0"/>
          </a:fillRef>
          <a:effectRef idx="0">
            <a:scrgbClr r="0" g="0" b="0"/>
          </a:effectRef>
          <a:fontRef idx="minor"/>
        </p:style>
      </p:sp>
      <p:sp>
        <p:nvSpPr>
          <p:cNvPr id="586" name="CustomShape 6"/>
          <p:cNvSpPr/>
          <p:nvPr/>
        </p:nvSpPr>
        <p:spPr>
          <a:xfrm rot="10800000" flipH="1">
            <a:off x="3440160" y="1994040"/>
            <a:ext cx="431640" cy="360"/>
          </a:xfrm>
          <a:custGeom>
            <a:avLst/>
            <a:gdLst/>
            <a:ahLst/>
            <a:cxnLst/>
            <a:rect l="l" t="t" r="r" b="b"/>
            <a:pathLst>
              <a:path w="21600" h="21600">
                <a:moveTo>
                  <a:pt x="0" y="0"/>
                </a:moveTo>
                <a:lnTo>
                  <a:pt x="21600" y="21600"/>
                </a:lnTo>
              </a:path>
            </a:pathLst>
          </a:custGeom>
          <a:noFill/>
          <a:ln w="25560">
            <a:solidFill>
              <a:srgbClr val="00B050"/>
            </a:solidFill>
            <a:round/>
            <a:tailEnd type="triangle" w="med" len="med"/>
          </a:ln>
        </p:spPr>
        <p:style>
          <a:lnRef idx="0">
            <a:scrgbClr r="0" g="0" b="0"/>
          </a:lnRef>
          <a:fillRef idx="0">
            <a:scrgbClr r="0" g="0" b="0"/>
          </a:fillRef>
          <a:effectRef idx="0">
            <a:scrgbClr r="0" g="0" b="0"/>
          </a:effectRef>
          <a:fontRef idx="minor"/>
        </p:style>
      </p:sp>
      <p:sp>
        <p:nvSpPr>
          <p:cNvPr id="587" name="CustomShape 7"/>
          <p:cNvSpPr/>
          <p:nvPr/>
        </p:nvSpPr>
        <p:spPr>
          <a:xfrm>
            <a:off x="6797160" y="1082160"/>
            <a:ext cx="2239200" cy="552960"/>
          </a:xfrm>
          <a:prstGeom prst="rect">
            <a:avLst/>
          </a:prstGeom>
          <a:solidFill>
            <a:srgbClr val="EDEDED"/>
          </a:solidFill>
          <a:ln w="25560">
            <a:solidFill>
              <a:srgbClr val="00B05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a:lnSpc>
                <a:spcPct val="100000"/>
              </a:lnSpc>
            </a:pPr>
            <a:r>
              <a:rPr lang="fr-FR" sz="1100" b="0" strike="noStrike" spc="-1">
                <a:solidFill>
                  <a:srgbClr val="000000"/>
                </a:solidFill>
                <a:latin typeface="Arial"/>
                <a:ea typeface="Arial"/>
              </a:rPr>
              <a:t>5 - Confirmer son identité avec sa date de naissance</a:t>
            </a:r>
            <a:endParaRPr lang="fr-FR" sz="1100" b="0" strike="noStrike" spc="-1">
              <a:latin typeface="Arial"/>
            </a:endParaRPr>
          </a:p>
        </p:txBody>
      </p:sp>
      <p:sp>
        <p:nvSpPr>
          <p:cNvPr id="588" name="CustomShape 8"/>
          <p:cNvSpPr/>
          <p:nvPr/>
        </p:nvSpPr>
        <p:spPr>
          <a:xfrm>
            <a:off x="4016520" y="1476000"/>
            <a:ext cx="2636280" cy="731520"/>
          </a:xfrm>
          <a:prstGeom prst="rect">
            <a:avLst/>
          </a:prstGeom>
          <a:noFill/>
          <a:ln w="25560">
            <a:solidFill>
              <a:srgbClr val="00B050"/>
            </a:solidFill>
            <a:round/>
          </a:ln>
        </p:spPr>
        <p:style>
          <a:lnRef idx="0">
            <a:scrgbClr r="0" g="0" b="0"/>
          </a:lnRef>
          <a:fillRef idx="0">
            <a:scrgbClr r="0" g="0" b="0"/>
          </a:fillRef>
          <a:effectRef idx="0">
            <a:scrgbClr r="0" g="0" b="0"/>
          </a:effectRef>
          <a:fontRef idx="minor"/>
        </p:style>
      </p:sp>
      <p:sp>
        <p:nvSpPr>
          <p:cNvPr id="589" name="CustomShape 9"/>
          <p:cNvSpPr/>
          <p:nvPr/>
        </p:nvSpPr>
        <p:spPr>
          <a:xfrm flipH="1">
            <a:off x="6652440" y="1359000"/>
            <a:ext cx="143640" cy="482760"/>
          </a:xfrm>
          <a:custGeom>
            <a:avLst/>
            <a:gdLst/>
            <a:ahLst/>
            <a:cxnLst/>
            <a:rect l="l" t="t" r="r" b="b"/>
            <a:pathLst>
              <a:path w="21600" h="21600">
                <a:moveTo>
                  <a:pt x="0" y="0"/>
                </a:moveTo>
                <a:lnTo>
                  <a:pt x="21600" y="21600"/>
                </a:lnTo>
              </a:path>
            </a:pathLst>
          </a:custGeom>
          <a:noFill/>
          <a:ln w="25560">
            <a:solidFill>
              <a:srgbClr val="00B050"/>
            </a:solidFill>
            <a:round/>
            <a:tailEnd type="triangle" w="med" len="med"/>
          </a:ln>
        </p:spPr>
        <p:style>
          <a:lnRef idx="0">
            <a:scrgbClr r="0" g="0" b="0"/>
          </a:lnRef>
          <a:fillRef idx="0">
            <a:scrgbClr r="0" g="0" b="0"/>
          </a:fillRef>
          <a:effectRef idx="0">
            <a:scrgbClr r="0" g="0" b="0"/>
          </a:effectRef>
          <a:fontRef idx="minor"/>
        </p:style>
      </p:sp>
      <p:sp>
        <p:nvSpPr>
          <p:cNvPr id="590" name="CustomShape 10"/>
          <p:cNvSpPr/>
          <p:nvPr/>
        </p:nvSpPr>
        <p:spPr>
          <a:xfrm>
            <a:off x="4016520" y="2269800"/>
            <a:ext cx="2610360" cy="585000"/>
          </a:xfrm>
          <a:prstGeom prst="rect">
            <a:avLst/>
          </a:prstGeom>
          <a:noFill/>
          <a:ln w="25560">
            <a:solidFill>
              <a:srgbClr val="FFC000"/>
            </a:solidFill>
            <a:round/>
          </a:ln>
        </p:spPr>
        <p:style>
          <a:lnRef idx="0">
            <a:scrgbClr r="0" g="0" b="0"/>
          </a:lnRef>
          <a:fillRef idx="0">
            <a:scrgbClr r="0" g="0" b="0"/>
          </a:fillRef>
          <a:effectRef idx="0">
            <a:scrgbClr r="0" g="0" b="0"/>
          </a:effectRef>
          <a:fontRef idx="minor"/>
        </p:style>
      </p:sp>
      <p:sp>
        <p:nvSpPr>
          <p:cNvPr id="591" name="CustomShape 11"/>
          <p:cNvSpPr/>
          <p:nvPr/>
        </p:nvSpPr>
        <p:spPr>
          <a:xfrm flipH="1">
            <a:off x="6627240" y="2265120"/>
            <a:ext cx="184320" cy="296640"/>
          </a:xfrm>
          <a:custGeom>
            <a:avLst/>
            <a:gdLst/>
            <a:ahLst/>
            <a:cxnLst/>
            <a:rect l="l" t="t" r="r" b="b"/>
            <a:pathLst>
              <a:path w="21600" h="21600">
                <a:moveTo>
                  <a:pt x="0" y="0"/>
                </a:moveTo>
                <a:lnTo>
                  <a:pt x="21600" y="21600"/>
                </a:lnTo>
              </a:path>
            </a:pathLst>
          </a:custGeom>
          <a:noFill/>
          <a:ln w="25560">
            <a:solidFill>
              <a:srgbClr val="FFC000"/>
            </a:solidFill>
            <a:round/>
            <a:tailEnd type="triangle" w="med" len="med"/>
          </a:ln>
        </p:spPr>
        <p:style>
          <a:lnRef idx="0">
            <a:scrgbClr r="0" g="0" b="0"/>
          </a:lnRef>
          <a:fillRef idx="0">
            <a:scrgbClr r="0" g="0" b="0"/>
          </a:fillRef>
          <a:effectRef idx="0">
            <a:scrgbClr r="0" g="0" b="0"/>
          </a:effectRef>
          <a:fontRef idx="minor"/>
        </p:style>
      </p:sp>
      <p:sp>
        <p:nvSpPr>
          <p:cNvPr id="592" name="CustomShape 12"/>
          <p:cNvSpPr/>
          <p:nvPr/>
        </p:nvSpPr>
        <p:spPr>
          <a:xfrm>
            <a:off x="6811560" y="1988640"/>
            <a:ext cx="2239200" cy="552960"/>
          </a:xfrm>
          <a:prstGeom prst="rect">
            <a:avLst/>
          </a:prstGeom>
          <a:solidFill>
            <a:srgbClr val="EDEDED"/>
          </a:solidFill>
          <a:ln w="25560">
            <a:solidFill>
              <a:srgbClr val="FFC00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a:lnSpc>
                <a:spcPct val="100000"/>
              </a:lnSpc>
            </a:pPr>
            <a:r>
              <a:rPr lang="fr-FR" sz="1100" b="0" strike="noStrike" spc="-1">
                <a:solidFill>
                  <a:srgbClr val="000000"/>
                </a:solidFill>
                <a:latin typeface="Arial"/>
                <a:ea typeface="Arial"/>
              </a:rPr>
              <a:t>Possibilité de renseigner une adresse mail</a:t>
            </a:r>
            <a:endParaRPr lang="fr-FR" sz="1100" b="0" strike="noStrike" spc="-1">
              <a:latin typeface="Arial"/>
            </a:endParaRPr>
          </a:p>
        </p:txBody>
      </p:sp>
      <p:pic>
        <p:nvPicPr>
          <p:cNvPr id="593" name="Google Shape;404;p57"/>
          <p:cNvPicPr/>
          <p:nvPr/>
        </p:nvPicPr>
        <p:blipFill>
          <a:blip r:embed="rId4"/>
          <a:srcRect t="20823" b="28860"/>
          <a:stretch/>
        </p:blipFill>
        <p:spPr>
          <a:xfrm>
            <a:off x="3978360" y="3592440"/>
            <a:ext cx="4612680" cy="1352160"/>
          </a:xfrm>
          <a:prstGeom prst="rect">
            <a:avLst/>
          </a:prstGeom>
          <a:ln>
            <a:noFill/>
          </a:ln>
        </p:spPr>
      </p:pic>
      <p:sp>
        <p:nvSpPr>
          <p:cNvPr id="594" name="CustomShape 13"/>
          <p:cNvSpPr/>
          <p:nvPr/>
        </p:nvSpPr>
        <p:spPr>
          <a:xfrm>
            <a:off x="5542200" y="3293280"/>
            <a:ext cx="7200" cy="298800"/>
          </a:xfrm>
          <a:custGeom>
            <a:avLst/>
            <a:gdLst/>
            <a:ahLst/>
            <a:cxnLst/>
            <a:rect l="l" t="t" r="r" b="b"/>
            <a:pathLst>
              <a:path w="21600" h="21600">
                <a:moveTo>
                  <a:pt x="0" y="0"/>
                </a:moveTo>
                <a:lnTo>
                  <a:pt x="21600" y="21600"/>
                </a:lnTo>
              </a:path>
            </a:pathLst>
          </a:custGeom>
          <a:noFill/>
          <a:ln w="25560">
            <a:solidFill>
              <a:srgbClr val="00B050"/>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 name="CustomShape 1"/>
          <p:cNvSpPr/>
          <p:nvPr/>
        </p:nvSpPr>
        <p:spPr>
          <a:xfrm>
            <a:off x="311760" y="444960"/>
            <a:ext cx="8519760" cy="57204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nSpc>
                <a:spcPct val="90000"/>
              </a:lnSpc>
            </a:pPr>
            <a:r>
              <a:rPr lang="fr-FR" sz="2800" b="0" strike="noStrike" spc="-1">
                <a:solidFill>
                  <a:srgbClr val="000000"/>
                </a:solidFill>
                <a:latin typeface="Arial"/>
                <a:ea typeface="Arial"/>
              </a:rPr>
              <a:t>Difficultés de connexion</a:t>
            </a:r>
            <a:endParaRPr lang="fr-FR" sz="2800" b="0" strike="noStrike" spc="-1">
              <a:latin typeface="Arial"/>
            </a:endParaRPr>
          </a:p>
        </p:txBody>
      </p:sp>
      <p:sp>
        <p:nvSpPr>
          <p:cNvPr id="596" name="CustomShape 2"/>
          <p:cNvSpPr/>
          <p:nvPr/>
        </p:nvSpPr>
        <p:spPr>
          <a:xfrm>
            <a:off x="311760" y="1152360"/>
            <a:ext cx="8519760" cy="341568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ormAutofit/>
          </a:bodyPr>
          <a:lstStyle/>
          <a:p>
            <a:pPr marL="343080" indent="-164520">
              <a:lnSpc>
                <a:spcPct val="90000"/>
              </a:lnSpc>
              <a:spcBef>
                <a:spcPts val="799"/>
              </a:spcBef>
            </a:pPr>
            <a:endParaRPr lang="fr-FR" sz="1800" b="0" strike="noStrike" spc="-1">
              <a:latin typeface="Arial"/>
            </a:endParaRPr>
          </a:p>
          <a:p>
            <a:pPr marL="343080" indent="-164520">
              <a:lnSpc>
                <a:spcPct val="90000"/>
              </a:lnSpc>
              <a:spcBef>
                <a:spcPts val="799"/>
              </a:spcBef>
            </a:pPr>
            <a:endParaRPr lang="fr-FR" sz="1800" b="0" strike="noStrike" spc="-1">
              <a:latin typeface="Arial"/>
            </a:endParaRPr>
          </a:p>
          <a:p>
            <a:pPr marL="343080" indent="-164520">
              <a:lnSpc>
                <a:spcPct val="90000"/>
              </a:lnSpc>
              <a:spcBef>
                <a:spcPts val="799"/>
              </a:spcBef>
            </a:pPr>
            <a:endParaRPr lang="fr-FR" sz="1800" b="0" strike="noStrike" spc="-1">
              <a:latin typeface="Arial"/>
            </a:endParaRPr>
          </a:p>
        </p:txBody>
      </p:sp>
      <p:sp>
        <p:nvSpPr>
          <p:cNvPr id="597" name="CustomShape 3"/>
          <p:cNvSpPr/>
          <p:nvPr/>
        </p:nvSpPr>
        <p:spPr>
          <a:xfrm>
            <a:off x="542880" y="1644480"/>
            <a:ext cx="2416320" cy="497520"/>
          </a:xfrm>
          <a:prstGeom prst="rect">
            <a:avLst/>
          </a:prstGeom>
          <a:solidFill>
            <a:srgbClr val="EDEDED"/>
          </a:solidFill>
          <a:ln w="25560">
            <a:solidFill>
              <a:srgbClr val="00B05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a:lnSpc>
                <a:spcPct val="100000"/>
              </a:lnSpc>
            </a:pPr>
            <a:r>
              <a:rPr lang="fr-FR" sz="1600" b="0" strike="noStrike" spc="-1">
                <a:solidFill>
                  <a:srgbClr val="000000"/>
                </a:solidFill>
                <a:latin typeface="Arial"/>
                <a:ea typeface="Arial"/>
              </a:rPr>
              <a:t>Point de vigilance</a:t>
            </a:r>
            <a:endParaRPr lang="fr-FR" sz="1600" b="0" strike="noStrike" spc="-1">
              <a:latin typeface="Arial"/>
            </a:endParaRPr>
          </a:p>
        </p:txBody>
      </p:sp>
      <p:sp>
        <p:nvSpPr>
          <p:cNvPr id="598" name="CustomShape 4"/>
          <p:cNvSpPr/>
          <p:nvPr/>
        </p:nvSpPr>
        <p:spPr>
          <a:xfrm>
            <a:off x="360000" y="2413800"/>
            <a:ext cx="2927520" cy="1436040"/>
          </a:xfrm>
          <a:prstGeom prst="rect">
            <a:avLst/>
          </a:prstGeom>
          <a:noFill/>
          <a:ln w="25560">
            <a:solidFill>
              <a:srgbClr val="00B050"/>
            </a:solidFill>
            <a:round/>
          </a:ln>
        </p:spPr>
        <p:style>
          <a:lnRef idx="0">
            <a:scrgbClr r="0" g="0" b="0"/>
          </a:lnRef>
          <a:fillRef idx="0">
            <a:scrgbClr r="0" g="0" b="0"/>
          </a:fillRef>
          <a:effectRef idx="0">
            <a:scrgbClr r="0" g="0" b="0"/>
          </a:effectRef>
          <a:fontRef idx="minor"/>
        </p:style>
      </p:sp>
      <p:sp>
        <p:nvSpPr>
          <p:cNvPr id="599" name="CustomShape 5"/>
          <p:cNvSpPr/>
          <p:nvPr/>
        </p:nvSpPr>
        <p:spPr>
          <a:xfrm>
            <a:off x="3648600" y="1485000"/>
            <a:ext cx="5069520" cy="860400"/>
          </a:xfrm>
          <a:prstGeom prst="rect">
            <a:avLst/>
          </a:prstGeom>
          <a:solidFill>
            <a:srgbClr val="EDEDED"/>
          </a:solidFill>
          <a:ln w="25560">
            <a:solidFill>
              <a:srgbClr val="00B05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a:lnSpc>
                <a:spcPct val="100000"/>
              </a:lnSpc>
            </a:pPr>
            <a:r>
              <a:rPr lang="fr-FR" sz="2000" b="0" strike="noStrike" spc="-1">
                <a:solidFill>
                  <a:srgbClr val="000000"/>
                </a:solidFill>
                <a:latin typeface="Arial"/>
                <a:ea typeface="Arial"/>
              </a:rPr>
              <a:t>Problèmes techniques Educonnect </a:t>
            </a:r>
            <a:endParaRPr lang="fr-FR" sz="2000" b="0" strike="noStrike" spc="-1">
              <a:latin typeface="Arial"/>
            </a:endParaRPr>
          </a:p>
          <a:p>
            <a:pPr algn="ctr">
              <a:lnSpc>
                <a:spcPct val="100000"/>
              </a:lnSpc>
            </a:pPr>
            <a:r>
              <a:rPr lang="fr-FR" sz="2000" b="0" strike="noStrike" spc="-1">
                <a:solidFill>
                  <a:srgbClr val="000000"/>
                </a:solidFill>
                <a:latin typeface="Arial"/>
                <a:ea typeface="Arial"/>
              </a:rPr>
              <a:t>(erreur d’identification, compte absent...)</a:t>
            </a:r>
            <a:endParaRPr lang="fr-FR" sz="2000" b="0" strike="noStrike" spc="-1">
              <a:latin typeface="Arial"/>
            </a:endParaRPr>
          </a:p>
        </p:txBody>
      </p:sp>
      <p:sp>
        <p:nvSpPr>
          <p:cNvPr id="600" name="CustomShape 6"/>
          <p:cNvSpPr/>
          <p:nvPr/>
        </p:nvSpPr>
        <p:spPr>
          <a:xfrm>
            <a:off x="3787560" y="2607480"/>
            <a:ext cx="4285440" cy="1683000"/>
          </a:xfrm>
          <a:prstGeom prst="rect">
            <a:avLst/>
          </a:prstGeom>
          <a:noFill/>
          <a:ln w="25560">
            <a:solidFill>
              <a:srgbClr val="FFC000"/>
            </a:solidFill>
            <a:round/>
          </a:ln>
        </p:spPr>
        <p:style>
          <a:lnRef idx="0">
            <a:scrgbClr r="0" g="0" b="0"/>
          </a:lnRef>
          <a:fillRef idx="0">
            <a:scrgbClr r="0" g="0" b="0"/>
          </a:fillRef>
          <a:effectRef idx="0">
            <a:scrgbClr r="0" g="0" b="0"/>
          </a:effectRef>
          <a:fontRef idx="minor"/>
        </p:style>
      </p:sp>
      <p:sp>
        <p:nvSpPr>
          <p:cNvPr id="601" name="CustomShape 7"/>
          <p:cNvSpPr/>
          <p:nvPr/>
        </p:nvSpPr>
        <p:spPr>
          <a:xfrm>
            <a:off x="564480" y="2607480"/>
            <a:ext cx="2566440" cy="9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000000"/>
                </a:solidFill>
                <a:latin typeface="Arial"/>
                <a:ea typeface="Arial"/>
              </a:rPr>
              <a:t>La base élèves est la source des informations.</a:t>
            </a:r>
            <a:r>
              <a:t/>
            </a:r>
            <a:br/>
            <a:r>
              <a:rPr lang="fr-FR" sz="1400" b="0" strike="noStrike" spc="-1">
                <a:solidFill>
                  <a:srgbClr val="000000"/>
                </a:solidFill>
                <a:latin typeface="Arial"/>
                <a:ea typeface="Arial"/>
              </a:rPr>
              <a:t>Elle doit donc être renseignée soigneusement</a:t>
            </a:r>
            <a:endParaRPr lang="fr-FR" sz="1400" b="0" strike="noStrike" spc="-1">
              <a:latin typeface="Arial"/>
            </a:endParaRPr>
          </a:p>
        </p:txBody>
      </p:sp>
      <p:sp>
        <p:nvSpPr>
          <p:cNvPr id="602" name="CustomShape 8"/>
          <p:cNvSpPr/>
          <p:nvPr/>
        </p:nvSpPr>
        <p:spPr>
          <a:xfrm>
            <a:off x="3922200" y="2790720"/>
            <a:ext cx="40158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Arial"/>
              </a:rPr>
              <a:t>Faire un ticket AMERANA avec pour sujet Educonnect 2D</a:t>
            </a:r>
            <a:r>
              <a:rPr lang="fr-FR" sz="2400" b="1" strike="noStrike" spc="-1">
                <a:solidFill>
                  <a:srgbClr val="000000"/>
                </a:solidFill>
                <a:latin typeface="Arial"/>
                <a:ea typeface="Arial"/>
              </a:rPr>
              <a:t>_technique  </a:t>
            </a:r>
            <a:endParaRPr lang="fr-FR" sz="2400" b="0" strike="noStrike" spc="-1">
              <a:latin typeface="Arial"/>
            </a:endParaRPr>
          </a:p>
        </p:txBody>
      </p:sp>
      <p:sp>
        <p:nvSpPr>
          <p:cNvPr id="603" name="CustomShape 9"/>
          <p:cNvSpPr/>
          <p:nvPr/>
        </p:nvSpPr>
        <p:spPr>
          <a:xfrm>
            <a:off x="8556120" y="4577760"/>
            <a:ext cx="65880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000000"/>
                </a:solidFill>
                <a:latin typeface="Arial"/>
                <a:ea typeface="Arial"/>
              </a:rPr>
              <a:t>21</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extShape 1"/>
          <p:cNvSpPr txBox="1"/>
          <p:nvPr/>
        </p:nvSpPr>
        <p:spPr>
          <a:xfrm>
            <a:off x="604800" y="2019960"/>
            <a:ext cx="7934400" cy="1103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Fonctionnement du pass Culture scolaire part collective</a:t>
            </a:r>
            <a:endParaRPr lang="fr-FR" sz="5400" b="0" strike="noStrike" spc="-1">
              <a:solidFill>
                <a:srgbClr val="000000"/>
              </a:solidFill>
              <a:latin typeface="Arial"/>
            </a:endParaRPr>
          </a:p>
        </p:txBody>
      </p:sp>
      <p:pic>
        <p:nvPicPr>
          <p:cNvPr id="606" name="Google Shape;459;p61"/>
          <p:cNvPicPr/>
          <p:nvPr/>
        </p:nvPicPr>
        <p:blipFill>
          <a:blip r:embed="rId2">
            <a:alphaModFix amt="40000"/>
          </a:blip>
          <a:stretch/>
        </p:blipFill>
        <p:spPr>
          <a:xfrm>
            <a:off x="6802200" y="2819880"/>
            <a:ext cx="4342320" cy="430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extShape 1"/>
          <p:cNvSpPr txBox="1"/>
          <p:nvPr/>
        </p:nvSpPr>
        <p:spPr>
          <a:xfrm>
            <a:off x="181440" y="231120"/>
            <a:ext cx="2402280" cy="4720320"/>
          </a:xfrm>
          <a:prstGeom prst="rect">
            <a:avLst/>
          </a:prstGeom>
          <a:noFill/>
          <a:ln>
            <a:noFill/>
          </a:ln>
        </p:spPr>
        <p:txBody>
          <a:bodyPr tIns="91440" bIns="91440" anchor="ctr">
            <a:noAutofit/>
          </a:bodyPr>
          <a:lstStyle/>
          <a:p>
            <a:pPr>
              <a:lnSpc>
                <a:spcPct val="100000"/>
              </a:lnSpc>
            </a:pPr>
            <a:r>
              <a:rPr lang="fr-FR" sz="2800" b="1" strike="noStrike" spc="-1">
                <a:solidFill>
                  <a:srgbClr val="FFFFFF"/>
                </a:solidFill>
                <a:latin typeface="Montserrat"/>
                <a:ea typeface="Montserrat"/>
              </a:rPr>
              <a:t>La part collective</a:t>
            </a:r>
            <a:endParaRPr lang="fr-FR" sz="2800" b="0" strike="noStrike" spc="-1">
              <a:solidFill>
                <a:srgbClr val="000000"/>
              </a:solidFill>
              <a:latin typeface="Arial"/>
            </a:endParaRPr>
          </a:p>
        </p:txBody>
      </p:sp>
      <p:sp>
        <p:nvSpPr>
          <p:cNvPr id="608" name="CustomShape 2"/>
          <p:cNvSpPr/>
          <p:nvPr/>
        </p:nvSpPr>
        <p:spPr>
          <a:xfrm>
            <a:off x="2242080" y="0"/>
            <a:ext cx="7800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609" name="CustomShape 3"/>
          <p:cNvSpPr/>
          <p:nvPr/>
        </p:nvSpPr>
        <p:spPr>
          <a:xfrm>
            <a:off x="2584080" y="196560"/>
            <a:ext cx="6779160" cy="475488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nSpc>
                <a:spcPct val="100000"/>
              </a:lnSpc>
            </a:pPr>
            <a:r>
              <a:rPr lang="fr-FR" sz="1200" b="1" strike="noStrike" spc="-1">
                <a:solidFill>
                  <a:srgbClr val="320096"/>
                </a:solidFill>
                <a:latin typeface="Montserrat"/>
                <a:ea typeface="Montserrat"/>
              </a:rPr>
              <a:t>Pourquoi faire ?</a:t>
            </a:r>
            <a:endParaRPr lang="fr-FR" sz="1200" b="0" strike="noStrike" spc="-1">
              <a:latin typeface="Arial"/>
            </a:endParaRPr>
          </a:p>
          <a:p>
            <a:pPr marL="457200" indent="-348840">
              <a:lnSpc>
                <a:spcPct val="100000"/>
              </a:lnSpc>
              <a:buClr>
                <a:srgbClr val="000000"/>
              </a:buClr>
              <a:buFont typeface="Montserrat"/>
              <a:buChar char="●"/>
            </a:pPr>
            <a:r>
              <a:rPr lang="fr-FR" sz="1200" b="0" strike="noStrike" spc="-1">
                <a:solidFill>
                  <a:srgbClr val="000000"/>
                </a:solidFill>
                <a:latin typeface="Montserrat"/>
                <a:ea typeface="Montserrat"/>
              </a:rPr>
              <a:t>La part collective du pass Culture est exclusivement dédiée au financement d’activités d’éducation artistique et culturelle effectuées en groupe et encadrées par des professeurs (cf. article 4-2 du décret)</a:t>
            </a:r>
            <a:endParaRPr lang="fr-FR" sz="1200" b="0" strike="noStrike" spc="-1">
              <a:latin typeface="Arial"/>
            </a:endParaRPr>
          </a:p>
          <a:p>
            <a:pPr marL="457200">
              <a:lnSpc>
                <a:spcPct val="100000"/>
              </a:lnSpc>
            </a:pPr>
            <a:endParaRPr lang="fr-FR" sz="1200" b="0" strike="noStrike" spc="-1">
              <a:latin typeface="Arial"/>
            </a:endParaRPr>
          </a:p>
          <a:p>
            <a:pPr>
              <a:lnSpc>
                <a:spcPct val="100000"/>
              </a:lnSpc>
            </a:pPr>
            <a:r>
              <a:rPr lang="fr-FR" sz="1200" b="1" strike="noStrike" spc="-1">
                <a:solidFill>
                  <a:srgbClr val="320096"/>
                </a:solidFill>
                <a:latin typeface="Montserrat"/>
                <a:ea typeface="Montserrat"/>
              </a:rPr>
              <a:t>Comment ? </a:t>
            </a:r>
            <a:endParaRPr lang="fr-FR" sz="1200" b="0" strike="noStrike" spc="-1">
              <a:latin typeface="Arial"/>
            </a:endParaRPr>
          </a:p>
          <a:p>
            <a:pPr marL="457200" indent="-336240">
              <a:lnSpc>
                <a:spcPct val="90000"/>
              </a:lnSpc>
              <a:buClr>
                <a:srgbClr val="000000"/>
              </a:buClr>
              <a:buFont typeface="Montserrat"/>
              <a:buChar char="●"/>
            </a:pPr>
            <a:r>
              <a:rPr lang="fr-FR" sz="1200" b="0" strike="noStrike" spc="-1">
                <a:solidFill>
                  <a:srgbClr val="000000"/>
                </a:solidFill>
                <a:latin typeface="Montserrat"/>
                <a:ea typeface="Montserrat"/>
              </a:rPr>
              <a:t>En permettant, via ADAGE, de proposer aux </a:t>
            </a:r>
            <a:r>
              <a:rPr lang="fr-FR" sz="1200" b="1" strike="noStrike" spc="-1">
                <a:solidFill>
                  <a:srgbClr val="000000"/>
                </a:solidFill>
                <a:latin typeface="Montserrat"/>
                <a:ea typeface="Montserrat"/>
              </a:rPr>
              <a:t>rédacteurs de projets</a:t>
            </a:r>
            <a:r>
              <a:rPr lang="fr-FR" sz="1200" b="0" strike="noStrike" spc="-1">
                <a:solidFill>
                  <a:srgbClr val="000000"/>
                </a:solidFill>
                <a:latin typeface="Montserrat"/>
                <a:ea typeface="Montserrat"/>
              </a:rPr>
              <a:t> de réserver des offres collectives proposées par les acteurs culturels </a:t>
            </a:r>
            <a:endParaRPr lang="fr-FR" sz="1200" b="0" strike="noStrike" spc="-1">
              <a:latin typeface="Arial"/>
            </a:endParaRPr>
          </a:p>
          <a:p>
            <a:pPr>
              <a:lnSpc>
                <a:spcPct val="90000"/>
              </a:lnSpc>
            </a:pPr>
            <a:endParaRPr lang="fr-FR" sz="1200" b="0" strike="noStrike" spc="-1">
              <a:latin typeface="Arial"/>
            </a:endParaRPr>
          </a:p>
          <a:p>
            <a:pPr>
              <a:lnSpc>
                <a:spcPct val="90000"/>
              </a:lnSpc>
            </a:pPr>
            <a:r>
              <a:rPr lang="fr-FR" sz="1200" b="1" strike="noStrike" spc="-1">
                <a:solidFill>
                  <a:srgbClr val="320096"/>
                </a:solidFill>
                <a:latin typeface="Montserrat"/>
                <a:ea typeface="Montserrat"/>
              </a:rPr>
              <a:t>Quoi ?</a:t>
            </a:r>
            <a:endParaRPr lang="fr-FR" sz="1200" b="0" strike="noStrike" spc="-1">
              <a:latin typeface="Arial"/>
            </a:endParaRPr>
          </a:p>
          <a:p>
            <a:pPr marL="457200" indent="-336240">
              <a:lnSpc>
                <a:spcPct val="90000"/>
              </a:lnSpc>
              <a:buClr>
                <a:srgbClr val="000000"/>
              </a:buClr>
              <a:buFont typeface="Montserrat"/>
              <a:buChar char="●"/>
            </a:pPr>
            <a:r>
              <a:rPr lang="fr-FR" sz="1200" b="0" i="1" strike="noStrike" spc="-1">
                <a:solidFill>
                  <a:srgbClr val="000000"/>
                </a:solidFill>
                <a:latin typeface="Montserrat"/>
                <a:ea typeface="Montserrat"/>
              </a:rPr>
              <a:t>Dans un premier temps</a:t>
            </a:r>
            <a:r>
              <a:rPr lang="fr-FR" sz="1200" b="0" strike="noStrike" spc="-1">
                <a:solidFill>
                  <a:srgbClr val="000000"/>
                </a:solidFill>
                <a:latin typeface="Montserrat"/>
                <a:ea typeface="Montserrat"/>
              </a:rPr>
              <a:t> uniquement des </a:t>
            </a:r>
            <a:r>
              <a:rPr lang="fr-FR" sz="1200" b="1" strike="noStrike" spc="-1">
                <a:solidFill>
                  <a:srgbClr val="000000"/>
                </a:solidFill>
                <a:latin typeface="Montserrat"/>
                <a:ea typeface="Montserrat"/>
              </a:rPr>
              <a:t>offres datées forfaitaires</a:t>
            </a:r>
            <a:r>
              <a:rPr lang="fr-FR" sz="1200" b="0" strike="noStrike" spc="-1">
                <a:solidFill>
                  <a:srgbClr val="000000"/>
                </a:solidFill>
                <a:latin typeface="Montserrat"/>
                <a:ea typeface="Montserrat"/>
              </a:rPr>
              <a:t> </a:t>
            </a:r>
            <a:r>
              <a:rPr lang="fr-FR" sz="1200" b="1" strike="noStrike" spc="-1">
                <a:solidFill>
                  <a:srgbClr val="000000"/>
                </a:solidFill>
                <a:latin typeface="Montserrat"/>
                <a:ea typeface="Montserrat"/>
              </a:rPr>
              <a:t>(sorties ou interventions en classe)</a:t>
            </a:r>
            <a:endParaRPr lang="fr-FR" sz="1200" b="0" strike="noStrike" spc="-1">
              <a:latin typeface="Arial"/>
            </a:endParaRPr>
          </a:p>
          <a:p>
            <a:pPr marL="457200" indent="-336240">
              <a:lnSpc>
                <a:spcPct val="90000"/>
              </a:lnSpc>
              <a:buClr>
                <a:srgbClr val="000000"/>
              </a:buClr>
              <a:buFont typeface="Montserrat"/>
              <a:buChar char="●"/>
            </a:pPr>
            <a:r>
              <a:rPr lang="fr-FR" sz="1200" b="0" i="1" strike="noStrike" spc="-1">
                <a:solidFill>
                  <a:srgbClr val="000000"/>
                </a:solidFill>
                <a:latin typeface="Montserrat"/>
                <a:ea typeface="Montserrat"/>
              </a:rPr>
              <a:t>Dans un second temps</a:t>
            </a:r>
            <a:r>
              <a:rPr lang="fr-FR" sz="1200" b="0" strike="noStrike" spc="-1">
                <a:solidFill>
                  <a:srgbClr val="000000"/>
                </a:solidFill>
                <a:latin typeface="Montserrat"/>
                <a:ea typeface="Montserrat"/>
              </a:rPr>
              <a:t> et en fonction des retours, le périmètre des offres sera progressivement élargi</a:t>
            </a:r>
            <a:endParaRPr lang="fr-FR" sz="1200" b="0" strike="noStrike" spc="-1">
              <a:latin typeface="Arial"/>
            </a:endParaRPr>
          </a:p>
          <a:p>
            <a:pPr marL="120600">
              <a:lnSpc>
                <a:spcPct val="90000"/>
              </a:lnSpc>
            </a:pPr>
            <a:endParaRPr lang="fr-FR" sz="1200" b="0" strike="noStrike" spc="-1">
              <a:latin typeface="Arial"/>
            </a:endParaRPr>
          </a:p>
          <a:p>
            <a:pPr>
              <a:lnSpc>
                <a:spcPct val="90000"/>
              </a:lnSpc>
            </a:pPr>
            <a:r>
              <a:rPr lang="fr-FR" sz="1200" b="1" strike="noStrike" spc="-1">
                <a:solidFill>
                  <a:srgbClr val="320096"/>
                </a:solidFill>
                <a:latin typeface="Montserrat"/>
                <a:ea typeface="Montserrat"/>
              </a:rPr>
              <a:t>Combien ?</a:t>
            </a:r>
            <a:r>
              <a:rPr lang="fr-FR" sz="1200" b="0" strike="noStrike" spc="-1">
                <a:solidFill>
                  <a:srgbClr val="000000"/>
                </a:solidFill>
                <a:latin typeface="Montserrat"/>
                <a:ea typeface="Calibri"/>
              </a:rPr>
              <a:t> </a:t>
            </a:r>
            <a:endParaRPr lang="fr-FR" sz="1200" b="0" strike="noStrike" spc="-1">
              <a:latin typeface="Arial"/>
            </a:endParaRPr>
          </a:p>
          <a:p>
            <a:pPr marL="457200" indent="-336240">
              <a:lnSpc>
                <a:spcPct val="90000"/>
              </a:lnSpc>
              <a:buClr>
                <a:srgbClr val="000000"/>
              </a:buClr>
              <a:buFont typeface="Montserrat"/>
              <a:buChar char="●"/>
            </a:pPr>
            <a:r>
              <a:rPr lang="fr-FR" sz="1200" b="0" strike="noStrike" spc="-1">
                <a:solidFill>
                  <a:srgbClr val="000000"/>
                </a:solidFill>
                <a:latin typeface="Montserrat"/>
                <a:ea typeface="Montserrat"/>
              </a:rPr>
              <a:t>4</a:t>
            </a:r>
            <a:r>
              <a:rPr lang="fr-FR" sz="1200" b="0" strike="noStrike" spc="-1" baseline="30000">
                <a:solidFill>
                  <a:srgbClr val="000000"/>
                </a:solidFill>
                <a:latin typeface="Montserrat"/>
                <a:ea typeface="Montserrat"/>
              </a:rPr>
              <a:t>ème</a:t>
            </a:r>
            <a:r>
              <a:rPr lang="fr-FR" sz="1200" b="0" strike="noStrike" spc="-1">
                <a:solidFill>
                  <a:srgbClr val="000000"/>
                </a:solidFill>
                <a:latin typeface="Montserrat"/>
                <a:ea typeface="Montserrat"/>
              </a:rPr>
              <a:t> et 3</a:t>
            </a:r>
            <a:r>
              <a:rPr lang="fr-FR" sz="1200" b="0" strike="noStrike" spc="-1" baseline="30000">
                <a:solidFill>
                  <a:srgbClr val="000000"/>
                </a:solidFill>
                <a:latin typeface="Montserrat"/>
                <a:ea typeface="Montserrat"/>
              </a:rPr>
              <a:t>ème</a:t>
            </a:r>
            <a:r>
              <a:rPr lang="fr-FR" sz="1200" b="0" strike="noStrike" spc="-1">
                <a:solidFill>
                  <a:srgbClr val="000000"/>
                </a:solidFill>
                <a:latin typeface="Montserrat"/>
                <a:ea typeface="Montserrat"/>
              </a:rPr>
              <a:t> : 25€ par élève (</a:t>
            </a:r>
            <a:r>
              <a:rPr lang="fr-FR" sz="1200" b="1" strike="noStrike" spc="-1">
                <a:solidFill>
                  <a:srgbClr val="000000"/>
                </a:solidFill>
                <a:latin typeface="Montserrat"/>
                <a:ea typeface="Montserrat"/>
              </a:rPr>
              <a:t>15 euros </a:t>
            </a:r>
            <a:r>
              <a:rPr lang="fr-FR" sz="1200" b="0" strike="noStrike" spc="-1">
                <a:solidFill>
                  <a:srgbClr val="000000"/>
                </a:solidFill>
                <a:latin typeface="Montserrat"/>
                <a:ea typeface="Montserrat"/>
              </a:rPr>
              <a:t>au 1</a:t>
            </a:r>
            <a:r>
              <a:rPr lang="fr-FR" sz="1200" b="0" strike="noStrike" spc="-1" baseline="30000">
                <a:solidFill>
                  <a:srgbClr val="000000"/>
                </a:solidFill>
                <a:latin typeface="Montserrat"/>
                <a:ea typeface="Montserrat"/>
              </a:rPr>
              <a:t>er</a:t>
            </a:r>
            <a:r>
              <a:rPr lang="fr-FR" sz="1200" b="0" strike="noStrike" spc="-1">
                <a:solidFill>
                  <a:srgbClr val="000000"/>
                </a:solidFill>
                <a:latin typeface="Montserrat"/>
                <a:ea typeface="Montserrat"/>
              </a:rPr>
              <a:t> janvier)</a:t>
            </a:r>
            <a:endParaRPr lang="fr-FR" sz="1200" b="0" strike="noStrike" spc="-1">
              <a:latin typeface="Arial"/>
            </a:endParaRPr>
          </a:p>
          <a:p>
            <a:pPr marL="457200" indent="-336240">
              <a:lnSpc>
                <a:spcPct val="90000"/>
              </a:lnSpc>
              <a:buClr>
                <a:srgbClr val="000000"/>
              </a:buClr>
              <a:buFont typeface="Montserrat"/>
              <a:buChar char="●"/>
            </a:pPr>
            <a:r>
              <a:rPr lang="fr-FR" sz="1200" b="0" strike="noStrike" spc="-1">
                <a:solidFill>
                  <a:srgbClr val="000000"/>
                </a:solidFill>
                <a:latin typeface="Montserrat"/>
                <a:ea typeface="Montserrat"/>
              </a:rPr>
              <a:t>2</a:t>
            </a:r>
            <a:r>
              <a:rPr lang="fr-FR" sz="1200" b="0" strike="noStrike" spc="-1" baseline="30000">
                <a:solidFill>
                  <a:srgbClr val="000000"/>
                </a:solidFill>
                <a:latin typeface="Montserrat"/>
                <a:ea typeface="Montserrat"/>
              </a:rPr>
              <a:t>nde</a:t>
            </a:r>
            <a:r>
              <a:rPr lang="fr-FR" sz="1200" b="0" strike="noStrike" spc="-1">
                <a:solidFill>
                  <a:srgbClr val="000000"/>
                </a:solidFill>
                <a:latin typeface="Montserrat"/>
                <a:ea typeface="Montserrat"/>
              </a:rPr>
              <a:t> : 30€ par élève (</a:t>
            </a:r>
            <a:r>
              <a:rPr lang="fr-FR" sz="1200" b="1" strike="noStrike" spc="-1">
                <a:solidFill>
                  <a:srgbClr val="000000"/>
                </a:solidFill>
                <a:latin typeface="Montserrat"/>
                <a:ea typeface="Montserrat"/>
              </a:rPr>
              <a:t>18 euros</a:t>
            </a:r>
            <a:r>
              <a:rPr lang="fr-FR" sz="1200" b="0" strike="noStrike" spc="-1">
                <a:solidFill>
                  <a:srgbClr val="000000"/>
                </a:solidFill>
                <a:latin typeface="Montserrat"/>
                <a:ea typeface="Montserrat"/>
              </a:rPr>
              <a:t> au 1</a:t>
            </a:r>
            <a:r>
              <a:rPr lang="fr-FR" sz="1200" b="0" strike="noStrike" spc="-1" baseline="30000">
                <a:solidFill>
                  <a:srgbClr val="000000"/>
                </a:solidFill>
                <a:latin typeface="Montserrat"/>
                <a:ea typeface="Montserrat"/>
              </a:rPr>
              <a:t>er</a:t>
            </a:r>
            <a:r>
              <a:rPr lang="fr-FR" sz="1200" b="0" strike="noStrike" spc="-1">
                <a:solidFill>
                  <a:srgbClr val="000000"/>
                </a:solidFill>
                <a:latin typeface="Montserrat"/>
                <a:ea typeface="Montserrat"/>
              </a:rPr>
              <a:t> janvier)</a:t>
            </a:r>
            <a:endParaRPr lang="fr-FR" sz="1200" b="0" strike="noStrike" spc="-1">
              <a:latin typeface="Arial"/>
            </a:endParaRPr>
          </a:p>
          <a:p>
            <a:pPr marL="457200" indent="-336240">
              <a:lnSpc>
                <a:spcPct val="90000"/>
              </a:lnSpc>
              <a:buClr>
                <a:srgbClr val="000000"/>
              </a:buClr>
              <a:buFont typeface="Montserrat"/>
              <a:buChar char="●"/>
            </a:pPr>
            <a:r>
              <a:rPr lang="fr-FR" sz="1200" b="0" strike="noStrike" spc="-1">
                <a:solidFill>
                  <a:srgbClr val="000000"/>
                </a:solidFill>
                <a:latin typeface="Montserrat"/>
                <a:ea typeface="Montserrat"/>
              </a:rPr>
              <a:t>1</a:t>
            </a:r>
            <a:r>
              <a:rPr lang="fr-FR" sz="1200" b="0" strike="noStrike" spc="-1" baseline="30000">
                <a:solidFill>
                  <a:srgbClr val="000000"/>
                </a:solidFill>
                <a:latin typeface="Montserrat"/>
                <a:ea typeface="Montserrat"/>
              </a:rPr>
              <a:t>ère</a:t>
            </a:r>
            <a:r>
              <a:rPr lang="fr-FR" sz="1200" b="0" strike="noStrike" spc="-1">
                <a:solidFill>
                  <a:srgbClr val="000000"/>
                </a:solidFill>
                <a:latin typeface="Montserrat"/>
                <a:ea typeface="Montserrat"/>
              </a:rPr>
              <a:t> et T</a:t>
            </a:r>
            <a:r>
              <a:rPr lang="fr-FR" sz="1200" b="0" strike="noStrike" spc="-1" baseline="30000">
                <a:solidFill>
                  <a:srgbClr val="000000"/>
                </a:solidFill>
                <a:latin typeface="Montserrat"/>
                <a:ea typeface="Montserrat"/>
              </a:rPr>
              <a:t>ale</a:t>
            </a:r>
            <a:r>
              <a:rPr lang="fr-FR" sz="1200" b="0" strike="noStrike" spc="-1">
                <a:solidFill>
                  <a:srgbClr val="000000"/>
                </a:solidFill>
                <a:latin typeface="Montserrat"/>
                <a:ea typeface="Montserrat"/>
              </a:rPr>
              <a:t> : 20€ par élève (</a:t>
            </a:r>
            <a:r>
              <a:rPr lang="fr-FR" sz="1200" b="1" strike="noStrike" spc="-1">
                <a:solidFill>
                  <a:srgbClr val="000000"/>
                </a:solidFill>
                <a:latin typeface="Montserrat"/>
                <a:ea typeface="Montserrat"/>
              </a:rPr>
              <a:t>12 euros</a:t>
            </a:r>
            <a:r>
              <a:rPr lang="fr-FR" sz="1200" b="0" strike="noStrike" spc="-1">
                <a:solidFill>
                  <a:srgbClr val="000000"/>
                </a:solidFill>
                <a:latin typeface="Montserrat"/>
                <a:ea typeface="Montserrat"/>
              </a:rPr>
              <a:t> au 1</a:t>
            </a:r>
            <a:r>
              <a:rPr lang="fr-FR" sz="1200" b="0" strike="noStrike" spc="-1" baseline="30000">
                <a:solidFill>
                  <a:srgbClr val="000000"/>
                </a:solidFill>
                <a:latin typeface="Montserrat"/>
                <a:ea typeface="Montserrat"/>
              </a:rPr>
              <a:t>er</a:t>
            </a:r>
            <a:r>
              <a:rPr lang="fr-FR" sz="1200" b="0" strike="noStrike" spc="-1">
                <a:solidFill>
                  <a:srgbClr val="000000"/>
                </a:solidFill>
                <a:latin typeface="Montserrat"/>
                <a:ea typeface="Montserrat"/>
              </a:rPr>
              <a:t> janvier)</a:t>
            </a:r>
            <a:endParaRPr lang="fr-FR" sz="1200" b="0" strike="noStrike" spc="-1">
              <a:latin typeface="Arial"/>
            </a:endParaRPr>
          </a:p>
          <a:p>
            <a:pPr>
              <a:lnSpc>
                <a:spcPct val="90000"/>
              </a:lnSpc>
            </a:pPr>
            <a:endParaRPr lang="fr-FR" sz="1200" b="0" strike="noStrike" spc="-1">
              <a:latin typeface="Arial"/>
            </a:endParaRPr>
          </a:p>
          <a:p>
            <a:pPr>
              <a:lnSpc>
                <a:spcPct val="90000"/>
              </a:lnSpc>
            </a:pPr>
            <a:r>
              <a:rPr lang="fr-FR" sz="1200" b="0" strike="noStrike" spc="-1">
                <a:solidFill>
                  <a:srgbClr val="000000"/>
                </a:solidFill>
                <a:latin typeface="Montserrat"/>
                <a:ea typeface="Montserrat"/>
              </a:rPr>
              <a:t>Le </a:t>
            </a:r>
            <a:r>
              <a:rPr lang="fr-FR" sz="1200" b="1" strike="noStrike" spc="-1">
                <a:solidFill>
                  <a:srgbClr val="000000"/>
                </a:solidFill>
                <a:latin typeface="Montserrat"/>
                <a:ea typeface="Montserrat"/>
              </a:rPr>
              <a:t>crédit virtuel </a:t>
            </a:r>
            <a:r>
              <a:rPr lang="fr-FR" sz="1200" b="0" strike="noStrike" spc="-1">
                <a:solidFill>
                  <a:srgbClr val="000000"/>
                </a:solidFill>
                <a:latin typeface="Montserrat"/>
                <a:ea typeface="Montserrat"/>
              </a:rPr>
              <a:t>est attribué annuellement à l’EPLE sur la base des effectifs.</a:t>
            </a:r>
            <a:endParaRPr lang="fr-FR" sz="1200" b="0" strike="noStrike" spc="-1">
              <a:latin typeface="Arial"/>
            </a:endParaRPr>
          </a:p>
          <a:p>
            <a:pPr>
              <a:lnSpc>
                <a:spcPct val="90000"/>
              </a:lnSpc>
            </a:pPr>
            <a:endParaRPr lang="fr-FR" sz="1200" b="0" strike="noStrike" spc="-1">
              <a:latin typeface="Arial"/>
            </a:endParaRPr>
          </a:p>
          <a:p>
            <a:pPr>
              <a:lnSpc>
                <a:spcPct val="90000"/>
              </a:lnSpc>
            </a:pPr>
            <a:r>
              <a:rPr lang="fr-FR" sz="1200" b="1" strike="noStrike" spc="-1">
                <a:solidFill>
                  <a:srgbClr val="320096"/>
                </a:solidFill>
                <a:latin typeface="Montserrat"/>
                <a:ea typeface="Montserrat"/>
              </a:rPr>
              <a:t>Quand ?</a:t>
            </a:r>
            <a:endParaRPr lang="fr-FR" sz="1200" b="0" strike="noStrike" spc="-1">
              <a:latin typeface="Arial"/>
            </a:endParaRPr>
          </a:p>
          <a:p>
            <a:pPr marL="457200" indent="-336240">
              <a:lnSpc>
                <a:spcPct val="90000"/>
              </a:lnSpc>
              <a:buClr>
                <a:srgbClr val="000000"/>
              </a:buClr>
              <a:buFont typeface="Montserrat"/>
              <a:buChar char="●"/>
            </a:pPr>
            <a:r>
              <a:rPr lang="fr-FR" sz="1200" b="0" strike="noStrike" spc="-1">
                <a:solidFill>
                  <a:srgbClr val="000000"/>
                </a:solidFill>
                <a:latin typeface="Montserrat"/>
                <a:ea typeface="Montserrat"/>
              </a:rPr>
              <a:t>début janvier 2022 pour tous les EPLE et les établissements de l’enseignement privé sous contrat</a:t>
            </a:r>
            <a:endParaRPr lang="fr-FR" sz="1200" b="0" strike="noStrike" spc="-1">
              <a:latin typeface="Arial"/>
            </a:endParaRPr>
          </a:p>
          <a:p>
            <a:pPr marL="457200" indent="-336240">
              <a:lnSpc>
                <a:spcPct val="90000"/>
              </a:lnSpc>
              <a:buClr>
                <a:srgbClr val="000000"/>
              </a:buClr>
              <a:buFont typeface="Montserrat"/>
              <a:buChar char="●"/>
            </a:pPr>
            <a:r>
              <a:rPr lang="fr-FR" sz="1200" b="0" strike="noStrike" spc="-1">
                <a:solidFill>
                  <a:srgbClr val="000000"/>
                </a:solidFill>
                <a:latin typeface="Montserrat"/>
                <a:ea typeface="Montserrat"/>
              </a:rPr>
              <a:t>mars 2022 pour les établissements des ministères des Armées, de l’Agriculture et de la Mer</a:t>
            </a:r>
            <a:endParaRPr lang="fr-FR"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CustomShape 1"/>
          <p:cNvSpPr/>
          <p:nvPr/>
        </p:nvSpPr>
        <p:spPr>
          <a:xfrm>
            <a:off x="1008000" y="273600"/>
            <a:ext cx="7200720" cy="9572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gn="ctr">
              <a:lnSpc>
                <a:spcPct val="90000"/>
              </a:lnSpc>
            </a:pPr>
            <a:r>
              <a:rPr lang="fr-FR" sz="2700" b="1" strike="noStrike" spc="-1">
                <a:solidFill>
                  <a:srgbClr val="000000"/>
                </a:solidFill>
                <a:latin typeface="Montserrat"/>
                <a:ea typeface="Montserrat"/>
              </a:rPr>
              <a:t>Le pass culture scolaire part collective</a:t>
            </a:r>
            <a:endParaRPr lang="fr-FR" sz="2700" b="0" strike="noStrike" spc="-1">
              <a:latin typeface="Arial"/>
            </a:endParaRPr>
          </a:p>
          <a:p>
            <a:pPr algn="ctr">
              <a:lnSpc>
                <a:spcPct val="90000"/>
              </a:lnSpc>
            </a:pPr>
            <a:endParaRPr lang="fr-FR" sz="2700" b="0" strike="noStrike" spc="-1">
              <a:latin typeface="Arial"/>
            </a:endParaRPr>
          </a:p>
          <a:p>
            <a:pPr algn="ctr">
              <a:lnSpc>
                <a:spcPct val="90000"/>
              </a:lnSpc>
            </a:pPr>
            <a:endParaRPr lang="fr-FR" sz="2700" b="0" strike="noStrike" spc="-1">
              <a:latin typeface="Arial"/>
            </a:endParaRPr>
          </a:p>
          <a:p>
            <a:pPr>
              <a:lnSpc>
                <a:spcPct val="90000"/>
              </a:lnSpc>
            </a:pPr>
            <a:endParaRPr lang="fr-FR" sz="2700" b="0" strike="noStrike" spc="-1">
              <a:latin typeface="Arial"/>
            </a:endParaRPr>
          </a:p>
        </p:txBody>
      </p:sp>
      <p:sp>
        <p:nvSpPr>
          <p:cNvPr id="611" name="CustomShape 2"/>
          <p:cNvSpPr/>
          <p:nvPr/>
        </p:nvSpPr>
        <p:spPr>
          <a:xfrm>
            <a:off x="615600" y="1231200"/>
            <a:ext cx="3773880" cy="3501360"/>
          </a:xfrm>
          <a:prstGeom prst="rect">
            <a:avLst/>
          </a:prstGeom>
          <a:solidFill>
            <a:srgbClr val="FFF2CC"/>
          </a:solid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100000"/>
              </a:lnSpc>
              <a:spcBef>
                <a:spcPts val="901"/>
              </a:spcBef>
            </a:pPr>
            <a:r>
              <a:rPr lang="fr-FR" sz="1500" b="1" strike="noStrike" spc="-1">
                <a:solidFill>
                  <a:srgbClr val="000000"/>
                </a:solidFill>
                <a:latin typeface="Montserrat"/>
                <a:ea typeface="Montserrat"/>
              </a:rPr>
              <a:t>Ce qu’il est </a:t>
            </a:r>
            <a:endParaRPr lang="fr-FR" sz="1500" b="0" strike="noStrike" spc="-1">
              <a:latin typeface="Arial"/>
            </a:endParaRPr>
          </a:p>
          <a:p>
            <a:pPr marL="216000" indent="-215640">
              <a:lnSpc>
                <a:spcPct val="100000"/>
              </a:lnSpc>
              <a:spcBef>
                <a:spcPts val="901"/>
              </a:spcBef>
              <a:buClr>
                <a:srgbClr val="000000"/>
              </a:buClr>
              <a:buFont typeface="Noto Sans Symbols"/>
              <a:buChar char="▪"/>
            </a:pPr>
            <a:r>
              <a:rPr lang="fr-FR" sz="1500" b="0" strike="noStrike" spc="-1">
                <a:solidFill>
                  <a:srgbClr val="000000"/>
                </a:solidFill>
                <a:latin typeface="Montserrat"/>
                <a:ea typeface="Montserrat"/>
              </a:rPr>
              <a:t>un plus par rapport aux dispositifs existants : des moyens financiers importants et nouveaux</a:t>
            </a:r>
            <a:endParaRPr lang="fr-FR" sz="1500" b="0" strike="noStrike" spc="-1">
              <a:latin typeface="Arial"/>
            </a:endParaRPr>
          </a:p>
          <a:p>
            <a:pPr marL="216000" indent="-215640">
              <a:lnSpc>
                <a:spcPct val="100000"/>
              </a:lnSpc>
              <a:spcBef>
                <a:spcPts val="901"/>
              </a:spcBef>
              <a:buClr>
                <a:srgbClr val="000000"/>
              </a:buClr>
              <a:buFont typeface="Noto Sans Symbols"/>
              <a:buChar char="▪"/>
            </a:pPr>
            <a:r>
              <a:rPr lang="fr-FR" sz="1500" b="0" strike="noStrike" spc="-1">
                <a:solidFill>
                  <a:srgbClr val="000000"/>
                </a:solidFill>
                <a:latin typeface="Montserrat"/>
                <a:ea typeface="Montserrat"/>
              </a:rPr>
              <a:t>un moyen supplémentaire pour atteindre l’objectif de la généralisation et du 100% EAC </a:t>
            </a:r>
            <a:endParaRPr lang="fr-FR" sz="1500" b="0" strike="noStrike" spc="-1">
              <a:latin typeface="Arial"/>
            </a:endParaRPr>
          </a:p>
          <a:p>
            <a:pPr marL="216000" indent="-215640">
              <a:lnSpc>
                <a:spcPct val="100000"/>
              </a:lnSpc>
              <a:spcBef>
                <a:spcPts val="901"/>
              </a:spcBef>
              <a:buClr>
                <a:srgbClr val="000000"/>
              </a:buClr>
              <a:buFont typeface="Noto Sans Symbols"/>
              <a:buChar char="▪"/>
            </a:pPr>
            <a:r>
              <a:rPr lang="fr-FR" sz="1500" b="0" strike="noStrike" spc="-1">
                <a:solidFill>
                  <a:srgbClr val="000000"/>
                </a:solidFill>
                <a:latin typeface="Montserrat"/>
                <a:ea typeface="Montserrat"/>
              </a:rPr>
              <a:t>une opportunité d’enrichir et d’initier les projets : les offres pass Culture sont des composantes des projets pédagogiques </a:t>
            </a:r>
            <a:r>
              <a:rPr lang="fr-FR" sz="1500" b="1" strike="noStrike" spc="-1">
                <a:solidFill>
                  <a:srgbClr val="000000"/>
                </a:solidFill>
                <a:latin typeface="Montserrat"/>
                <a:ea typeface="Montserrat"/>
              </a:rPr>
              <a:t>construits en partenariat</a:t>
            </a:r>
            <a:r>
              <a:rPr lang="fr-FR" sz="1500" b="0" strike="noStrike" spc="-1">
                <a:solidFill>
                  <a:srgbClr val="000000"/>
                </a:solidFill>
                <a:latin typeface="Montserrat"/>
                <a:ea typeface="Montserrat"/>
              </a:rPr>
              <a:t>.</a:t>
            </a:r>
            <a:endParaRPr lang="fr-FR" sz="1500" b="0" strike="noStrike" spc="-1">
              <a:latin typeface="Arial"/>
            </a:endParaRPr>
          </a:p>
          <a:p>
            <a:pPr>
              <a:lnSpc>
                <a:spcPct val="100000"/>
              </a:lnSpc>
              <a:spcBef>
                <a:spcPts val="901"/>
              </a:spcBef>
            </a:pPr>
            <a:r>
              <a:rPr lang="fr-FR" sz="1100" b="0" strike="noStrike" spc="-1">
                <a:solidFill>
                  <a:srgbClr val="000000"/>
                </a:solidFill>
                <a:latin typeface="Arial"/>
                <a:ea typeface="Arial"/>
              </a:rPr>
              <a:t> </a:t>
            </a:r>
            <a:endParaRPr lang="fr-FR" sz="1100" b="0" strike="noStrike" spc="-1">
              <a:latin typeface="Arial"/>
            </a:endParaRPr>
          </a:p>
        </p:txBody>
      </p:sp>
      <p:sp>
        <p:nvSpPr>
          <p:cNvPr id="612" name="CustomShape 3"/>
          <p:cNvSpPr/>
          <p:nvPr/>
        </p:nvSpPr>
        <p:spPr>
          <a:xfrm>
            <a:off x="4633560" y="1577160"/>
            <a:ext cx="3773880" cy="2299320"/>
          </a:xfrm>
          <a:prstGeom prst="rect">
            <a:avLst/>
          </a:prstGeom>
          <a:solidFill>
            <a:srgbClr val="FBE4D4"/>
          </a:solid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100000"/>
              </a:lnSpc>
              <a:spcBef>
                <a:spcPts val="901"/>
              </a:spcBef>
            </a:pPr>
            <a:r>
              <a:rPr lang="fr-FR" sz="1500" b="1" strike="noStrike" spc="-1">
                <a:solidFill>
                  <a:srgbClr val="000000"/>
                </a:solidFill>
                <a:latin typeface="Montserrat"/>
                <a:ea typeface="Montserrat"/>
              </a:rPr>
              <a:t>Ce qu’il n’est pas</a:t>
            </a:r>
            <a:endParaRPr lang="fr-FR" sz="1500" b="0" strike="noStrike" spc="-1">
              <a:latin typeface="Arial"/>
            </a:endParaRPr>
          </a:p>
          <a:p>
            <a:pPr marL="216000" indent="-215640">
              <a:lnSpc>
                <a:spcPct val="100000"/>
              </a:lnSpc>
              <a:spcBef>
                <a:spcPts val="901"/>
              </a:spcBef>
              <a:buClr>
                <a:srgbClr val="000000"/>
              </a:buClr>
              <a:buFont typeface="Noto Sans Symbols"/>
              <a:buChar char="▪"/>
            </a:pPr>
            <a:r>
              <a:rPr lang="fr-FR" sz="1400" b="0" strike="noStrike" spc="-1">
                <a:solidFill>
                  <a:srgbClr val="000000"/>
                </a:solidFill>
                <a:latin typeface="Montserrat"/>
                <a:ea typeface="Montserrat"/>
              </a:rPr>
              <a:t>un remplacement - il ne se substitue pas aux dispositifs existants (appel à projets ADAGE, dispositifs des collectivités…)</a:t>
            </a:r>
            <a:endParaRPr lang="fr-FR" sz="1400" b="0" strike="noStrike" spc="-1">
              <a:latin typeface="Arial"/>
            </a:endParaRPr>
          </a:p>
          <a:p>
            <a:pPr marL="216000" indent="-215640">
              <a:lnSpc>
                <a:spcPct val="100000"/>
              </a:lnSpc>
              <a:spcBef>
                <a:spcPts val="901"/>
              </a:spcBef>
              <a:buClr>
                <a:srgbClr val="000000"/>
              </a:buClr>
              <a:buFont typeface="Noto Sans Symbols"/>
              <a:buChar char="▪"/>
            </a:pPr>
            <a:r>
              <a:rPr lang="fr-FR" sz="1400" b="0" strike="noStrike" spc="-1">
                <a:solidFill>
                  <a:srgbClr val="000000"/>
                </a:solidFill>
                <a:latin typeface="Montserrat"/>
                <a:ea typeface="Montserrat"/>
              </a:rPr>
              <a:t>les offres collectives ne doivent pas être considérées comme simples propositions commerciales. Il appartient aux professeurs d’en apprécier la qualité au regard de leur projet pédagogique.</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5"/>
          <p:cNvSpPr txBox="1">
            <a:spLocks noGrp="1"/>
          </p:cNvSpPr>
          <p:nvPr>
            <p:ph type="sldNum" idx="4294967295"/>
          </p:nvPr>
        </p:nvSpPr>
        <p:spPr>
          <a:xfrm>
            <a:off x="8610600" y="6356350"/>
            <a:ext cx="2743200" cy="365175"/>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fr" sz="1100"/>
              <a:t>26</a:t>
            </a:fld>
            <a:endParaRPr sz="1100"/>
          </a:p>
        </p:txBody>
      </p:sp>
      <p:pic>
        <p:nvPicPr>
          <p:cNvPr id="679" name="Google Shape;679;p105" descr="https://lh4.googleusercontent.com/Ja-hGEt-V33_1BvirSkoAeu4S68qEt3PA_IMtjF4Z00dopcsjVMcRtfs882IdoFfyLrzpUikKgJfqpg2GeGST5mnE6woqiyAz6fdvYZtf8U8CP6Ug9uTDFxvW9m_xULIUwOUUw4sitk"/>
          <p:cNvPicPr preferRelativeResize="0"/>
          <p:nvPr/>
        </p:nvPicPr>
        <p:blipFill rotWithShape="1">
          <a:blip r:embed="rId3">
            <a:alphaModFix/>
          </a:blip>
          <a:srcRect/>
          <a:stretch/>
        </p:blipFill>
        <p:spPr>
          <a:xfrm>
            <a:off x="2545504" y="148877"/>
            <a:ext cx="3964781" cy="4886325"/>
          </a:xfrm>
          <a:prstGeom prst="rect">
            <a:avLst/>
          </a:prstGeom>
          <a:noFill/>
          <a:ln>
            <a:noFill/>
          </a:ln>
        </p:spPr>
      </p:pic>
      <p:sp>
        <p:nvSpPr>
          <p:cNvPr id="680" name="Google Shape;680;p105"/>
          <p:cNvSpPr/>
          <p:nvPr/>
        </p:nvSpPr>
        <p:spPr>
          <a:xfrm>
            <a:off x="2925661" y="1359017"/>
            <a:ext cx="2692866" cy="25166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681" name="Google Shape;681;p105"/>
          <p:cNvSpPr/>
          <p:nvPr/>
        </p:nvSpPr>
        <p:spPr>
          <a:xfrm>
            <a:off x="2925661" y="1405495"/>
            <a:ext cx="2723407" cy="2423741"/>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fr" sz="700" b="0" i="0" u="none" strike="noStrike" cap="none" dirty="0">
                <a:solidFill>
                  <a:srgbClr val="000000"/>
                </a:solidFill>
                <a:latin typeface="Montserrat"/>
                <a:ea typeface="Montserrat"/>
                <a:cs typeface="Montserrat"/>
                <a:sym typeface="Montserrat"/>
              </a:rPr>
              <a:t>Les offres collectives couvrent et combinent spectacles, concerts, ateliers, rencontres, conférences, expositions, visites, etc.</a:t>
            </a:r>
            <a:endParaRPr sz="1100" dirty="0"/>
          </a:p>
          <a:p>
            <a:pPr marL="0" marR="0" lvl="0" indent="0" algn="l" rtl="0">
              <a:lnSpc>
                <a:spcPct val="100000"/>
              </a:lnSpc>
              <a:spcBef>
                <a:spcPts val="500"/>
              </a:spcBef>
              <a:spcAft>
                <a:spcPts val="0"/>
              </a:spcAft>
              <a:buNone/>
            </a:pPr>
            <a:r>
              <a:rPr lang="fr" sz="700" b="0" i="0" u="none" strike="noStrike" cap="none" dirty="0">
                <a:solidFill>
                  <a:srgbClr val="000000"/>
                </a:solidFill>
                <a:latin typeface="Montserrat"/>
                <a:ea typeface="Montserrat"/>
                <a:cs typeface="Montserrat"/>
                <a:sym typeface="Montserrat"/>
              </a:rPr>
              <a:t>Elles peuvent avoir lieu dans le lieu culturel, dans l'établissement scolaire ou tout autre lieu adapté.</a:t>
            </a:r>
            <a:endParaRPr sz="1100" dirty="0"/>
          </a:p>
          <a:p>
            <a:pPr marL="0" marR="0" lvl="0" indent="0" algn="l" rtl="0">
              <a:lnSpc>
                <a:spcPct val="100000"/>
              </a:lnSpc>
              <a:spcBef>
                <a:spcPts val="500"/>
              </a:spcBef>
              <a:spcAft>
                <a:spcPts val="0"/>
              </a:spcAft>
              <a:buNone/>
            </a:pPr>
            <a:r>
              <a:rPr lang="fr" sz="700" b="0" i="0" u="none" strike="noStrike" cap="none" dirty="0">
                <a:solidFill>
                  <a:srgbClr val="000000"/>
                </a:solidFill>
                <a:latin typeface="Montserrat"/>
                <a:ea typeface="Montserrat"/>
                <a:cs typeface="Montserrat"/>
                <a:sym typeface="Montserrat"/>
              </a:rPr>
              <a:t>Le contact et le dialogue entre la structure culturelle et l'équipe pédagogique permettent de construire des offres spécifiquement adaptées ou de les faire évoluer pour qu’elles soient spécifiquement adaptées. L'espace de la coconstruction à partir des propositions artistiques/scientifiques des structures doit rester ouvert.</a:t>
            </a:r>
            <a:endParaRPr sz="1100" dirty="0"/>
          </a:p>
          <a:p>
            <a:pPr marL="0" marR="0" lvl="0" indent="0" algn="l" rtl="0">
              <a:lnSpc>
                <a:spcPct val="100000"/>
              </a:lnSpc>
              <a:spcBef>
                <a:spcPts val="500"/>
              </a:spcBef>
              <a:spcAft>
                <a:spcPts val="0"/>
              </a:spcAft>
              <a:buNone/>
            </a:pPr>
            <a:r>
              <a:rPr lang="fr" sz="700" b="0" i="0" u="none" strike="noStrike" cap="none" dirty="0">
                <a:solidFill>
                  <a:srgbClr val="000000"/>
                </a:solidFill>
                <a:latin typeface="Montserrat"/>
                <a:ea typeface="Montserrat"/>
                <a:cs typeface="Montserrat"/>
                <a:sym typeface="Montserrat"/>
              </a:rPr>
              <a:t>Quelques exemples :</a:t>
            </a:r>
            <a:endParaRPr sz="1100" dirty="0"/>
          </a:p>
          <a:p>
            <a:pPr marL="0" marR="0" lvl="0" indent="0" algn="l" rtl="0">
              <a:lnSpc>
                <a:spcPct val="100000"/>
              </a:lnSpc>
              <a:spcBef>
                <a:spcPts val="0"/>
              </a:spcBef>
              <a:spcAft>
                <a:spcPts val="0"/>
              </a:spcAft>
              <a:buNone/>
            </a:pPr>
            <a:r>
              <a:rPr lang="fr" sz="700" b="0" i="0" u="none" strike="noStrike" cap="none" dirty="0">
                <a:solidFill>
                  <a:srgbClr val="000000"/>
                </a:solidFill>
                <a:latin typeface="Montserrat"/>
                <a:ea typeface="Montserrat"/>
                <a:cs typeface="Montserrat"/>
                <a:sym typeface="Montserrat"/>
              </a:rPr>
              <a:t>- Un spectacle ou concert (horaire, date, montant forfaitaire de groupe)</a:t>
            </a:r>
            <a:endParaRPr sz="1100" dirty="0"/>
          </a:p>
          <a:p>
            <a:pPr marL="0" marR="0" lvl="0" indent="0" algn="l" rtl="0">
              <a:lnSpc>
                <a:spcPct val="100000"/>
              </a:lnSpc>
              <a:spcBef>
                <a:spcPts val="0"/>
              </a:spcBef>
              <a:spcAft>
                <a:spcPts val="0"/>
              </a:spcAft>
              <a:buNone/>
            </a:pPr>
            <a:r>
              <a:rPr lang="fr" sz="700" b="0" i="0" u="none" strike="noStrike" cap="none" dirty="0">
                <a:solidFill>
                  <a:srgbClr val="000000"/>
                </a:solidFill>
                <a:latin typeface="Montserrat"/>
                <a:ea typeface="Montserrat"/>
                <a:cs typeface="Montserrat"/>
                <a:sym typeface="Montserrat"/>
              </a:rPr>
              <a:t>- Un spectacle ou visite + </a:t>
            </a:r>
            <a:r>
              <a:rPr lang="fr" sz="700" b="0" i="0" u="none" strike="noStrike" cap="none" dirty="0" smtClean="0">
                <a:solidFill>
                  <a:srgbClr val="000000"/>
                </a:solidFill>
                <a:latin typeface="Montserrat"/>
                <a:ea typeface="Montserrat"/>
                <a:cs typeface="Montserrat"/>
                <a:sym typeface="Montserrat"/>
              </a:rPr>
              <a:t>transport (sous conditions)</a:t>
            </a:r>
            <a:endParaRPr sz="1100" dirty="0"/>
          </a:p>
          <a:p>
            <a:pPr marL="0" marR="0" lvl="0" indent="0" algn="l" rtl="0">
              <a:lnSpc>
                <a:spcPct val="100000"/>
              </a:lnSpc>
              <a:spcBef>
                <a:spcPts val="0"/>
              </a:spcBef>
              <a:spcAft>
                <a:spcPts val="0"/>
              </a:spcAft>
              <a:buNone/>
            </a:pPr>
            <a:r>
              <a:rPr lang="fr" sz="700" b="0" i="0" u="none" strike="noStrike" cap="none" dirty="0">
                <a:solidFill>
                  <a:srgbClr val="000000"/>
                </a:solidFill>
                <a:latin typeface="Montserrat"/>
                <a:ea typeface="Montserrat"/>
                <a:cs typeface="Montserrat"/>
                <a:sym typeface="Montserrat"/>
              </a:rPr>
              <a:t>- un spectacle + une école du spectateur (préparation en amont, rencontre avec le metteur en scène)</a:t>
            </a:r>
            <a:endParaRPr sz="1100" dirty="0"/>
          </a:p>
          <a:p>
            <a:pPr marL="0" marR="0" lvl="0" indent="0" algn="l" rtl="0">
              <a:lnSpc>
                <a:spcPct val="100000"/>
              </a:lnSpc>
              <a:spcBef>
                <a:spcPts val="0"/>
              </a:spcBef>
              <a:spcAft>
                <a:spcPts val="0"/>
              </a:spcAft>
              <a:buNone/>
            </a:pPr>
            <a:r>
              <a:rPr lang="fr" sz="700" b="0" i="0" u="none" strike="noStrike" cap="none" dirty="0">
                <a:solidFill>
                  <a:srgbClr val="000000"/>
                </a:solidFill>
                <a:latin typeface="Montserrat"/>
                <a:ea typeface="Montserrat"/>
                <a:cs typeface="Montserrat"/>
                <a:sym typeface="Montserrat"/>
              </a:rPr>
              <a:t>- des ateliers + une petite forme par les élèves dans le lieu culturel</a:t>
            </a:r>
            <a:endParaRPr sz="1100" dirty="0"/>
          </a:p>
          <a:p>
            <a:pPr marL="0" marR="0" lvl="0" indent="0" algn="l" rtl="0">
              <a:lnSpc>
                <a:spcPct val="100000"/>
              </a:lnSpc>
              <a:spcBef>
                <a:spcPts val="0"/>
              </a:spcBef>
              <a:spcAft>
                <a:spcPts val="0"/>
              </a:spcAft>
              <a:buNone/>
            </a:pPr>
            <a:r>
              <a:rPr lang="fr" sz="700" b="0" i="0" u="none" strike="noStrike" cap="none" dirty="0">
                <a:solidFill>
                  <a:srgbClr val="000000"/>
                </a:solidFill>
                <a:latin typeface="Montserrat"/>
                <a:ea typeface="Montserrat"/>
                <a:cs typeface="Montserrat"/>
                <a:sym typeface="Montserrat"/>
              </a:rPr>
              <a:t>- un parcours de visites thématiques + un cycle de conférences</a:t>
            </a:r>
            <a:endParaRPr sz="700" b="0" i="0" u="none" strike="noStrike" cap="none" dirty="0">
              <a:solidFill>
                <a:srgbClr val="000000"/>
              </a:solidFill>
              <a:latin typeface="Arial"/>
              <a:ea typeface="Arial"/>
              <a:cs typeface="Arial"/>
              <a:sym typeface="Arial"/>
            </a:endParaRPr>
          </a:p>
        </p:txBody>
      </p:sp>
      <p:sp>
        <p:nvSpPr>
          <p:cNvPr id="7" name="Rectangle 6"/>
          <p:cNvSpPr/>
          <p:nvPr/>
        </p:nvSpPr>
        <p:spPr>
          <a:xfrm>
            <a:off x="6890442" y="945396"/>
            <a:ext cx="1735810" cy="2750949"/>
          </a:xfrm>
          <a:prstGeom prst="rect">
            <a:avLst/>
          </a:prstGeom>
          <a:solidFill>
            <a:schemeClr val="bg1"/>
          </a:solidFill>
          <a:ln>
            <a:solidFill>
              <a:srgbClr val="F1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Les offres peuvent être </a:t>
            </a:r>
            <a:r>
              <a:rPr lang="fr-FR" dirty="0" err="1" smtClean="0">
                <a:solidFill>
                  <a:sysClr val="windowText" lastClr="000000"/>
                </a:solidFill>
              </a:rPr>
              <a:t>co</a:t>
            </a:r>
            <a:r>
              <a:rPr lang="fr-FR" dirty="0" smtClean="0">
                <a:solidFill>
                  <a:sysClr val="windowText" lastClr="000000"/>
                </a:solidFill>
              </a:rPr>
              <a:t>-construites par la structure et l’établissement scolaire,</a:t>
            </a:r>
          </a:p>
          <a:p>
            <a:pPr algn="ctr"/>
            <a:r>
              <a:rPr lang="fr-FR" dirty="0">
                <a:solidFill>
                  <a:sysClr val="windowText" lastClr="000000"/>
                </a:solidFill>
              </a:rPr>
              <a:t>p</a:t>
            </a:r>
            <a:r>
              <a:rPr lang="fr-FR" dirty="0" smtClean="0">
                <a:solidFill>
                  <a:sysClr val="windowText" lastClr="000000"/>
                </a:solidFill>
              </a:rPr>
              <a:t>uis publiées par la structure.</a:t>
            </a:r>
            <a:endParaRPr lang="fr-FR" dirty="0">
              <a:solidFill>
                <a:sysClr val="windowText" lastClr="000000"/>
              </a:solidFill>
            </a:endParaRPr>
          </a:p>
        </p:txBody>
      </p:sp>
      <p:sp>
        <p:nvSpPr>
          <p:cNvPr id="2" name="Rectangle 1"/>
          <p:cNvSpPr/>
          <p:nvPr/>
        </p:nvSpPr>
        <p:spPr>
          <a:xfrm>
            <a:off x="441702" y="945397"/>
            <a:ext cx="1735810" cy="2750949"/>
          </a:xfrm>
          <a:prstGeom prst="rect">
            <a:avLst/>
          </a:prstGeom>
          <a:solidFill>
            <a:schemeClr val="bg1"/>
          </a:solidFill>
          <a:ln>
            <a:solidFill>
              <a:srgbClr val="F1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Les offres peuvent être publiées par la structure culturelle et évoluer grâce au dialogue structure-établissement scolaire.</a:t>
            </a:r>
            <a:endParaRPr lang="fr-FR" dirty="0">
              <a:solidFill>
                <a:sysClr val="windowText" lastClr="000000"/>
              </a:solidFill>
            </a:endParaRPr>
          </a:p>
        </p:txBody>
      </p:sp>
    </p:spTree>
    <p:extLst>
      <p:ext uri="{BB962C8B-B14F-4D97-AF65-F5344CB8AC3E}">
        <p14:creationId xmlns:p14="http://schemas.microsoft.com/office/powerpoint/2010/main" val="1268774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426600" y="887400"/>
            <a:ext cx="8424720" cy="30182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100" b="1" strike="noStrike" spc="-1">
                <a:solidFill>
                  <a:srgbClr val="FFFFFF"/>
                </a:solidFill>
                <a:latin typeface="Montserrat"/>
                <a:ea typeface="Montserrat"/>
              </a:rPr>
              <a:t>Le chef d’établissement ou directeur d’établissement est responsable de la répartition de l’enveloppe allouée au titre de la part collective du « pass Culture » au sein de son établissement.</a:t>
            </a:r>
            <a:endParaRPr lang="fr-FR" sz="2100" b="0" strike="noStrike" spc="-1">
              <a:latin typeface="Arial"/>
            </a:endParaRPr>
          </a:p>
          <a:p>
            <a:pPr>
              <a:lnSpc>
                <a:spcPct val="90000"/>
              </a:lnSpc>
            </a:pPr>
            <a:endParaRPr lang="fr-FR" sz="2100" b="0" strike="noStrike" spc="-1">
              <a:latin typeface="Arial"/>
            </a:endParaRPr>
          </a:p>
          <a:p>
            <a:pPr>
              <a:lnSpc>
                <a:spcPct val="90000"/>
              </a:lnSpc>
            </a:pPr>
            <a:r>
              <a:rPr lang="fr-FR" sz="2100" b="1" strike="noStrike" spc="-1">
                <a:solidFill>
                  <a:srgbClr val="FFFFFF"/>
                </a:solidFill>
                <a:latin typeface="Montserrat"/>
                <a:ea typeface="Montserrat"/>
              </a:rPr>
              <a:t>Il veille à favoriser l’égal accès de tous les élèves d’un même niveau scolaire aux activités artistiques et culturelles. </a:t>
            </a:r>
            <a:endParaRPr lang="fr-FR" sz="2100" b="0" strike="noStrike" spc="-1">
              <a:latin typeface="Arial"/>
            </a:endParaRPr>
          </a:p>
          <a:p>
            <a:pPr>
              <a:lnSpc>
                <a:spcPct val="90000"/>
              </a:lnSpc>
            </a:pPr>
            <a:endParaRPr lang="fr-FR" sz="2100" b="0" strike="noStrike" spc="-1">
              <a:latin typeface="Arial"/>
            </a:endParaRPr>
          </a:p>
          <a:p>
            <a:pPr>
              <a:lnSpc>
                <a:spcPct val="90000"/>
              </a:lnSpc>
            </a:pPr>
            <a:r>
              <a:rPr lang="fr-FR" sz="2100" b="1" strike="noStrike" spc="-1">
                <a:solidFill>
                  <a:srgbClr val="FFFFFF"/>
                </a:solidFill>
                <a:latin typeface="Montserrat"/>
                <a:ea typeface="Montserrat"/>
              </a:rPr>
              <a:t>Il valide les offres culturelles proposées par les équipes pédagogiques figurant parmi les offres éligibles.</a:t>
            </a:r>
            <a:endParaRPr lang="fr-FR"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extShape 1"/>
          <p:cNvSpPr txBox="1"/>
          <p:nvPr/>
        </p:nvSpPr>
        <p:spPr>
          <a:xfrm>
            <a:off x="604800" y="974160"/>
            <a:ext cx="7934400" cy="356796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ADAGE : la seule voie d’accès à la part collective du pass Culture</a:t>
            </a:r>
            <a:endParaRPr lang="fr-FR" sz="5400" b="0" strike="noStrike" spc="-1">
              <a:solidFill>
                <a:srgbClr val="000000"/>
              </a:solidFill>
              <a:latin typeface="Arial"/>
            </a:endParaRPr>
          </a:p>
        </p:txBody>
      </p:sp>
      <p:pic>
        <p:nvPicPr>
          <p:cNvPr id="615" name="Google Shape;479;p64"/>
          <p:cNvPicPr/>
          <p:nvPr/>
        </p:nvPicPr>
        <p:blipFill>
          <a:blip r:embed="rId2">
            <a:alphaModFix amt="40000"/>
          </a:blip>
          <a:stretch/>
        </p:blipFill>
        <p:spPr>
          <a:xfrm>
            <a:off x="6802200" y="2819880"/>
            <a:ext cx="4342320" cy="430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TextShape 1"/>
          <p:cNvSpPr txBox="1"/>
          <p:nvPr/>
        </p:nvSpPr>
        <p:spPr>
          <a:xfrm>
            <a:off x="311760" y="444960"/>
            <a:ext cx="8520120" cy="572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ADAGE</a:t>
            </a:r>
            <a:endParaRPr lang="fr-FR" sz="5400" b="0" strike="noStrike" spc="-1">
              <a:solidFill>
                <a:srgbClr val="000000"/>
              </a:solidFill>
              <a:latin typeface="Arial"/>
            </a:endParaRPr>
          </a:p>
        </p:txBody>
      </p:sp>
      <p:sp>
        <p:nvSpPr>
          <p:cNvPr id="617" name="CustomShape 2"/>
          <p:cNvSpPr/>
          <p:nvPr/>
        </p:nvSpPr>
        <p:spPr>
          <a:xfrm>
            <a:off x="599400" y="674640"/>
            <a:ext cx="8010360" cy="1658160"/>
          </a:xfrm>
          <a:prstGeom prst="rect">
            <a:avLst/>
          </a:prstGeom>
          <a:solidFill>
            <a:srgbClr val="E7EFFC"/>
          </a:solidFill>
          <a:ln w="28440">
            <a:solidFill>
              <a:srgbClr val="0070C0"/>
            </a:solidFill>
            <a:round/>
          </a:ln>
        </p:spPr>
        <p:style>
          <a:lnRef idx="0">
            <a:scrgbClr r="0" g="0" b="0"/>
          </a:lnRef>
          <a:fillRef idx="0">
            <a:scrgbClr r="0" g="0" b="0"/>
          </a:fillRef>
          <a:effectRef idx="0">
            <a:scrgbClr r="0" g="0" b="0"/>
          </a:effectRef>
          <a:fontRef idx="minor"/>
        </p:style>
        <p:txBody>
          <a:bodyPr lIns="68400" tIns="68400" rIns="68400" bIns="68400">
            <a:spAutoFit/>
          </a:bodyPr>
          <a:lstStyle/>
          <a:p>
            <a:pPr marL="343080" indent="-234720">
              <a:lnSpc>
                <a:spcPct val="150000"/>
              </a:lnSpc>
              <a:spcBef>
                <a:spcPts val="499"/>
              </a:spcBef>
              <a:buClr>
                <a:srgbClr val="000000"/>
              </a:buClr>
              <a:buFont typeface="Arial"/>
              <a:buChar char="●"/>
            </a:pPr>
            <a:r>
              <a:rPr lang="fr-FR" sz="1100" b="0" strike="noStrike" spc="-1">
                <a:solidFill>
                  <a:srgbClr val="000000"/>
                </a:solidFill>
                <a:latin typeface="Montserrat"/>
                <a:ea typeface="Montserrat"/>
              </a:rPr>
              <a:t>Consulter l’ensemble des projets EAC réalisés dans l’établissement scolaire et dans l’académie</a:t>
            </a:r>
            <a:endParaRPr lang="fr-FR" sz="1100" b="0" strike="noStrike" spc="-1">
              <a:latin typeface="Arial"/>
            </a:endParaRPr>
          </a:p>
          <a:p>
            <a:pPr marL="343080" indent="-234720">
              <a:lnSpc>
                <a:spcPct val="150000"/>
              </a:lnSpc>
              <a:spcBef>
                <a:spcPts val="499"/>
              </a:spcBef>
              <a:buClr>
                <a:srgbClr val="000000"/>
              </a:buClr>
              <a:buFont typeface="Arial"/>
              <a:buChar char="●"/>
            </a:pPr>
            <a:r>
              <a:rPr lang="fr-FR" sz="1100" b="0" strike="noStrike" spc="-1">
                <a:solidFill>
                  <a:srgbClr val="000000"/>
                </a:solidFill>
                <a:latin typeface="Montserrat"/>
                <a:ea typeface="Montserrat"/>
              </a:rPr>
              <a:t>Accéder à des ressources pour monter les projets (cartographie de partenaires, contacts, documentation)</a:t>
            </a:r>
            <a:endParaRPr lang="fr-FR" sz="1100" b="0" strike="noStrike" spc="-1">
              <a:latin typeface="Arial"/>
            </a:endParaRPr>
          </a:p>
          <a:p>
            <a:pPr marL="343080" indent="-234720">
              <a:lnSpc>
                <a:spcPct val="150000"/>
              </a:lnSpc>
              <a:spcBef>
                <a:spcPts val="499"/>
              </a:spcBef>
              <a:buClr>
                <a:srgbClr val="000000"/>
              </a:buClr>
              <a:buFont typeface="Arial"/>
              <a:buChar char="●"/>
            </a:pPr>
            <a:r>
              <a:rPr lang="fr-FR" sz="1100" b="0" strike="noStrike" spc="-1">
                <a:solidFill>
                  <a:srgbClr val="000000"/>
                </a:solidFill>
                <a:latin typeface="Montserrat"/>
                <a:ea typeface="Montserrat"/>
              </a:rPr>
              <a:t>Déposer en ligne un dossier de demande de subvention pour des projets EAC</a:t>
            </a:r>
            <a:endParaRPr lang="fr-FR" sz="1100" b="0" strike="noStrike" spc="-1">
              <a:latin typeface="Arial"/>
            </a:endParaRPr>
          </a:p>
          <a:p>
            <a:pPr marL="343080" indent="-234720">
              <a:lnSpc>
                <a:spcPct val="150000"/>
              </a:lnSpc>
              <a:spcBef>
                <a:spcPts val="499"/>
              </a:spcBef>
              <a:buClr>
                <a:srgbClr val="000000"/>
              </a:buClr>
              <a:buFont typeface="Arial"/>
              <a:buChar char="●"/>
            </a:pPr>
            <a:r>
              <a:rPr lang="fr-FR" sz="1100" b="0" strike="noStrike" spc="-1">
                <a:solidFill>
                  <a:srgbClr val="000000"/>
                </a:solidFill>
                <a:latin typeface="Montserrat"/>
                <a:ea typeface="Montserrat"/>
              </a:rPr>
              <a:t>Suivre le parcours des élèves</a:t>
            </a:r>
            <a:endParaRPr lang="fr-FR" sz="1100" b="0" strike="noStrike" spc="-1">
              <a:latin typeface="Arial"/>
            </a:endParaRPr>
          </a:p>
          <a:p>
            <a:pPr marL="343080" indent="-234720">
              <a:lnSpc>
                <a:spcPct val="150000"/>
              </a:lnSpc>
              <a:spcBef>
                <a:spcPts val="601"/>
              </a:spcBef>
              <a:spcAft>
                <a:spcPts val="601"/>
              </a:spcAft>
              <a:buClr>
                <a:srgbClr val="000000"/>
              </a:buClr>
              <a:buFont typeface="Arial"/>
              <a:buChar char="●"/>
            </a:pPr>
            <a:r>
              <a:rPr lang="fr-FR" sz="1100" b="0" strike="noStrike" spc="-1">
                <a:solidFill>
                  <a:srgbClr val="000000"/>
                </a:solidFill>
                <a:latin typeface="Montserrat"/>
                <a:ea typeface="Montserrat"/>
              </a:rPr>
              <a:t>Editer une attestation du parcours EAC de chaque élève</a:t>
            </a:r>
            <a:endParaRPr lang="fr-FR" sz="1100" b="0" strike="noStrike" spc="-1">
              <a:latin typeface="Arial"/>
            </a:endParaRPr>
          </a:p>
        </p:txBody>
      </p:sp>
      <p:sp>
        <p:nvSpPr>
          <p:cNvPr id="618" name="CustomShape 3"/>
          <p:cNvSpPr/>
          <p:nvPr/>
        </p:nvSpPr>
        <p:spPr>
          <a:xfrm>
            <a:off x="599400" y="328320"/>
            <a:ext cx="2918880" cy="3812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115000"/>
              </a:lnSpc>
            </a:pPr>
            <a:r>
              <a:rPr lang="fr-FR" sz="1400" b="0" strike="noStrike" spc="-1">
                <a:solidFill>
                  <a:srgbClr val="5970B5"/>
                </a:solidFill>
                <a:latin typeface="Arial"/>
                <a:ea typeface="Arial"/>
              </a:rPr>
              <a:t>Ce que permet déjà ADAGE</a:t>
            </a:r>
            <a:endParaRPr lang="fr-FR" sz="1400" b="0" strike="noStrike" spc="-1">
              <a:latin typeface="Arial"/>
            </a:endParaRPr>
          </a:p>
        </p:txBody>
      </p:sp>
      <p:pic>
        <p:nvPicPr>
          <p:cNvPr id="619" name="Google Shape;487;p65"/>
          <p:cNvPicPr/>
          <p:nvPr/>
        </p:nvPicPr>
        <p:blipFill>
          <a:blip r:embed="rId3"/>
          <a:srcRect t="21368"/>
          <a:stretch/>
        </p:blipFill>
        <p:spPr>
          <a:xfrm>
            <a:off x="599400" y="2576880"/>
            <a:ext cx="7866720" cy="2406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672E0925-A7AC-428B-B740-8E0C08ECE3C6}" type="slidenum">
              <a:rPr lang="fr-FR" sz="800" b="1" strike="noStrike" spc="-1">
                <a:solidFill>
                  <a:srgbClr val="000000"/>
                </a:solidFill>
                <a:latin typeface="Arial"/>
                <a:ea typeface="Arial"/>
              </a:rPr>
              <a:t>3</a:t>
            </a:fld>
            <a:endParaRPr lang="fr-FR" sz="800" b="0" strike="noStrike" spc="-1">
              <a:latin typeface="Times New Roman"/>
            </a:endParaRPr>
          </a:p>
        </p:txBody>
      </p:sp>
      <p:pic>
        <p:nvPicPr>
          <p:cNvPr id="439" name="Google Shape;195;p40"/>
          <p:cNvPicPr/>
          <p:nvPr/>
        </p:nvPicPr>
        <p:blipFill>
          <a:blip r:embed="rId3">
            <a:alphaModFix amt="40000"/>
          </a:blip>
          <a:stretch/>
        </p:blipFill>
        <p:spPr>
          <a:xfrm>
            <a:off x="6463440" y="2708640"/>
            <a:ext cx="4342320" cy="4302720"/>
          </a:xfrm>
          <a:prstGeom prst="rect">
            <a:avLst/>
          </a:prstGeom>
          <a:ln>
            <a:noFill/>
          </a:ln>
        </p:spPr>
      </p:pic>
      <p:sp>
        <p:nvSpPr>
          <p:cNvPr id="440" name="CustomShape 2"/>
          <p:cNvSpPr/>
          <p:nvPr/>
        </p:nvSpPr>
        <p:spPr>
          <a:xfrm>
            <a:off x="441000" y="1848240"/>
            <a:ext cx="8316360" cy="18061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ctr">
              <a:lnSpc>
                <a:spcPct val="100000"/>
              </a:lnSpc>
            </a:pPr>
            <a:r>
              <a:rPr lang="fr-FR" sz="4000" b="1" strike="noStrike" spc="-1">
                <a:solidFill>
                  <a:srgbClr val="FFFFFF"/>
                </a:solidFill>
                <a:latin typeface="Montserrat"/>
                <a:ea typeface="Montserrat"/>
              </a:rPr>
              <a:t>pass Culture -18 ans</a:t>
            </a:r>
            <a:endParaRPr lang="fr-FR" sz="4000" b="0" strike="noStrike" spc="-1">
              <a:latin typeface="Arial"/>
            </a:endParaRPr>
          </a:p>
          <a:p>
            <a:pPr algn="ctr">
              <a:lnSpc>
                <a:spcPct val="100000"/>
              </a:lnSpc>
              <a:spcBef>
                <a:spcPts val="499"/>
              </a:spcBef>
            </a:pPr>
            <a:endParaRPr lang="fr-FR" sz="4000" b="0" strike="noStrike" spc="-1">
              <a:latin typeface="Arial"/>
            </a:endParaRPr>
          </a:p>
          <a:p>
            <a:pPr algn="ctr">
              <a:lnSpc>
                <a:spcPct val="100000"/>
              </a:lnSpc>
              <a:spcBef>
                <a:spcPts val="499"/>
              </a:spcBef>
            </a:pPr>
            <a:r>
              <a:rPr lang="fr-FR" sz="2000" b="0" strike="noStrike" spc="-1">
                <a:solidFill>
                  <a:srgbClr val="FFFFFF"/>
                </a:solidFill>
                <a:latin typeface="Montserrat"/>
                <a:ea typeface="Montserrat"/>
              </a:rPr>
              <a:t>Plan national de formation 2021-2022</a:t>
            </a:r>
            <a:endParaRPr lang="fr-FR" sz="2000" b="0" strike="noStrike" spc="-1">
              <a:latin typeface="Arial"/>
            </a:endParaRPr>
          </a:p>
          <a:p>
            <a:pPr algn="ctr">
              <a:lnSpc>
                <a:spcPct val="100000"/>
              </a:lnSpc>
              <a:spcBef>
                <a:spcPts val="499"/>
              </a:spcBef>
            </a:pPr>
            <a:endParaRPr lang="fr-FR" sz="2000" b="0" strike="noStrike" spc="-1">
              <a:latin typeface="Arial"/>
            </a:endParaRPr>
          </a:p>
          <a:p>
            <a:pPr algn="ctr">
              <a:lnSpc>
                <a:spcPct val="100000"/>
              </a:lnSpc>
              <a:spcBef>
                <a:spcPts val="499"/>
              </a:spcBef>
            </a:pPr>
            <a:endParaRPr lang="fr-FR" sz="2000" b="0" strike="noStrike" spc="-1">
              <a:latin typeface="Arial"/>
            </a:endParaRPr>
          </a:p>
        </p:txBody>
      </p:sp>
      <p:pic>
        <p:nvPicPr>
          <p:cNvPr id="441" name="Google Shape;197;p40"/>
          <p:cNvPicPr/>
          <p:nvPr/>
        </p:nvPicPr>
        <p:blipFill>
          <a:blip r:embed="rId4"/>
          <a:stretch/>
        </p:blipFill>
        <p:spPr>
          <a:xfrm>
            <a:off x="290160" y="195480"/>
            <a:ext cx="1805400" cy="1182240"/>
          </a:xfrm>
          <a:prstGeom prst="rect">
            <a:avLst/>
          </a:prstGeom>
          <a:ln>
            <a:noFill/>
          </a:ln>
        </p:spPr>
      </p:pic>
      <p:sp>
        <p:nvSpPr>
          <p:cNvPr id="442" name="CustomShape 3"/>
          <p:cNvSpPr/>
          <p:nvPr/>
        </p:nvSpPr>
        <p:spPr>
          <a:xfrm>
            <a:off x="-8640" y="-1080"/>
            <a:ext cx="9214920" cy="19656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43" name="CustomShape 4"/>
          <p:cNvSpPr/>
          <p:nvPr/>
        </p:nvSpPr>
        <p:spPr>
          <a:xfrm>
            <a:off x="-8640" y="-1080"/>
            <a:ext cx="187920" cy="514332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44" name="CustomShape 5"/>
          <p:cNvSpPr/>
          <p:nvPr/>
        </p:nvSpPr>
        <p:spPr>
          <a:xfrm>
            <a:off x="8956080" y="-1080"/>
            <a:ext cx="187920" cy="514332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45" name="CustomShape 6"/>
          <p:cNvSpPr/>
          <p:nvPr/>
        </p:nvSpPr>
        <p:spPr>
          <a:xfrm>
            <a:off x="-71280" y="4947840"/>
            <a:ext cx="9214920" cy="196560"/>
          </a:xfrm>
          <a:prstGeom prst="rect">
            <a:avLst/>
          </a:prstGeom>
          <a:solidFill>
            <a:schemeClr val="lt1"/>
          </a:solid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TextShape 1"/>
          <p:cNvSpPr txBox="1"/>
          <p:nvPr/>
        </p:nvSpPr>
        <p:spPr>
          <a:xfrm>
            <a:off x="311760" y="444960"/>
            <a:ext cx="8520120" cy="572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ADAGE</a:t>
            </a:r>
            <a:endParaRPr lang="fr-FR" sz="5400" b="0" strike="noStrike" spc="-1">
              <a:solidFill>
                <a:srgbClr val="000000"/>
              </a:solidFill>
              <a:latin typeface="Arial"/>
            </a:endParaRPr>
          </a:p>
        </p:txBody>
      </p:sp>
      <p:sp>
        <p:nvSpPr>
          <p:cNvPr id="621" name="CustomShape 2"/>
          <p:cNvSpPr/>
          <p:nvPr/>
        </p:nvSpPr>
        <p:spPr>
          <a:xfrm>
            <a:off x="231840" y="218520"/>
            <a:ext cx="5658120" cy="36468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115000"/>
              </a:lnSpc>
            </a:pPr>
            <a:r>
              <a:rPr lang="fr-FR" sz="1300" b="0" strike="noStrike" spc="-1">
                <a:solidFill>
                  <a:srgbClr val="5970B5"/>
                </a:solidFill>
                <a:latin typeface="Arial"/>
                <a:ea typeface="Arial"/>
              </a:rPr>
              <a:t>Ce que permettra l’association ADAGE-pass Culture dans la part collective</a:t>
            </a:r>
            <a:endParaRPr lang="fr-FR" sz="1300" b="0" strike="noStrike" spc="-1">
              <a:latin typeface="Arial"/>
            </a:endParaRPr>
          </a:p>
        </p:txBody>
      </p:sp>
      <p:sp>
        <p:nvSpPr>
          <p:cNvPr id="622" name="CustomShape 3"/>
          <p:cNvSpPr/>
          <p:nvPr/>
        </p:nvSpPr>
        <p:spPr>
          <a:xfrm>
            <a:off x="984240" y="586080"/>
            <a:ext cx="7372440" cy="4003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100" b="1" strike="noStrike" spc="-1">
                <a:solidFill>
                  <a:srgbClr val="000000"/>
                </a:solidFill>
                <a:latin typeface="Montserrat"/>
                <a:ea typeface="Montserrat"/>
              </a:rPr>
              <a:t>Un atout pour faciliter le dialogue partenarial</a:t>
            </a:r>
            <a:endParaRPr lang="fr-FR" sz="2100" b="0" strike="noStrike" spc="-1">
              <a:latin typeface="Arial"/>
            </a:endParaRPr>
          </a:p>
        </p:txBody>
      </p:sp>
      <p:sp>
        <p:nvSpPr>
          <p:cNvPr id="623" name="CustomShape 4"/>
          <p:cNvSpPr/>
          <p:nvPr/>
        </p:nvSpPr>
        <p:spPr>
          <a:xfrm>
            <a:off x="418680" y="1402560"/>
            <a:ext cx="4251600" cy="479880"/>
          </a:xfrm>
          <a:prstGeom prst="rect">
            <a:avLst/>
          </a:prstGeom>
          <a:solidFill>
            <a:srgbClr val="FFF4E7"/>
          </a:solidFill>
          <a:ln w="25560">
            <a:solidFill>
              <a:schemeClr val="accent1"/>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35000"/>
              </a:lnSpc>
            </a:pPr>
            <a:r>
              <a:rPr lang="fr-FR" sz="1100" b="0" strike="noStrike" spc="-1">
                <a:solidFill>
                  <a:srgbClr val="000000"/>
                </a:solidFill>
                <a:latin typeface="Montserrat"/>
                <a:ea typeface="Montserrat"/>
              </a:rPr>
              <a:t>Accéder directement aux propositions pass Culture des </a:t>
            </a:r>
            <a:r>
              <a:rPr lang="fr-FR" sz="1100" b="1" strike="noStrike" spc="-1">
                <a:solidFill>
                  <a:srgbClr val="000000"/>
                </a:solidFill>
                <a:latin typeface="Montserrat"/>
                <a:ea typeface="Montserrat"/>
              </a:rPr>
              <a:t>lieux culturels de proximité</a:t>
            </a:r>
            <a:r>
              <a:rPr lang="fr-FR" sz="1100" b="0" strike="noStrike" spc="-1">
                <a:solidFill>
                  <a:srgbClr val="000000"/>
                </a:solidFill>
                <a:latin typeface="Montserrat"/>
                <a:ea typeface="Montserrat"/>
              </a:rPr>
              <a:t> avec géolocalisation.</a:t>
            </a:r>
            <a:endParaRPr lang="fr-FR" sz="1100" b="0" strike="noStrike" spc="-1">
              <a:latin typeface="Arial"/>
            </a:endParaRPr>
          </a:p>
        </p:txBody>
      </p:sp>
      <p:sp>
        <p:nvSpPr>
          <p:cNvPr id="624" name="CustomShape 5"/>
          <p:cNvSpPr/>
          <p:nvPr/>
        </p:nvSpPr>
        <p:spPr>
          <a:xfrm>
            <a:off x="439920" y="3007800"/>
            <a:ext cx="4251600" cy="735480"/>
          </a:xfrm>
          <a:prstGeom prst="rect">
            <a:avLst/>
          </a:prstGeom>
          <a:solidFill>
            <a:srgbClr val="FFF4E7"/>
          </a:solidFill>
          <a:ln w="25560">
            <a:solidFill>
              <a:srgbClr val="EF860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35000"/>
              </a:lnSpc>
            </a:pPr>
            <a:r>
              <a:rPr lang="fr-FR" sz="1100" b="1" strike="noStrike" spc="-1">
                <a:solidFill>
                  <a:srgbClr val="000000"/>
                </a:solidFill>
                <a:latin typeface="Montserrat"/>
                <a:ea typeface="Montserrat"/>
              </a:rPr>
              <a:t>Entrer en contact </a:t>
            </a:r>
            <a:r>
              <a:rPr lang="fr-FR" sz="1100" b="0" strike="noStrike" spc="-1">
                <a:solidFill>
                  <a:srgbClr val="000000"/>
                </a:solidFill>
                <a:latin typeface="Montserrat"/>
                <a:ea typeface="Montserrat"/>
              </a:rPr>
              <a:t>avec les structures culturelles, notamment les responsables des relations publiques des lieux culturels.</a:t>
            </a:r>
            <a:endParaRPr lang="fr-FR" sz="1100" b="0" strike="noStrike" spc="-1">
              <a:latin typeface="Arial"/>
            </a:endParaRPr>
          </a:p>
        </p:txBody>
      </p:sp>
      <p:sp>
        <p:nvSpPr>
          <p:cNvPr id="625" name="CustomShape 6"/>
          <p:cNvSpPr/>
          <p:nvPr/>
        </p:nvSpPr>
        <p:spPr>
          <a:xfrm>
            <a:off x="686520" y="2151360"/>
            <a:ext cx="3758400" cy="66492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35000"/>
              </a:lnSpc>
            </a:pPr>
            <a:r>
              <a:rPr lang="fr-FR" sz="1100" b="0" strike="noStrike" spc="-1">
                <a:solidFill>
                  <a:srgbClr val="000000"/>
                </a:solidFill>
                <a:latin typeface="Montserrat"/>
                <a:ea typeface="Montserrat"/>
              </a:rPr>
              <a:t>Cartographie ADAGE et catalogue pass Culture accessibles à tous les personnels de l’établissement scolaire.</a:t>
            </a:r>
            <a:endParaRPr lang="fr-FR" sz="1100" b="0" strike="noStrike" spc="-1">
              <a:latin typeface="Arial"/>
            </a:endParaRPr>
          </a:p>
        </p:txBody>
      </p:sp>
      <p:sp>
        <p:nvSpPr>
          <p:cNvPr id="626" name="CustomShape 7"/>
          <p:cNvSpPr/>
          <p:nvPr/>
        </p:nvSpPr>
        <p:spPr>
          <a:xfrm>
            <a:off x="231840" y="4287240"/>
            <a:ext cx="8658360" cy="502200"/>
          </a:xfrm>
          <a:prstGeom prst="rect">
            <a:avLst/>
          </a:prstGeom>
          <a:solidFill>
            <a:srgbClr val="FFF4E7"/>
          </a:solid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gn="ctr">
              <a:lnSpc>
                <a:spcPct val="100000"/>
              </a:lnSpc>
            </a:pPr>
            <a:r>
              <a:rPr lang="fr-FR" sz="1200" b="0" strike="noStrike" spc="-1">
                <a:solidFill>
                  <a:srgbClr val="000000"/>
                </a:solidFill>
                <a:latin typeface="Montserrat"/>
                <a:ea typeface="Montserrat"/>
              </a:rPr>
              <a:t>Accompagner les élèves vers leur autonomie culturelle et créer les conditions de leur inscription dans un environnement culturel de proximité.</a:t>
            </a:r>
            <a:endParaRPr lang="fr-FR" sz="1200" b="0" strike="noStrike" spc="-1">
              <a:latin typeface="Arial"/>
            </a:endParaRPr>
          </a:p>
        </p:txBody>
      </p:sp>
      <p:pic>
        <p:nvPicPr>
          <p:cNvPr id="627" name="Google Shape;499;p66"/>
          <p:cNvPicPr/>
          <p:nvPr/>
        </p:nvPicPr>
        <p:blipFill>
          <a:blip r:embed="rId3"/>
          <a:srcRect l="23312"/>
          <a:stretch/>
        </p:blipFill>
        <p:spPr>
          <a:xfrm>
            <a:off x="4959720" y="1244160"/>
            <a:ext cx="3921120" cy="262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ustomShape 1"/>
          <p:cNvSpPr/>
          <p:nvPr/>
        </p:nvSpPr>
        <p:spPr>
          <a:xfrm>
            <a:off x="448920" y="551160"/>
            <a:ext cx="8291520" cy="4046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100" b="1" strike="noStrike" spc="-1">
                <a:solidFill>
                  <a:srgbClr val="000000"/>
                </a:solidFill>
                <a:latin typeface="Montserrat"/>
                <a:ea typeface="Montserrat"/>
              </a:rPr>
              <a:t>Un atout pour simplifier les démarches administratives</a:t>
            </a:r>
            <a:endParaRPr lang="fr-FR" sz="2100" b="0" strike="noStrike" spc="-1">
              <a:latin typeface="Arial"/>
            </a:endParaRPr>
          </a:p>
          <a:p>
            <a:pPr algn="ctr">
              <a:lnSpc>
                <a:spcPct val="90000"/>
              </a:lnSpc>
            </a:pPr>
            <a:endParaRPr lang="fr-FR" sz="2100" b="0" strike="noStrike" spc="-1">
              <a:latin typeface="Arial"/>
            </a:endParaRPr>
          </a:p>
          <a:p>
            <a:pPr>
              <a:lnSpc>
                <a:spcPct val="90000"/>
              </a:lnSpc>
            </a:pPr>
            <a:endParaRPr lang="fr-FR" sz="2100" b="0" strike="noStrike" spc="-1">
              <a:latin typeface="Arial"/>
            </a:endParaRPr>
          </a:p>
        </p:txBody>
      </p:sp>
      <p:sp>
        <p:nvSpPr>
          <p:cNvPr id="629" name="CustomShape 2"/>
          <p:cNvSpPr/>
          <p:nvPr/>
        </p:nvSpPr>
        <p:spPr>
          <a:xfrm>
            <a:off x="374040" y="3785760"/>
            <a:ext cx="4014720" cy="534240"/>
          </a:xfrm>
          <a:prstGeom prst="rect">
            <a:avLst/>
          </a:prstGeom>
          <a:solidFill>
            <a:srgbClr val="FFF4E7"/>
          </a:solidFill>
          <a:ln w="25560">
            <a:solidFill>
              <a:schemeClr val="accent4"/>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63360">
              <a:lnSpc>
                <a:spcPct val="100000"/>
              </a:lnSpc>
            </a:pPr>
            <a:r>
              <a:rPr lang="fr-FR" sz="900" b="0" strike="noStrike" spc="-1">
                <a:solidFill>
                  <a:srgbClr val="000000"/>
                </a:solidFill>
                <a:latin typeface="Montserrat"/>
                <a:ea typeface="Montserrat"/>
              </a:rPr>
              <a:t>Engagement simplifié du budget sur une offre.</a:t>
            </a:r>
            <a:endParaRPr lang="fr-FR" sz="900" b="0" strike="noStrike" spc="-1">
              <a:latin typeface="Arial"/>
            </a:endParaRPr>
          </a:p>
        </p:txBody>
      </p:sp>
      <p:sp>
        <p:nvSpPr>
          <p:cNvPr id="630" name="CustomShape 3"/>
          <p:cNvSpPr/>
          <p:nvPr/>
        </p:nvSpPr>
        <p:spPr>
          <a:xfrm>
            <a:off x="374040" y="3156840"/>
            <a:ext cx="4014720" cy="567000"/>
          </a:xfrm>
          <a:prstGeom prst="rect">
            <a:avLst/>
          </a:prstGeom>
          <a:solidFill>
            <a:srgbClr val="FFF4E7"/>
          </a:solidFill>
          <a:ln w="25560">
            <a:solidFill>
              <a:schemeClr val="accent4"/>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63360">
              <a:lnSpc>
                <a:spcPct val="100000"/>
              </a:lnSpc>
            </a:pPr>
            <a:r>
              <a:rPr lang="fr-FR" sz="900" b="0" strike="noStrike" spc="-1">
                <a:solidFill>
                  <a:srgbClr val="000000"/>
                </a:solidFill>
                <a:latin typeface="Montserrat"/>
                <a:ea typeface="Montserrat"/>
              </a:rPr>
              <a:t>Facilité de mise en œuvre des préréservations (simple option posée sur l’offre pass Culture)</a:t>
            </a:r>
            <a:endParaRPr lang="fr-FR" sz="900" b="0" strike="noStrike" spc="-1">
              <a:latin typeface="Arial"/>
            </a:endParaRPr>
          </a:p>
        </p:txBody>
      </p:sp>
      <p:sp>
        <p:nvSpPr>
          <p:cNvPr id="631" name="CustomShape 4"/>
          <p:cNvSpPr/>
          <p:nvPr/>
        </p:nvSpPr>
        <p:spPr>
          <a:xfrm>
            <a:off x="228960" y="180720"/>
            <a:ext cx="6883920" cy="36468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115000"/>
              </a:lnSpc>
            </a:pPr>
            <a:r>
              <a:rPr lang="fr-FR" sz="1300" b="0" strike="noStrike" spc="-1">
                <a:solidFill>
                  <a:srgbClr val="5970B5"/>
                </a:solidFill>
                <a:latin typeface="Arial"/>
                <a:ea typeface="Arial"/>
              </a:rPr>
              <a:t>Ce que permettra l’association ADAGE-pass Culture dans la part collective</a:t>
            </a:r>
            <a:endParaRPr lang="fr-FR" sz="1300" b="0" strike="noStrike" spc="-1">
              <a:latin typeface="Arial"/>
            </a:endParaRPr>
          </a:p>
        </p:txBody>
      </p:sp>
      <p:sp>
        <p:nvSpPr>
          <p:cNvPr id="632" name="CustomShape 5"/>
          <p:cNvSpPr/>
          <p:nvPr/>
        </p:nvSpPr>
        <p:spPr>
          <a:xfrm>
            <a:off x="4669560" y="3156840"/>
            <a:ext cx="4002120" cy="56700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58000"/>
              </a:lnSpc>
            </a:pPr>
            <a:r>
              <a:rPr lang="fr-FR" sz="900" b="1" strike="noStrike" spc="-1">
                <a:solidFill>
                  <a:srgbClr val="000000"/>
                </a:solidFill>
                <a:latin typeface="Montserrat"/>
                <a:ea typeface="Montserrat"/>
              </a:rPr>
              <a:t>Pas de bon de commande.</a:t>
            </a:r>
            <a:endParaRPr lang="fr-FR" sz="900" b="0" strike="noStrike" spc="-1">
              <a:latin typeface="Arial"/>
            </a:endParaRPr>
          </a:p>
          <a:p>
            <a:pPr marL="101520" algn="just">
              <a:lnSpc>
                <a:spcPct val="158000"/>
              </a:lnSpc>
            </a:pPr>
            <a:r>
              <a:rPr lang="fr-FR" sz="900" b="0" strike="noStrike" spc="-1">
                <a:solidFill>
                  <a:srgbClr val="000000"/>
                </a:solidFill>
                <a:latin typeface="Montserrat"/>
                <a:ea typeface="Montserrat"/>
              </a:rPr>
              <a:t>⇒ préréservation en un clic sur ADAGE par le rédacteur de projet ou le CE.</a:t>
            </a:r>
            <a:endParaRPr lang="fr-FR" sz="900" b="0" strike="noStrike" spc="-1">
              <a:latin typeface="Arial"/>
            </a:endParaRPr>
          </a:p>
        </p:txBody>
      </p:sp>
      <p:sp>
        <p:nvSpPr>
          <p:cNvPr id="633" name="CustomShape 6"/>
          <p:cNvSpPr/>
          <p:nvPr/>
        </p:nvSpPr>
        <p:spPr>
          <a:xfrm>
            <a:off x="374040" y="4375440"/>
            <a:ext cx="4014720" cy="547920"/>
          </a:xfrm>
          <a:prstGeom prst="rect">
            <a:avLst/>
          </a:prstGeom>
          <a:solidFill>
            <a:srgbClr val="FFF4E7"/>
          </a:solidFill>
          <a:ln w="25560">
            <a:solidFill>
              <a:schemeClr val="accent4"/>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63360">
              <a:lnSpc>
                <a:spcPct val="100000"/>
              </a:lnSpc>
            </a:pPr>
            <a:r>
              <a:rPr lang="fr-FR" sz="900" b="0" strike="noStrike" spc="-1">
                <a:solidFill>
                  <a:srgbClr val="000000"/>
                </a:solidFill>
                <a:latin typeface="Montserrat"/>
                <a:ea typeface="Montserrat"/>
              </a:rPr>
              <a:t>Paiement automatisé de l’offre une fois celle-ci réalisée </a:t>
            </a:r>
            <a:endParaRPr lang="fr-FR" sz="900" b="0" strike="noStrike" spc="-1">
              <a:latin typeface="Arial"/>
            </a:endParaRPr>
          </a:p>
        </p:txBody>
      </p:sp>
      <p:sp>
        <p:nvSpPr>
          <p:cNvPr id="634" name="CustomShape 7"/>
          <p:cNvSpPr/>
          <p:nvPr/>
        </p:nvSpPr>
        <p:spPr>
          <a:xfrm>
            <a:off x="4669560" y="3786120"/>
            <a:ext cx="4002120" cy="53388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58000"/>
              </a:lnSpc>
            </a:pPr>
            <a:r>
              <a:rPr lang="fr-FR" sz="900" b="1" strike="noStrike" spc="-1">
                <a:solidFill>
                  <a:srgbClr val="000000"/>
                </a:solidFill>
                <a:latin typeface="Montserrat"/>
                <a:ea typeface="Montserrat"/>
              </a:rPr>
              <a:t>Budget virtuel alloué à l’établissement</a:t>
            </a:r>
            <a:r>
              <a:rPr lang="fr-FR" sz="900" b="0" strike="noStrike" spc="-1">
                <a:solidFill>
                  <a:srgbClr val="000000"/>
                </a:solidFill>
                <a:latin typeface="Montserrat"/>
                <a:ea typeface="Montserrat"/>
              </a:rPr>
              <a:t>. Pas de trésorerie dans l’établissement. ⇒ </a:t>
            </a:r>
            <a:r>
              <a:rPr lang="fr-FR" sz="900" b="1" strike="noStrike" spc="-1">
                <a:solidFill>
                  <a:srgbClr val="000000"/>
                </a:solidFill>
                <a:latin typeface="Montserrat"/>
                <a:ea typeface="Montserrat"/>
              </a:rPr>
              <a:t>validation en un clic sur ADAGE par CE.</a:t>
            </a:r>
            <a:endParaRPr lang="fr-FR" sz="900" b="0" strike="noStrike" spc="-1">
              <a:latin typeface="Arial"/>
            </a:endParaRPr>
          </a:p>
        </p:txBody>
      </p:sp>
      <p:sp>
        <p:nvSpPr>
          <p:cNvPr id="635" name="CustomShape 8"/>
          <p:cNvSpPr/>
          <p:nvPr/>
        </p:nvSpPr>
        <p:spPr>
          <a:xfrm>
            <a:off x="4669560" y="4382280"/>
            <a:ext cx="4002120" cy="55692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58000"/>
              </a:lnSpc>
            </a:pPr>
            <a:r>
              <a:rPr lang="fr-FR" sz="900" b="1" strike="noStrike" spc="-1">
                <a:solidFill>
                  <a:srgbClr val="000000"/>
                </a:solidFill>
                <a:latin typeface="Montserrat"/>
                <a:ea typeface="Montserrat"/>
              </a:rPr>
              <a:t>Pas de facture.</a:t>
            </a:r>
            <a:endParaRPr lang="fr-FR" sz="900" b="0" strike="noStrike" spc="-1">
              <a:latin typeface="Arial"/>
            </a:endParaRPr>
          </a:p>
          <a:p>
            <a:pPr marL="101520" algn="just">
              <a:lnSpc>
                <a:spcPct val="158000"/>
              </a:lnSpc>
            </a:pPr>
            <a:r>
              <a:rPr lang="fr-FR" sz="900" b="0" strike="noStrike" spc="-1">
                <a:solidFill>
                  <a:srgbClr val="000000"/>
                </a:solidFill>
                <a:latin typeface="Montserrat"/>
                <a:ea typeface="Montserrat"/>
              </a:rPr>
              <a:t>⇒ mise en paiement automatique par la SAS pass Culture en fonction du calendrier de réalisation de l’offre</a:t>
            </a:r>
            <a:endParaRPr lang="fr-FR" sz="900" b="0" strike="noStrike" spc="-1">
              <a:latin typeface="Arial"/>
            </a:endParaRPr>
          </a:p>
        </p:txBody>
      </p:sp>
      <p:sp>
        <p:nvSpPr>
          <p:cNvPr id="636" name="CustomShape 9"/>
          <p:cNvSpPr/>
          <p:nvPr/>
        </p:nvSpPr>
        <p:spPr>
          <a:xfrm>
            <a:off x="374040" y="1053000"/>
            <a:ext cx="4014720" cy="355680"/>
          </a:xfrm>
          <a:prstGeom prst="rect">
            <a:avLst/>
          </a:prstGeom>
          <a:solidFill>
            <a:srgbClr val="FFF4E7"/>
          </a:solidFill>
          <a:ln w="25560">
            <a:solidFill>
              <a:schemeClr val="accent4"/>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63360">
              <a:lnSpc>
                <a:spcPct val="100000"/>
              </a:lnSpc>
            </a:pPr>
            <a:r>
              <a:rPr lang="fr-FR" sz="900" b="0" strike="noStrike" spc="-1">
                <a:solidFill>
                  <a:srgbClr val="000000"/>
                </a:solidFill>
                <a:latin typeface="Montserrat"/>
                <a:ea typeface="Montserrat"/>
              </a:rPr>
              <a:t>Gestion du budget pass Culture</a:t>
            </a:r>
            <a:endParaRPr lang="fr-FR" sz="900" b="0" strike="noStrike" spc="-1">
              <a:latin typeface="Arial"/>
            </a:endParaRPr>
          </a:p>
        </p:txBody>
      </p:sp>
      <p:sp>
        <p:nvSpPr>
          <p:cNvPr id="637" name="CustomShape 10"/>
          <p:cNvSpPr/>
          <p:nvPr/>
        </p:nvSpPr>
        <p:spPr>
          <a:xfrm>
            <a:off x="4638600" y="1044360"/>
            <a:ext cx="4033440" cy="36432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58000"/>
              </a:lnSpc>
            </a:pPr>
            <a:r>
              <a:rPr lang="fr-FR" sz="900" b="0" strike="noStrike" spc="-1">
                <a:solidFill>
                  <a:srgbClr val="000000"/>
                </a:solidFill>
                <a:latin typeface="Montserrat"/>
                <a:ea typeface="Montserrat"/>
              </a:rPr>
              <a:t>⇒ page de pilotage du CE sur ADAGE</a:t>
            </a:r>
            <a:endParaRPr lang="fr-FR" sz="900" b="0" strike="noStrike" spc="-1">
              <a:latin typeface="Arial"/>
            </a:endParaRPr>
          </a:p>
        </p:txBody>
      </p:sp>
      <p:pic>
        <p:nvPicPr>
          <p:cNvPr id="638" name="Google Shape;514;p67"/>
          <p:cNvPicPr/>
          <p:nvPr/>
        </p:nvPicPr>
        <p:blipFill>
          <a:blip r:embed="rId3"/>
          <a:stretch/>
        </p:blipFill>
        <p:spPr>
          <a:xfrm>
            <a:off x="1084680" y="1453320"/>
            <a:ext cx="6452280" cy="1605960"/>
          </a:xfrm>
          <a:prstGeom prst="rect">
            <a:avLst/>
          </a:prstGeom>
          <a:ln>
            <a:noFill/>
          </a:ln>
        </p:spPr>
      </p:pic>
      <p:sp>
        <p:nvSpPr>
          <p:cNvPr id="639" name="Line 11"/>
          <p:cNvSpPr/>
          <p:nvPr/>
        </p:nvSpPr>
        <p:spPr>
          <a:xfrm flipV="1">
            <a:off x="637920" y="2136960"/>
            <a:ext cx="7719120" cy="10800"/>
          </a:xfrm>
          <a:prstGeom prst="line">
            <a:avLst/>
          </a:prstGeom>
          <a:ln w="38160">
            <a:solidFill>
              <a:srgbClr val="FEA839"/>
            </a:solidFill>
            <a:round/>
          </a:ln>
        </p:spPr>
        <p:style>
          <a:lnRef idx="1">
            <a:schemeClr val="accent1"/>
          </a:lnRef>
          <a:fillRef idx="0">
            <a:schemeClr val="accent1"/>
          </a:fillRef>
          <a:effectRef idx="0">
            <a:schemeClr val="accent1"/>
          </a:effectRef>
          <a:fontRef idx="minor"/>
        </p:style>
      </p:sp>
      <p:sp>
        <p:nvSpPr>
          <p:cNvPr id="640" name="Line 12"/>
          <p:cNvSpPr/>
          <p:nvPr/>
        </p:nvSpPr>
        <p:spPr>
          <a:xfrm flipV="1">
            <a:off x="637920" y="3048840"/>
            <a:ext cx="7719120" cy="10800"/>
          </a:xfrm>
          <a:prstGeom prst="line">
            <a:avLst/>
          </a:prstGeom>
          <a:ln w="38160">
            <a:solidFill>
              <a:srgbClr val="FEA839"/>
            </a:solidFill>
            <a:round/>
          </a:ln>
        </p:spPr>
        <p:style>
          <a:lnRef idx="1">
            <a:schemeClr val="accent1"/>
          </a:lnRef>
          <a:fillRef idx="0">
            <a:schemeClr val="accent1"/>
          </a:fillRef>
          <a:effectRef idx="0">
            <a:schemeClr val="accent1"/>
          </a:effectRef>
          <a:fontRef idx="minor"/>
        </p:style>
      </p:sp>
      <p:sp>
        <p:nvSpPr>
          <p:cNvPr id="641" name="Line 13"/>
          <p:cNvSpPr/>
          <p:nvPr/>
        </p:nvSpPr>
        <p:spPr>
          <a:xfrm flipV="1">
            <a:off x="637920" y="1491840"/>
            <a:ext cx="7719120" cy="10440"/>
          </a:xfrm>
          <a:prstGeom prst="line">
            <a:avLst/>
          </a:prstGeom>
          <a:ln w="38160">
            <a:solidFill>
              <a:srgbClr val="FEA839"/>
            </a:solidFill>
            <a:roun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451800" y="1364760"/>
            <a:ext cx="4251600" cy="479880"/>
          </a:xfrm>
          <a:prstGeom prst="rect">
            <a:avLst/>
          </a:prstGeom>
          <a:solidFill>
            <a:srgbClr val="FEEDD8"/>
          </a:solidFill>
          <a:ln w="25560">
            <a:solidFill>
              <a:schemeClr val="accent4"/>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63360">
              <a:lnSpc>
                <a:spcPct val="100000"/>
              </a:lnSpc>
            </a:pPr>
            <a:r>
              <a:rPr lang="fr-FR" sz="1100" b="0" strike="noStrike" spc="-1">
                <a:solidFill>
                  <a:srgbClr val="000000"/>
                </a:solidFill>
                <a:latin typeface="Montserrat"/>
                <a:ea typeface="Montserrat"/>
              </a:rPr>
              <a:t>Information au CA </a:t>
            </a:r>
            <a:r>
              <a:rPr lang="fr-FR" sz="1100" b="1" strike="noStrike" spc="-1">
                <a:solidFill>
                  <a:srgbClr val="000000"/>
                </a:solidFill>
                <a:latin typeface="Montserrat"/>
                <a:ea typeface="Montserrat"/>
              </a:rPr>
              <a:t>sans nécessité de vote </a:t>
            </a:r>
            <a:r>
              <a:rPr lang="fr-FR" sz="1100" b="0" strike="noStrike" spc="-1">
                <a:solidFill>
                  <a:srgbClr val="000000"/>
                </a:solidFill>
                <a:latin typeface="Montserrat"/>
                <a:ea typeface="Montserrat"/>
              </a:rPr>
              <a:t>quand le projet est intégralement financé par pass Culture</a:t>
            </a:r>
            <a:endParaRPr lang="fr-FR" sz="1100" b="0" strike="noStrike" spc="-1">
              <a:latin typeface="Arial"/>
            </a:endParaRPr>
          </a:p>
        </p:txBody>
      </p:sp>
      <p:sp>
        <p:nvSpPr>
          <p:cNvPr id="643" name="CustomShape 2"/>
          <p:cNvSpPr/>
          <p:nvPr/>
        </p:nvSpPr>
        <p:spPr>
          <a:xfrm>
            <a:off x="463320" y="2013480"/>
            <a:ext cx="4033440" cy="47988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35000"/>
              </a:lnSpc>
            </a:pPr>
            <a:r>
              <a:rPr lang="fr-FR" sz="1100" b="0" strike="noStrike" spc="-1">
                <a:solidFill>
                  <a:srgbClr val="000000"/>
                </a:solidFill>
                <a:latin typeface="Montserrat"/>
                <a:ea typeface="Montserrat"/>
              </a:rPr>
              <a:t>⇒ pour faciliter la présentation des actions, extraction pdf de l’ensemble des projets par ADAGE</a:t>
            </a:r>
            <a:endParaRPr lang="fr-FR" sz="1100" b="0" strike="noStrike" spc="-1">
              <a:latin typeface="Arial"/>
            </a:endParaRPr>
          </a:p>
        </p:txBody>
      </p:sp>
      <p:sp>
        <p:nvSpPr>
          <p:cNvPr id="644" name="CustomShape 3"/>
          <p:cNvSpPr/>
          <p:nvPr/>
        </p:nvSpPr>
        <p:spPr>
          <a:xfrm>
            <a:off x="403920" y="666000"/>
            <a:ext cx="8291520" cy="4046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100" b="1" strike="noStrike" spc="-1">
                <a:solidFill>
                  <a:srgbClr val="000000"/>
                </a:solidFill>
                <a:latin typeface="Montserrat"/>
                <a:ea typeface="Montserrat"/>
              </a:rPr>
              <a:t>Un outil au service du pilotage et des instances</a:t>
            </a:r>
            <a:endParaRPr lang="fr-FR" sz="2100" b="0" strike="noStrike" spc="-1">
              <a:latin typeface="Arial"/>
            </a:endParaRPr>
          </a:p>
        </p:txBody>
      </p:sp>
      <p:sp>
        <p:nvSpPr>
          <p:cNvPr id="645" name="CustomShape 4"/>
          <p:cNvSpPr/>
          <p:nvPr/>
        </p:nvSpPr>
        <p:spPr>
          <a:xfrm>
            <a:off x="228960" y="180720"/>
            <a:ext cx="7032600" cy="36468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nSpc>
                <a:spcPct val="115000"/>
              </a:lnSpc>
            </a:pPr>
            <a:r>
              <a:rPr lang="fr-FR" sz="1300" b="0" strike="noStrike" spc="-1">
                <a:solidFill>
                  <a:srgbClr val="5970B5"/>
                </a:solidFill>
                <a:latin typeface="Arial"/>
                <a:ea typeface="Arial"/>
              </a:rPr>
              <a:t>Ce que permettra l’association ADAGE-pass Culture dans la part collective</a:t>
            </a:r>
            <a:endParaRPr lang="fr-FR" sz="1300" b="0" strike="noStrike" spc="-1">
              <a:latin typeface="Arial"/>
            </a:endParaRPr>
          </a:p>
        </p:txBody>
      </p:sp>
      <p:sp>
        <p:nvSpPr>
          <p:cNvPr id="646" name="CustomShape 5"/>
          <p:cNvSpPr/>
          <p:nvPr/>
        </p:nvSpPr>
        <p:spPr>
          <a:xfrm>
            <a:off x="463320" y="2868840"/>
            <a:ext cx="4251600" cy="750240"/>
          </a:xfrm>
          <a:prstGeom prst="rect">
            <a:avLst/>
          </a:prstGeom>
          <a:solidFill>
            <a:srgbClr val="FEEDD8"/>
          </a:solidFill>
          <a:ln w="25560">
            <a:solidFill>
              <a:schemeClr val="accent4"/>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63360">
              <a:lnSpc>
                <a:spcPct val="100000"/>
              </a:lnSpc>
            </a:pPr>
            <a:r>
              <a:rPr lang="fr-FR" sz="1100" b="0" strike="noStrike" spc="-1">
                <a:solidFill>
                  <a:srgbClr val="000000"/>
                </a:solidFill>
                <a:latin typeface="Montserrat"/>
                <a:ea typeface="Montserrat"/>
              </a:rPr>
              <a:t>Le chef d’établissement peut s’appuyer, s’il le souhaite, sur </a:t>
            </a:r>
            <a:r>
              <a:rPr lang="fr-FR" sz="1100" b="1" strike="noStrike" spc="-1">
                <a:solidFill>
                  <a:srgbClr val="000000"/>
                </a:solidFill>
                <a:latin typeface="Montserrat"/>
                <a:ea typeface="Montserrat"/>
              </a:rPr>
              <a:t>le conseil pédagogique</a:t>
            </a:r>
            <a:r>
              <a:rPr lang="fr-FR" sz="1100" b="0" strike="noStrike" spc="-1">
                <a:solidFill>
                  <a:srgbClr val="000000"/>
                </a:solidFill>
                <a:latin typeface="Montserrat"/>
                <a:ea typeface="Montserrat"/>
              </a:rPr>
              <a:t> pour construire et approuver les projets utilisant le pass culture, à partir du diagnostic ADAGE.</a:t>
            </a:r>
            <a:endParaRPr lang="fr-FR" sz="1100" b="0" strike="noStrike" spc="-1">
              <a:latin typeface="Arial"/>
            </a:endParaRPr>
          </a:p>
        </p:txBody>
      </p:sp>
      <p:sp>
        <p:nvSpPr>
          <p:cNvPr id="647" name="CustomShape 6"/>
          <p:cNvSpPr/>
          <p:nvPr/>
        </p:nvSpPr>
        <p:spPr>
          <a:xfrm>
            <a:off x="479880" y="3763080"/>
            <a:ext cx="4033440" cy="479880"/>
          </a:xfrm>
          <a:prstGeom prst="rect">
            <a:avLst/>
          </a:prstGeom>
          <a:solidFill>
            <a:srgbClr val="E7EFFC"/>
          </a:solidFill>
          <a:ln w="25560">
            <a:solidFill>
              <a:srgbClr val="0070C0"/>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marL="101520" algn="just">
              <a:lnSpc>
                <a:spcPct val="135000"/>
              </a:lnSpc>
            </a:pPr>
            <a:r>
              <a:rPr lang="fr-FR" sz="1100" b="0" strike="noStrike" spc="-1">
                <a:solidFill>
                  <a:srgbClr val="000000"/>
                </a:solidFill>
                <a:latin typeface="Montserrat"/>
                <a:ea typeface="Montserrat"/>
              </a:rPr>
              <a:t>⇒ Recensement ADAGE et outils statistiques et de suivi</a:t>
            </a:r>
            <a:endParaRPr lang="fr-FR" sz="1100" b="0" strike="noStrike" spc="-1">
              <a:latin typeface="Arial"/>
            </a:endParaRPr>
          </a:p>
        </p:txBody>
      </p:sp>
      <p:pic>
        <p:nvPicPr>
          <p:cNvPr id="648" name="Google Shape;525;p68"/>
          <p:cNvPicPr/>
          <p:nvPr/>
        </p:nvPicPr>
        <p:blipFill>
          <a:blip r:embed="rId3"/>
          <a:stretch/>
        </p:blipFill>
        <p:spPr>
          <a:xfrm>
            <a:off x="4900680" y="1278360"/>
            <a:ext cx="3925440" cy="2736000"/>
          </a:xfrm>
          <a:prstGeom prst="rect">
            <a:avLst/>
          </a:prstGeom>
          <a:ln w="9360">
            <a:solidFill>
              <a:srgbClr val="F2F2F2"/>
            </a:solidFill>
            <a:rou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CustomShape 1"/>
          <p:cNvSpPr/>
          <p:nvPr/>
        </p:nvSpPr>
        <p:spPr>
          <a:xfrm>
            <a:off x="653400" y="0"/>
            <a:ext cx="7509600" cy="47066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gn="ctr">
              <a:lnSpc>
                <a:spcPct val="90000"/>
              </a:lnSpc>
            </a:pPr>
            <a:r>
              <a:rPr lang="fr-FR" sz="2700" b="1" strike="noStrike" spc="-1">
                <a:solidFill>
                  <a:srgbClr val="000000"/>
                </a:solidFill>
                <a:latin typeface="Montserrat"/>
                <a:ea typeface="Montserrat"/>
              </a:rPr>
              <a:t>Le recensement</a:t>
            </a:r>
            <a:endParaRPr lang="fr-FR" sz="2700" b="0" strike="noStrike" spc="-1">
              <a:latin typeface="Arial"/>
            </a:endParaRPr>
          </a:p>
          <a:p>
            <a:pPr algn="ctr">
              <a:lnSpc>
                <a:spcPct val="90000"/>
              </a:lnSpc>
            </a:pPr>
            <a:endParaRPr lang="fr-FR" sz="2700" b="0" strike="noStrike" spc="-1">
              <a:latin typeface="Arial"/>
            </a:endParaRPr>
          </a:p>
          <a:p>
            <a:pPr algn="ctr">
              <a:lnSpc>
                <a:spcPct val="90000"/>
              </a:lnSpc>
            </a:pPr>
            <a:r>
              <a:rPr lang="fr-FR" sz="1800" b="0" strike="noStrike" spc="-1">
                <a:solidFill>
                  <a:srgbClr val="000000"/>
                </a:solidFill>
                <a:latin typeface="Montserrat"/>
                <a:ea typeface="Montserrat"/>
              </a:rPr>
              <a:t>Il permet d’afficher de manière exhaustive les projets, actions, évènements et enseignements artistiques d’un établissement scolaire.</a:t>
            </a: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endParaRPr lang="fr-FR" sz="1800" b="0" strike="noStrike" spc="-1">
              <a:latin typeface="Arial"/>
            </a:endParaRPr>
          </a:p>
          <a:p>
            <a:pPr algn="ctr">
              <a:lnSpc>
                <a:spcPct val="90000"/>
              </a:lnSpc>
            </a:pPr>
            <a:r>
              <a:rPr lang="fr-FR" sz="1800" b="0" strike="noStrike" spc="-1">
                <a:solidFill>
                  <a:srgbClr val="000000"/>
                </a:solidFill>
                <a:latin typeface="Montserrat"/>
                <a:ea typeface="Montserrat"/>
              </a:rPr>
              <a:t>Il permet aussi de générer les attestations individuelles du parcours EAC de chaque élève et le volet culturel du projet d’établissement.</a:t>
            </a:r>
            <a:endParaRPr lang="fr-FR" sz="1800" b="0" strike="noStrike" spc="-1">
              <a:latin typeface="Arial"/>
            </a:endParaRPr>
          </a:p>
          <a:p>
            <a:pPr algn="ctr">
              <a:lnSpc>
                <a:spcPct val="90000"/>
              </a:lnSpc>
            </a:pPr>
            <a:endParaRPr lang="fr-FR" sz="1800" b="0" strike="noStrike" spc="-1">
              <a:latin typeface="Arial"/>
            </a:endParaRPr>
          </a:p>
          <a:p>
            <a:pPr>
              <a:lnSpc>
                <a:spcPct val="90000"/>
              </a:lnSpc>
            </a:pPr>
            <a:endParaRPr lang="fr-FR" sz="1800" b="0" strike="noStrike" spc="-1">
              <a:latin typeface="Arial"/>
            </a:endParaRPr>
          </a:p>
        </p:txBody>
      </p:sp>
      <p:pic>
        <p:nvPicPr>
          <p:cNvPr id="650" name="Google Shape;564;p73"/>
          <p:cNvPicPr/>
          <p:nvPr/>
        </p:nvPicPr>
        <p:blipFill>
          <a:blip r:embed="rId3"/>
          <a:stretch/>
        </p:blipFill>
        <p:spPr>
          <a:xfrm>
            <a:off x="1550880" y="1853280"/>
            <a:ext cx="5714640" cy="1755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51"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ABFEAAA6-1DA8-4327-8402-E8F81045EFAB}" type="slidenum">
              <a:rPr lang="fr-FR" sz="900" b="0" strike="noStrike" spc="-1">
                <a:solidFill>
                  <a:srgbClr val="888888"/>
                </a:solidFill>
                <a:latin typeface="Calibri"/>
                <a:ea typeface="Calibri"/>
              </a:rPr>
              <a:t>34</a:t>
            </a:fld>
            <a:endParaRPr lang="fr-FR" sz="900" b="0" strike="noStrike" spc="-1">
              <a:latin typeface="Times New Roman"/>
            </a:endParaRPr>
          </a:p>
        </p:txBody>
      </p:sp>
      <p:sp>
        <p:nvSpPr>
          <p:cNvPr id="652" name="CustomShape 2"/>
          <p:cNvSpPr/>
          <p:nvPr/>
        </p:nvSpPr>
        <p:spPr>
          <a:xfrm>
            <a:off x="416880" y="651600"/>
            <a:ext cx="8299800" cy="3646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68400" tIns="68400" rIns="68400" bIns="68400">
            <a:noAutofit/>
          </a:bodyPr>
          <a:lstStyle/>
          <a:p>
            <a:pPr marL="88920">
              <a:lnSpc>
                <a:spcPct val="100000"/>
              </a:lnSpc>
            </a:pPr>
            <a:r>
              <a:rPr lang="fr-FR" sz="1400" b="1" strike="noStrike" spc="-1">
                <a:solidFill>
                  <a:srgbClr val="000000"/>
                </a:solidFill>
                <a:latin typeface="Montserrat"/>
                <a:ea typeface="Montserrat"/>
              </a:rPr>
              <a:t>  Suivre les élèves et les projets avec ADAGE </a:t>
            </a:r>
            <a:endParaRPr lang="fr-FR" sz="1400" b="0" strike="noStrike" spc="-1">
              <a:latin typeface="Arial"/>
            </a:endParaRPr>
          </a:p>
        </p:txBody>
      </p:sp>
      <p:pic>
        <p:nvPicPr>
          <p:cNvPr id="653" name="Google Shape;592;p78"/>
          <p:cNvPicPr/>
          <p:nvPr/>
        </p:nvPicPr>
        <p:blipFill>
          <a:blip r:embed="rId4"/>
          <a:stretch/>
        </p:blipFill>
        <p:spPr>
          <a:xfrm>
            <a:off x="1034280" y="1224000"/>
            <a:ext cx="6851880" cy="3005280"/>
          </a:xfrm>
          <a:prstGeom prst="rect">
            <a:avLst/>
          </a:prstGeom>
          <a:ln>
            <a:noFill/>
          </a:ln>
        </p:spPr>
      </p:pic>
      <p:sp>
        <p:nvSpPr>
          <p:cNvPr id="654" name="CustomShape 3"/>
          <p:cNvSpPr/>
          <p:nvPr/>
        </p:nvSpPr>
        <p:spPr>
          <a:xfrm>
            <a:off x="6688080" y="651600"/>
            <a:ext cx="202680" cy="660600"/>
          </a:xfrm>
          <a:prstGeom prst="downArrow">
            <a:avLst>
              <a:gd name="adj1" fmla="val 50000"/>
              <a:gd name="adj2" fmla="val 50000"/>
            </a:avLst>
          </a:prstGeom>
          <a:solidFill>
            <a:srgbClr val="FFD966"/>
          </a:solidFill>
          <a:ln w="25560">
            <a:solidFill>
              <a:srgbClr val="42719B"/>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55"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FE832598-1D1E-484D-925D-0AD3242B8CA0}" type="slidenum">
              <a:rPr lang="fr-FR" sz="900" b="0" strike="noStrike" spc="-1">
                <a:solidFill>
                  <a:srgbClr val="888888"/>
                </a:solidFill>
                <a:latin typeface="Calibri"/>
                <a:ea typeface="Calibri"/>
              </a:rPr>
              <a:t>35</a:t>
            </a:fld>
            <a:endParaRPr lang="fr-FR" sz="900" b="0" strike="noStrike" spc="-1">
              <a:latin typeface="Times New Roman"/>
            </a:endParaRPr>
          </a:p>
        </p:txBody>
      </p:sp>
      <p:pic>
        <p:nvPicPr>
          <p:cNvPr id="656" name="Google Shape;599;p79"/>
          <p:cNvPicPr/>
          <p:nvPr/>
        </p:nvPicPr>
        <p:blipFill>
          <a:blip r:embed="rId4"/>
          <a:stretch/>
        </p:blipFill>
        <p:spPr>
          <a:xfrm>
            <a:off x="387360" y="930960"/>
            <a:ext cx="8383320" cy="3388680"/>
          </a:xfrm>
          <a:prstGeom prst="rect">
            <a:avLst/>
          </a:prstGeom>
          <a:ln>
            <a:noFill/>
          </a:ln>
        </p:spPr>
      </p:pic>
      <p:sp>
        <p:nvSpPr>
          <p:cNvPr id="657" name="CustomShape 2"/>
          <p:cNvSpPr/>
          <p:nvPr/>
        </p:nvSpPr>
        <p:spPr>
          <a:xfrm>
            <a:off x="310680" y="651600"/>
            <a:ext cx="8596800" cy="4269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68400" tIns="68400" rIns="68400" bIns="68400">
            <a:noAutofit/>
          </a:bodyPr>
          <a:lstStyle/>
          <a:p>
            <a:pPr marL="88920">
              <a:lnSpc>
                <a:spcPct val="100000"/>
              </a:lnSpc>
            </a:pPr>
            <a:r>
              <a:rPr lang="fr-FR" sz="1400" b="1" strike="noStrike" spc="-1">
                <a:solidFill>
                  <a:srgbClr val="000000"/>
                </a:solidFill>
                <a:latin typeface="Montserrat"/>
                <a:ea typeface="Montserrat"/>
              </a:rPr>
              <a:t>Suivre les élèves en fonction du nombre de projets et identification des non-bénéficiaires</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4"/>
          <p:cNvSpPr txBox="1"/>
          <p:nvPr/>
        </p:nvSpPr>
        <p:spPr>
          <a:xfrm>
            <a:off x="1118251" y="114789"/>
            <a:ext cx="6763725" cy="4242898"/>
          </a:xfrm>
          <a:prstGeom prst="rect">
            <a:avLst/>
          </a:prstGeom>
          <a:noFill/>
          <a:ln>
            <a:noFill/>
          </a:ln>
        </p:spPr>
        <p:txBody>
          <a:bodyPr spcFirstLastPara="1" wrap="square" lIns="68575" tIns="68575" rIns="68575" bIns="685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320096"/>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000" b="1" i="0" u="none" strike="noStrike" kern="0" cap="none" spc="0" normalizeH="0" baseline="0" noProof="0" dirty="0">
                <a:ln>
                  <a:noFill/>
                </a:ln>
                <a:solidFill>
                  <a:srgbClr val="000000"/>
                </a:solidFill>
                <a:effectLst/>
                <a:uLnTx/>
                <a:uFillTx/>
                <a:latin typeface="Montserrat"/>
                <a:ea typeface="Montserrat"/>
                <a:cs typeface="Montserrat"/>
                <a:sym typeface="Montserrat"/>
              </a:rPr>
              <a:t>Identifier des offres postées par des structures </a:t>
            </a:r>
            <a:endParaRPr kumimoji="0" sz="20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342900" marR="0" lvl="0" indent="-298450" algn="l" defTabSz="914400" rtl="0" eaLnBrk="1" fontAlgn="auto" latinLnBrk="0" hangingPunct="1">
              <a:lnSpc>
                <a:spcPct val="100000"/>
              </a:lnSpc>
              <a:spcBef>
                <a:spcPts val="900"/>
              </a:spcBef>
              <a:spcAft>
                <a:spcPts val="0"/>
              </a:spcAft>
              <a:buClr>
                <a:srgbClr val="000000"/>
              </a:buClr>
              <a:buSzPts val="1500"/>
              <a:buFont typeface="Montserrat"/>
              <a:buChar char="-"/>
              <a:tabLst/>
              <a:defRPr/>
            </a:pPr>
            <a:r>
              <a:rPr kumimoji="0" lang="fr" sz="2000" b="0" i="0" u="none" strike="noStrike" kern="0" cap="none" spc="0" normalizeH="0" baseline="0" noProof="0" dirty="0">
                <a:ln>
                  <a:noFill/>
                </a:ln>
                <a:solidFill>
                  <a:srgbClr val="000000"/>
                </a:solidFill>
                <a:effectLst/>
                <a:uLnTx/>
                <a:uFillTx/>
                <a:latin typeface="Montserrat"/>
                <a:ea typeface="Montserrat"/>
                <a:cs typeface="Montserrat"/>
                <a:sym typeface="Montserrat"/>
              </a:rPr>
              <a:t>prendre connaissance des offres dans l’onglet ressources ADAGE ;</a:t>
            </a: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342900" marR="0" lvl="0" indent="-298450" algn="l" defTabSz="914400" rtl="0" eaLnBrk="1" fontAlgn="auto" latinLnBrk="0" hangingPunct="1">
              <a:lnSpc>
                <a:spcPct val="100000"/>
              </a:lnSpc>
              <a:spcBef>
                <a:spcPts val="500"/>
              </a:spcBef>
              <a:spcAft>
                <a:spcPts val="0"/>
              </a:spcAft>
              <a:buClr>
                <a:srgbClr val="000000"/>
              </a:buClr>
              <a:buSzPts val="1500"/>
              <a:buFont typeface="Montserrat"/>
              <a:buChar char="-"/>
              <a:tabLst/>
              <a:defRPr/>
            </a:pPr>
            <a:r>
              <a:rPr kumimoji="0" lang="fr" sz="2000" b="0" i="0" u="none" strike="noStrike" kern="0" cap="none" spc="0" normalizeH="0" baseline="0" noProof="0" dirty="0">
                <a:ln>
                  <a:noFill/>
                </a:ln>
                <a:solidFill>
                  <a:srgbClr val="000000"/>
                </a:solidFill>
                <a:effectLst/>
                <a:uLnTx/>
                <a:uFillTx/>
                <a:latin typeface="Montserrat"/>
                <a:ea typeface="Montserrat"/>
                <a:cs typeface="Montserrat"/>
                <a:sym typeface="Montserrat"/>
              </a:rPr>
              <a:t>identifier les offres adaptées aux classes en fonction des ambitions pédagogiques.</a:t>
            </a: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r" sz="2000" b="0" i="0" u="none" strike="noStrike" kern="0" cap="none" spc="0" normalizeH="0" baseline="0" noProof="0" dirty="0">
                <a:ln>
                  <a:noFill/>
                </a:ln>
                <a:solidFill>
                  <a:srgbClr val="000000"/>
                </a:solidFill>
                <a:effectLst/>
                <a:uLnTx/>
                <a:uFillTx/>
                <a:latin typeface="Montserrat"/>
                <a:ea typeface="Montserrat"/>
                <a:cs typeface="Montserrat"/>
                <a:sym typeface="Montserrat"/>
              </a:rPr>
              <a:t>ou</a:t>
            </a: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000" b="1" i="0" u="none" strike="noStrike" kern="0" cap="none" spc="0" normalizeH="0" baseline="0" noProof="0" dirty="0">
                <a:ln>
                  <a:noFill/>
                </a:ln>
                <a:solidFill>
                  <a:srgbClr val="000000"/>
                </a:solidFill>
                <a:effectLst/>
                <a:uLnTx/>
                <a:uFillTx/>
                <a:latin typeface="Montserrat"/>
                <a:ea typeface="Montserrat"/>
                <a:cs typeface="Montserrat"/>
                <a:sym typeface="Montserrat"/>
              </a:rPr>
              <a:t>Construire des offres</a:t>
            </a:r>
            <a:endParaRPr kumimoji="0" sz="20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342900" marR="0" lvl="0" indent="-330200" algn="l" defTabSz="914400" rtl="0" eaLnBrk="1" fontAlgn="auto" latinLnBrk="0" hangingPunct="1">
              <a:lnSpc>
                <a:spcPct val="100000"/>
              </a:lnSpc>
              <a:spcBef>
                <a:spcPts val="900"/>
              </a:spcBef>
              <a:spcAft>
                <a:spcPts val="0"/>
              </a:spcAft>
              <a:buClr>
                <a:srgbClr val="000000"/>
              </a:buClr>
              <a:buSzPts val="2000"/>
              <a:buFont typeface="Montserrat"/>
              <a:buChar char="-"/>
              <a:tabLst/>
              <a:defRPr/>
            </a:pPr>
            <a:r>
              <a:rPr kumimoji="0" lang="fr" sz="2000" b="0" i="0" u="none" strike="noStrike" kern="0" cap="none" spc="0" normalizeH="0" baseline="0" noProof="0" dirty="0">
                <a:ln>
                  <a:noFill/>
                </a:ln>
                <a:solidFill>
                  <a:srgbClr val="000000"/>
                </a:solidFill>
                <a:effectLst/>
                <a:uLnTx/>
                <a:uFillTx/>
                <a:latin typeface="Montserrat"/>
                <a:ea typeface="Montserrat"/>
                <a:cs typeface="Montserrat"/>
                <a:sym typeface="Montserrat"/>
              </a:rPr>
              <a:t>contacter une structure de l’annuaire ADAGE ;</a:t>
            </a: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342900" marR="0" lvl="0" indent="-298450" algn="l" defTabSz="914400" rtl="0" eaLnBrk="1" fontAlgn="auto" latinLnBrk="0" hangingPunct="1">
              <a:lnSpc>
                <a:spcPct val="100000"/>
              </a:lnSpc>
              <a:spcBef>
                <a:spcPts val="500"/>
              </a:spcBef>
              <a:spcAft>
                <a:spcPts val="0"/>
              </a:spcAft>
              <a:buClr>
                <a:srgbClr val="000000"/>
              </a:buClr>
              <a:buSzPts val="1500"/>
              <a:buFont typeface="Montserrat"/>
              <a:buChar char="-"/>
              <a:tabLst/>
              <a:defRPr/>
            </a:pPr>
            <a:r>
              <a:rPr kumimoji="0" lang="fr" sz="2000" b="0" i="0" u="none" strike="noStrike" kern="0" cap="none" spc="0" normalizeH="0" baseline="0" noProof="0" dirty="0">
                <a:ln>
                  <a:noFill/>
                </a:ln>
                <a:solidFill>
                  <a:srgbClr val="000000"/>
                </a:solidFill>
                <a:effectLst/>
                <a:uLnTx/>
                <a:uFillTx/>
                <a:latin typeface="Montserrat"/>
                <a:ea typeface="Montserrat"/>
                <a:cs typeface="Montserrat"/>
                <a:sym typeface="Montserrat"/>
              </a:rPr>
              <a:t>co-construire une offre qui sera publiée par la structure.</a:t>
            </a:r>
            <a:endParaRPr kumimoji="0" sz="20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974514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58"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121E0833-DF1A-494C-B7BF-667A5250BD9D}" type="slidenum">
              <a:rPr lang="fr-FR" sz="900" b="0" strike="noStrike" spc="-1">
                <a:solidFill>
                  <a:srgbClr val="888888"/>
                </a:solidFill>
                <a:latin typeface="Calibri"/>
                <a:ea typeface="Calibri"/>
              </a:rPr>
              <a:t>37</a:t>
            </a:fld>
            <a:endParaRPr lang="fr-FR" sz="900" b="0" strike="noStrike" spc="-1">
              <a:latin typeface="Times New Roman"/>
            </a:endParaRPr>
          </a:p>
        </p:txBody>
      </p:sp>
      <p:sp>
        <p:nvSpPr>
          <p:cNvPr id="659" name="CustomShape 2"/>
          <p:cNvSpPr/>
          <p:nvPr/>
        </p:nvSpPr>
        <p:spPr>
          <a:xfrm>
            <a:off x="259920" y="200520"/>
            <a:ext cx="7939440" cy="477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68400" tIns="68400" rIns="68400" bIns="68400">
            <a:noAutofit/>
          </a:bodyPr>
          <a:lstStyle/>
          <a:p>
            <a:pPr marL="88920">
              <a:lnSpc>
                <a:spcPct val="100000"/>
              </a:lnSpc>
            </a:pPr>
            <a:r>
              <a:rPr lang="fr-FR" sz="1400" b="1" strike="noStrike" spc="-1">
                <a:solidFill>
                  <a:srgbClr val="000000"/>
                </a:solidFill>
                <a:latin typeface="Montserrat"/>
                <a:ea typeface="Montserrat"/>
              </a:rPr>
              <a:t>Suivre la gestion des offres collectives et les projets auxquels elles sont associées</a:t>
            </a:r>
            <a:endParaRPr lang="fr-FR" sz="1400" b="0" strike="noStrike" spc="-1">
              <a:latin typeface="Arial"/>
            </a:endParaRPr>
          </a:p>
        </p:txBody>
      </p:sp>
      <p:pic>
        <p:nvPicPr>
          <p:cNvPr id="660" name="Google Shape;607;p80"/>
          <p:cNvPicPr/>
          <p:nvPr/>
        </p:nvPicPr>
        <p:blipFill>
          <a:blip r:embed="rId4"/>
          <a:stretch/>
        </p:blipFill>
        <p:spPr>
          <a:xfrm>
            <a:off x="1720080" y="514440"/>
            <a:ext cx="6479280" cy="4317480"/>
          </a:xfrm>
          <a:prstGeom prst="rect">
            <a:avLst/>
          </a:prstGeom>
          <a:ln>
            <a:noFill/>
          </a:ln>
        </p:spPr>
      </p:pic>
      <p:sp>
        <p:nvSpPr>
          <p:cNvPr id="661" name="CustomShape 3"/>
          <p:cNvSpPr/>
          <p:nvPr/>
        </p:nvSpPr>
        <p:spPr>
          <a:xfrm>
            <a:off x="259920" y="1595880"/>
            <a:ext cx="1619640" cy="2206080"/>
          </a:xfrm>
          <a:prstGeom prst="rightArrowCallout">
            <a:avLst>
              <a:gd name="adj1" fmla="val 25000"/>
              <a:gd name="adj2" fmla="val 25000"/>
              <a:gd name="adj3" fmla="val 25000"/>
              <a:gd name="adj4" fmla="val 64977"/>
            </a:avLst>
          </a:prstGeom>
          <a:solidFill>
            <a:schemeClr val="lt1"/>
          </a:solidFill>
          <a:ln w="25560">
            <a:solidFill>
              <a:srgbClr val="DA005E"/>
            </a:solidFill>
            <a:round/>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a:lnSpc>
                <a:spcPct val="100000"/>
              </a:lnSpc>
            </a:pPr>
            <a:r>
              <a:rPr lang="fr-FR" sz="1100" b="0" strike="noStrike" spc="-1">
                <a:solidFill>
                  <a:srgbClr val="DA005E"/>
                </a:solidFill>
                <a:latin typeface="Arial"/>
                <a:ea typeface="Arial"/>
              </a:rPr>
              <a:t>Les offres pass Culture doivent être associées à des actions et projets par les rédacteurs de projets.</a:t>
            </a:r>
            <a:endParaRPr lang="fr-FR" sz="1100" b="0" strike="noStrike" spc="-1">
              <a:latin typeface="Arial"/>
            </a:endParaRPr>
          </a:p>
        </p:txBody>
      </p:sp>
      <p:sp>
        <p:nvSpPr>
          <p:cNvPr id="662" name="CustomShape 4"/>
          <p:cNvSpPr/>
          <p:nvPr/>
        </p:nvSpPr>
        <p:spPr>
          <a:xfrm>
            <a:off x="2295360" y="3441600"/>
            <a:ext cx="1730160" cy="126720"/>
          </a:xfrm>
          <a:prstGeom prst="rect">
            <a:avLst/>
          </a:prstGeom>
          <a:solidFill>
            <a:srgbClr val="DBDEEC"/>
          </a:solidFill>
          <a:ln w="25560">
            <a:solidFill>
              <a:srgbClr val="DBDEEC"/>
            </a:solidFill>
            <a:round/>
          </a:ln>
        </p:spPr>
        <p:style>
          <a:lnRef idx="0">
            <a:scrgbClr r="0" g="0" b="0"/>
          </a:lnRef>
          <a:fillRef idx="0">
            <a:scrgbClr r="0" g="0" b="0"/>
          </a:fillRef>
          <a:effectRef idx="0">
            <a:scrgbClr r="0" g="0" b="0"/>
          </a:effectRef>
          <a:fontRef idx="minor"/>
        </p:style>
      </p:sp>
      <p:pic>
        <p:nvPicPr>
          <p:cNvPr id="663" name="Google Shape;610;p80"/>
          <p:cNvPicPr/>
          <p:nvPr/>
        </p:nvPicPr>
        <p:blipFill>
          <a:blip r:embed="rId5"/>
          <a:stretch/>
        </p:blipFill>
        <p:spPr>
          <a:xfrm>
            <a:off x="2295360" y="4289400"/>
            <a:ext cx="1751040" cy="145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CustomShape 1"/>
          <p:cNvSpPr/>
          <p:nvPr/>
        </p:nvSpPr>
        <p:spPr>
          <a:xfrm>
            <a:off x="326520" y="531720"/>
            <a:ext cx="8317440" cy="41634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just">
              <a:lnSpc>
                <a:spcPct val="100000"/>
              </a:lnSpc>
            </a:pPr>
            <a:r>
              <a:rPr lang="fr-FR" sz="2000" b="1" strike="noStrike" spc="-1">
                <a:solidFill>
                  <a:srgbClr val="000000"/>
                </a:solidFill>
                <a:latin typeface="Montserrat"/>
                <a:ea typeface="Montserrat"/>
              </a:rPr>
              <a:t>Le chef d’établissement </a:t>
            </a:r>
            <a:r>
              <a:rPr lang="fr-FR" sz="2000" b="0" strike="noStrike" spc="-1">
                <a:solidFill>
                  <a:srgbClr val="000000"/>
                </a:solidFill>
                <a:latin typeface="Montserrat"/>
                <a:ea typeface="Montserrat"/>
              </a:rPr>
              <a:t>valide sur </a:t>
            </a:r>
            <a:r>
              <a:rPr lang="fr-FR" sz="2000" b="1" strike="noStrike" spc="-1">
                <a:solidFill>
                  <a:srgbClr val="000000"/>
                </a:solidFill>
                <a:latin typeface="Montserrat"/>
                <a:ea typeface="Montserrat"/>
              </a:rPr>
              <a:t>ADAGE </a:t>
            </a:r>
            <a:r>
              <a:rPr lang="fr-FR" sz="2000" b="0" strike="noStrike" spc="-1">
                <a:solidFill>
                  <a:srgbClr val="000000"/>
                </a:solidFill>
                <a:latin typeface="Montserrat"/>
                <a:ea typeface="Montserrat"/>
              </a:rPr>
              <a:t>les offres portées par l’équipe pédagogique :</a:t>
            </a:r>
            <a:endParaRPr lang="fr-FR" sz="2000" b="0" strike="noStrike" spc="-1">
              <a:latin typeface="Arial"/>
            </a:endParaRPr>
          </a:p>
          <a:p>
            <a:pPr algn="just">
              <a:lnSpc>
                <a:spcPct val="100000"/>
              </a:lnSpc>
            </a:pPr>
            <a:endParaRPr lang="fr-FR" sz="2000" b="0" strike="noStrike" spc="-1">
              <a:latin typeface="Arial"/>
            </a:endParaRPr>
          </a:p>
          <a:p>
            <a:pPr marL="285840" indent="-285480" algn="just">
              <a:lnSpc>
                <a:spcPct val="100000"/>
              </a:lnSpc>
              <a:buClr>
                <a:srgbClr val="000000"/>
              </a:buClr>
              <a:buFont typeface="Wingdings" charset="2"/>
              <a:buChar char=""/>
            </a:pPr>
            <a:r>
              <a:rPr lang="fr-FR" sz="2000" b="0" strike="noStrike" spc="-1">
                <a:solidFill>
                  <a:srgbClr val="000000"/>
                </a:solidFill>
                <a:latin typeface="Montserrat"/>
                <a:ea typeface="Montserrat"/>
              </a:rPr>
              <a:t>à partir des indicateurs statistiques</a:t>
            </a:r>
            <a:endParaRPr lang="fr-FR" sz="2000" b="0" strike="noStrike" spc="-1">
              <a:latin typeface="Arial"/>
            </a:endParaRPr>
          </a:p>
          <a:p>
            <a:pPr marL="285840" indent="-285480" algn="just">
              <a:lnSpc>
                <a:spcPct val="100000"/>
              </a:lnSpc>
              <a:buClr>
                <a:srgbClr val="000000"/>
              </a:buClr>
              <a:buFont typeface="Wingdings" charset="2"/>
              <a:buChar char=""/>
            </a:pPr>
            <a:r>
              <a:rPr lang="fr-FR" sz="2000" b="0" strike="noStrike" spc="-1">
                <a:solidFill>
                  <a:srgbClr val="000000"/>
                </a:solidFill>
                <a:latin typeface="Montserrat"/>
                <a:ea typeface="Montserrat"/>
              </a:rPr>
              <a:t>à partir de la page de suivi des élèves </a:t>
            </a:r>
            <a:endParaRPr lang="fr-FR" sz="2000" b="0" strike="noStrike" spc="-1">
              <a:latin typeface="Arial"/>
            </a:endParaRPr>
          </a:p>
          <a:p>
            <a:pPr marL="285840" indent="-285480" algn="just">
              <a:lnSpc>
                <a:spcPct val="100000"/>
              </a:lnSpc>
              <a:buClr>
                <a:srgbClr val="000000"/>
              </a:buClr>
              <a:buFont typeface="Wingdings" charset="2"/>
              <a:buChar char=""/>
            </a:pPr>
            <a:r>
              <a:rPr lang="fr-FR" sz="2000" b="0" strike="noStrike" spc="-1">
                <a:solidFill>
                  <a:srgbClr val="000000"/>
                </a:solidFill>
                <a:latin typeface="Montserrat"/>
                <a:ea typeface="Montserrat"/>
              </a:rPr>
              <a:t>à partir de la page de suivi pass Culture</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Montserrat"/>
                <a:ea typeface="Montserrat"/>
              </a:rPr>
              <a:t>Le chef d’établissement peut s’appuyer sur le </a:t>
            </a:r>
            <a:r>
              <a:rPr lang="fr-FR" sz="2000" b="1" strike="noStrike" spc="-1">
                <a:solidFill>
                  <a:srgbClr val="000000"/>
                </a:solidFill>
                <a:latin typeface="Montserrat"/>
                <a:ea typeface="Montserrat"/>
              </a:rPr>
              <a:t>conseil</a:t>
            </a:r>
            <a:r>
              <a:rPr lang="fr-FR" sz="2000" b="0" strike="noStrike" spc="-1">
                <a:solidFill>
                  <a:srgbClr val="000000"/>
                </a:solidFill>
                <a:latin typeface="Montserrat"/>
                <a:ea typeface="Montserrat"/>
              </a:rPr>
              <a:t> </a:t>
            </a:r>
            <a:r>
              <a:rPr lang="fr-FR" sz="2000" b="1" strike="noStrike" spc="-1">
                <a:solidFill>
                  <a:srgbClr val="000000"/>
                </a:solidFill>
                <a:latin typeface="Montserrat"/>
                <a:ea typeface="Montserrat"/>
              </a:rPr>
              <a:t>pédagogique</a:t>
            </a:r>
            <a:r>
              <a:rPr lang="fr-FR" sz="2000" b="0" strike="noStrike" spc="-1">
                <a:solidFill>
                  <a:srgbClr val="000000"/>
                </a:solidFill>
                <a:latin typeface="Montserrat"/>
                <a:ea typeface="Montserrat"/>
              </a:rPr>
              <a:t> pour décider des priorités et des choix stratégiques de l’établissement.</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Montserrat"/>
                <a:ea typeface="Montserrat"/>
              </a:rPr>
              <a:t>Le chef d ’établissement est épaulé par le </a:t>
            </a:r>
            <a:r>
              <a:rPr lang="fr-FR" sz="2000" b="1" strike="noStrike" spc="-1">
                <a:solidFill>
                  <a:srgbClr val="000000"/>
                </a:solidFill>
                <a:latin typeface="Montserrat"/>
                <a:ea typeface="Montserrat"/>
              </a:rPr>
              <a:t>professeur référent culture</a:t>
            </a:r>
            <a:endParaRPr lang="fr-FR" sz="2000" b="0" strike="noStrike" spc="-1">
              <a:latin typeface="Arial"/>
            </a:endParaRPr>
          </a:p>
          <a:p>
            <a:pPr marL="343080" algn="just">
              <a:lnSpc>
                <a:spcPct val="100000"/>
              </a:lnSpc>
            </a:pPr>
            <a:r>
              <a:rPr lang="fr-FR" sz="2000" b="0" strike="noStrike" spc="-1">
                <a:solidFill>
                  <a:srgbClr val="000000"/>
                </a:solidFill>
                <a:latin typeface="Montserrat"/>
                <a:ea typeface="Montserrat"/>
              </a:rPr>
              <a:t>            </a:t>
            </a:r>
            <a:endParaRPr lang="fr-FR" sz="2000" b="0" strike="noStrike" spc="-1">
              <a:latin typeface="Arial"/>
            </a:endParaRPr>
          </a:p>
          <a:p>
            <a:pPr marL="343080" algn="just">
              <a:lnSpc>
                <a:spcPct val="100000"/>
              </a:lnSpc>
            </a:pPr>
            <a:endParaRPr lang="fr-FR" sz="2000" b="0" strike="noStrike" spc="-1">
              <a:latin typeface="Arial"/>
            </a:endParaRPr>
          </a:p>
          <a:p>
            <a:pPr algn="just">
              <a:lnSpc>
                <a:spcPct val="100000"/>
              </a:lnSpc>
            </a:pPr>
            <a:endParaRPr lang="fr-FR" sz="2000" b="0" strike="noStrike" spc="-1">
              <a:latin typeface="Arial"/>
            </a:endParaRPr>
          </a:p>
          <a:p>
            <a:pPr marL="38160" algn="just">
              <a:lnSpc>
                <a:spcPct val="100000"/>
              </a:lnSpc>
            </a:pP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65"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125DB8E1-B665-44FF-B24F-3B9605E13DF3}" type="slidenum">
              <a:rPr lang="fr-FR" sz="900" b="0" strike="noStrike" spc="-1">
                <a:solidFill>
                  <a:srgbClr val="888888"/>
                </a:solidFill>
                <a:latin typeface="Calibri"/>
                <a:ea typeface="Calibri"/>
              </a:rPr>
              <a:t>39</a:t>
            </a:fld>
            <a:endParaRPr lang="fr-FR" sz="900" b="0" strike="noStrike" spc="-1">
              <a:latin typeface="Times New Roman"/>
            </a:endParaRPr>
          </a:p>
        </p:txBody>
      </p:sp>
      <p:sp>
        <p:nvSpPr>
          <p:cNvPr id="666" name="TextShape 2"/>
          <p:cNvSpPr txBox="1"/>
          <p:nvPr/>
        </p:nvSpPr>
        <p:spPr>
          <a:xfrm>
            <a:off x="2023920" y="510840"/>
            <a:ext cx="5301000" cy="392760"/>
          </a:xfrm>
          <a:prstGeom prst="rect">
            <a:avLst/>
          </a:prstGeom>
          <a:noFill/>
          <a:ln>
            <a:noFill/>
          </a:ln>
        </p:spPr>
        <p:txBody>
          <a:bodyPr lIns="0" tIns="0" rIns="0" bIns="0">
            <a:noAutofit/>
          </a:bodyPr>
          <a:lstStyle/>
          <a:p>
            <a:pPr>
              <a:lnSpc>
                <a:spcPct val="90000"/>
              </a:lnSpc>
            </a:pPr>
            <a:r>
              <a:rPr lang="fr-FR" sz="2100" b="1" strike="noStrike" spc="-1">
                <a:solidFill>
                  <a:srgbClr val="000000"/>
                </a:solidFill>
                <a:latin typeface="Montserrat"/>
                <a:ea typeface="Montserrat"/>
              </a:rPr>
              <a:t>Le rôle du professeur référent culture</a:t>
            </a:r>
            <a:endParaRPr lang="fr-FR" sz="2100" b="0" strike="noStrike" spc="-1">
              <a:solidFill>
                <a:srgbClr val="000000"/>
              </a:solidFill>
              <a:latin typeface="Arial"/>
            </a:endParaRPr>
          </a:p>
        </p:txBody>
      </p:sp>
      <p:sp>
        <p:nvSpPr>
          <p:cNvPr id="667" name="CustomShape 3"/>
          <p:cNvSpPr/>
          <p:nvPr/>
        </p:nvSpPr>
        <p:spPr>
          <a:xfrm>
            <a:off x="714240" y="1297800"/>
            <a:ext cx="3641760" cy="2302560"/>
          </a:xfrm>
          <a:prstGeom prst="rect">
            <a:avLst/>
          </a:prstGeom>
          <a:solidFill>
            <a:srgbClr val="FFF4E7"/>
          </a:solid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100000"/>
              </a:lnSpc>
            </a:pPr>
            <a:r>
              <a:rPr lang="fr-FR" sz="1400" b="1" u="sng" strike="noStrike" spc="-1">
                <a:solidFill>
                  <a:srgbClr val="000000"/>
                </a:solidFill>
                <a:uFillTx/>
                <a:latin typeface="Montserrat"/>
                <a:ea typeface="Montserrat"/>
              </a:rPr>
              <a:t>Ce qu’il fait</a:t>
            </a:r>
            <a:endParaRPr lang="fr-FR" sz="14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Il suit la formation proposée par la DAAC</a:t>
            </a:r>
            <a:endParaRPr lang="fr-FR" sz="11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Il aide les collègues à saisir les actions, évènements, projets et enseignements artistiques dans ADAGE</a:t>
            </a:r>
            <a:endParaRPr lang="fr-FR" sz="11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Il accompagne le chef d’établissement</a:t>
            </a:r>
            <a:endParaRPr lang="fr-FR" sz="11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Il peut organiser des temps de travail avec ses collègues selon les habitudes de l’EPLE</a:t>
            </a:r>
            <a:endParaRPr lang="fr-FR" sz="1100" b="0" strike="noStrike" spc="-1">
              <a:latin typeface="Arial"/>
            </a:endParaRPr>
          </a:p>
        </p:txBody>
      </p:sp>
      <p:sp>
        <p:nvSpPr>
          <p:cNvPr id="668" name="CustomShape 4"/>
          <p:cNvSpPr/>
          <p:nvPr/>
        </p:nvSpPr>
        <p:spPr>
          <a:xfrm>
            <a:off x="4601880" y="1297800"/>
            <a:ext cx="3881520" cy="2302560"/>
          </a:xfrm>
          <a:prstGeom prst="rect">
            <a:avLst/>
          </a:prstGeom>
          <a:solidFill>
            <a:srgbClr val="F2F2F2"/>
          </a:solid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100000"/>
              </a:lnSpc>
            </a:pPr>
            <a:r>
              <a:rPr lang="fr-FR" sz="1400" b="1" u="sng" strike="noStrike" spc="-1">
                <a:solidFill>
                  <a:srgbClr val="000000"/>
                </a:solidFill>
                <a:uFillTx/>
                <a:latin typeface="Montserrat"/>
                <a:ea typeface="Montserrat"/>
              </a:rPr>
              <a:t>Ce qu’il ne fait pas</a:t>
            </a:r>
            <a:endParaRPr lang="fr-FR" sz="14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La communication à destination des équipes pédagogiques est assurée par le CE</a:t>
            </a:r>
            <a:endParaRPr lang="fr-FR" sz="11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Il ne remplit pas ADAGE à la place de ses collègues</a:t>
            </a:r>
            <a:endParaRPr lang="fr-FR" sz="11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Il ne valide pas les offres pass culture de ses collègues</a:t>
            </a:r>
            <a:endParaRPr lang="fr-FR" sz="1100" b="0" strike="noStrike" spc="-1">
              <a:latin typeface="Arial"/>
            </a:endParaRPr>
          </a:p>
          <a:p>
            <a:pPr marL="216000" indent="-215640">
              <a:lnSpc>
                <a:spcPct val="100000"/>
              </a:lnSpc>
              <a:spcBef>
                <a:spcPts val="901"/>
              </a:spcBef>
              <a:buClr>
                <a:srgbClr val="000000"/>
              </a:buClr>
              <a:buFont typeface="Noto Sans Symbols"/>
              <a:buChar char="▪"/>
            </a:pPr>
            <a:r>
              <a:rPr lang="fr-FR" sz="1100" b="0" strike="noStrike" spc="-1">
                <a:solidFill>
                  <a:srgbClr val="000000"/>
                </a:solidFill>
                <a:latin typeface="Montserrat"/>
                <a:ea typeface="Montserrat"/>
              </a:rPr>
              <a:t>Seul le CE peut réunir le conseil pédagogique</a:t>
            </a:r>
            <a:endParaRPr lang="fr-FR" sz="1100" b="0" strike="noStrike" spc="-1">
              <a:latin typeface="Arial"/>
            </a:endParaRPr>
          </a:p>
          <a:p>
            <a:pPr>
              <a:lnSpc>
                <a:spcPct val="100000"/>
              </a:lnSpc>
            </a:pPr>
            <a:endParaRPr lang="fr-FR" sz="1100" b="0" strike="noStrike" spc="-1">
              <a:latin typeface="Arial"/>
            </a:endParaRPr>
          </a:p>
          <a:p>
            <a:pPr>
              <a:lnSpc>
                <a:spcPct val="100000"/>
              </a:lnSpc>
            </a:pPr>
            <a:endParaRPr lang="fr-FR" sz="1100" b="0" strike="noStrike" spc="-1">
              <a:latin typeface="Arial"/>
            </a:endParaRPr>
          </a:p>
        </p:txBody>
      </p:sp>
      <p:sp>
        <p:nvSpPr>
          <p:cNvPr id="7" name="Google Shape;620;p97"/>
          <p:cNvSpPr txBox="1"/>
          <p:nvPr/>
        </p:nvSpPr>
        <p:spPr>
          <a:xfrm>
            <a:off x="714226" y="3957962"/>
            <a:ext cx="7799784" cy="9020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900"/>
              <a:buFont typeface="Arial"/>
              <a:buNone/>
            </a:pPr>
            <a:r>
              <a:rPr lang="fr" sz="1500" b="1" i="0" u="none" strike="noStrike" cap="none" dirty="0">
                <a:solidFill>
                  <a:schemeClr val="dk1"/>
                </a:solidFill>
                <a:latin typeface="Montserrat"/>
                <a:ea typeface="Montserrat"/>
                <a:cs typeface="Montserrat"/>
                <a:sym typeface="Montserrat"/>
              </a:rPr>
              <a:t>La reconnaissance de la mission du référent culture se traduit par le versement d'une rémunération supplémentaire sous forme indemnitaire (IMP) au taux annuel de 625 €, le taux de 1 250 € peut être versé si la charge effective de travail le justifie (circulaire n° 2015-058 du 29-4-2015)."</a:t>
            </a:r>
            <a:endParaRPr sz="1500" b="1" i="0" u="none" strike="noStrike" cap="none" dirty="0">
              <a:solidFill>
                <a:schemeClr val="dk1"/>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46"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02238C77-0FB3-463F-996E-169D74405A8F}" type="slidenum">
              <a:rPr lang="fr-FR" sz="1000" b="0" strike="noStrike" spc="-1">
                <a:solidFill>
                  <a:srgbClr val="44546A"/>
                </a:solidFill>
                <a:latin typeface="Arial"/>
                <a:ea typeface="Arial"/>
              </a:rPr>
              <a:t>4</a:t>
            </a:fld>
            <a:endParaRPr lang="fr-FR" sz="1000" b="0" strike="noStrike" spc="-1">
              <a:latin typeface="Times New Roman"/>
            </a:endParaRPr>
          </a:p>
        </p:txBody>
      </p:sp>
      <p:sp>
        <p:nvSpPr>
          <p:cNvPr id="447" name="CustomShape 2"/>
          <p:cNvSpPr/>
          <p:nvPr/>
        </p:nvSpPr>
        <p:spPr>
          <a:xfrm>
            <a:off x="316080" y="1030680"/>
            <a:ext cx="8511480" cy="34495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gn="just">
              <a:lnSpc>
                <a:spcPct val="115000"/>
              </a:lnSpc>
            </a:pPr>
            <a:endParaRPr lang="fr-FR" sz="1800" b="0" strike="noStrike" spc="-1">
              <a:latin typeface="Arial"/>
            </a:endParaRPr>
          </a:p>
          <a:p>
            <a:pPr algn="just">
              <a:lnSpc>
                <a:spcPct val="115000"/>
              </a:lnSpc>
            </a:pPr>
            <a:r>
              <a:rPr lang="fr-FR" sz="1100" b="0" strike="noStrike" spc="-1">
                <a:solidFill>
                  <a:srgbClr val="000000"/>
                </a:solidFill>
                <a:latin typeface="Montserrat"/>
                <a:ea typeface="Montserrat"/>
              </a:rPr>
              <a:t>1 – Octroyer de </a:t>
            </a:r>
            <a:r>
              <a:rPr lang="fr-FR" sz="1100" b="1" strike="noStrike" spc="-1">
                <a:solidFill>
                  <a:srgbClr val="000000"/>
                </a:solidFill>
                <a:latin typeface="Montserrat"/>
                <a:ea typeface="Montserrat"/>
              </a:rPr>
              <a:t>nouveaux moyens </a:t>
            </a:r>
            <a:r>
              <a:rPr lang="fr-FR" sz="1100" b="0" strike="noStrike" spc="-1">
                <a:solidFill>
                  <a:srgbClr val="000000"/>
                </a:solidFill>
                <a:latin typeface="Montserrat"/>
                <a:ea typeface="Montserrat"/>
              </a:rPr>
              <a:t>substantiels pour l’EAC et ainsi viser 100 % des élèves</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2 – Développer de </a:t>
            </a:r>
            <a:r>
              <a:rPr lang="fr-FR" sz="1100" b="1" strike="noStrike" spc="-1">
                <a:solidFill>
                  <a:srgbClr val="000000"/>
                </a:solidFill>
                <a:latin typeface="Montserrat"/>
                <a:ea typeface="Montserrat"/>
              </a:rPr>
              <a:t>nouvelles manières de construire </a:t>
            </a:r>
            <a:r>
              <a:rPr lang="fr-FR" sz="1100" b="0" strike="noStrike" spc="-1">
                <a:solidFill>
                  <a:srgbClr val="000000"/>
                </a:solidFill>
                <a:latin typeface="Montserrat"/>
                <a:ea typeface="Montserrat"/>
              </a:rPr>
              <a:t>les actions EAC en appui sur </a:t>
            </a:r>
            <a:r>
              <a:rPr lang="fr-FR" sz="1100" b="1" strike="noStrike" spc="-1">
                <a:solidFill>
                  <a:srgbClr val="000000"/>
                </a:solidFill>
                <a:latin typeface="Montserrat"/>
                <a:ea typeface="Montserrat"/>
              </a:rPr>
              <a:t>le partenariat</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3 – Donner de la </a:t>
            </a:r>
            <a:r>
              <a:rPr lang="fr-FR" sz="1100" b="1" strike="noStrike" spc="-1">
                <a:solidFill>
                  <a:srgbClr val="000000"/>
                </a:solidFill>
                <a:latin typeface="Montserrat"/>
                <a:ea typeface="Montserrat"/>
              </a:rPr>
              <a:t>capacité d’agir aux enseignants </a:t>
            </a:r>
            <a:r>
              <a:rPr lang="fr-FR" sz="1100" b="0" strike="noStrike" spc="-1">
                <a:solidFill>
                  <a:srgbClr val="000000"/>
                </a:solidFill>
                <a:latin typeface="Montserrat"/>
                <a:ea typeface="Montserrat"/>
              </a:rPr>
              <a:t>en matière d’EAC</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4 – Encourager l’</a:t>
            </a:r>
            <a:r>
              <a:rPr lang="fr-FR" sz="1100" b="1" strike="noStrike" spc="-1">
                <a:solidFill>
                  <a:srgbClr val="000000"/>
                </a:solidFill>
                <a:latin typeface="Montserrat"/>
                <a:ea typeface="Montserrat"/>
              </a:rPr>
              <a:t>engagement</a:t>
            </a:r>
            <a:r>
              <a:rPr lang="fr-FR" sz="1100" b="0" strike="noStrike" spc="-1">
                <a:solidFill>
                  <a:srgbClr val="000000"/>
                </a:solidFill>
                <a:latin typeface="Montserrat"/>
                <a:ea typeface="Montserrat"/>
              </a:rPr>
              <a:t> des élèves dans les projets</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5 – Permettre une </a:t>
            </a:r>
            <a:r>
              <a:rPr lang="fr-FR" sz="1100" b="1" strike="noStrike" spc="-1">
                <a:solidFill>
                  <a:srgbClr val="000000"/>
                </a:solidFill>
                <a:latin typeface="Montserrat"/>
                <a:ea typeface="Montserrat"/>
              </a:rPr>
              <a:t>sensibilisation progressive et accompagnée</a:t>
            </a:r>
            <a:r>
              <a:rPr lang="fr-FR" sz="1100" b="0" strike="noStrike" spc="-1">
                <a:solidFill>
                  <a:srgbClr val="000000"/>
                </a:solidFill>
                <a:latin typeface="Montserrat"/>
                <a:ea typeface="Montserrat"/>
              </a:rPr>
              <a:t> de l’élève à la diversité des pratiques artistiques et culturelles en vue de leur </a:t>
            </a:r>
            <a:r>
              <a:rPr lang="fr-FR" sz="1100" b="1" strike="noStrike" spc="-1">
                <a:solidFill>
                  <a:srgbClr val="000000"/>
                </a:solidFill>
                <a:latin typeface="Montserrat"/>
                <a:ea typeface="Montserrat"/>
              </a:rPr>
              <a:t>autonomie</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6 - Faciliter le </a:t>
            </a:r>
            <a:r>
              <a:rPr lang="fr-FR" sz="1100" b="1" strike="noStrike" spc="-1">
                <a:solidFill>
                  <a:srgbClr val="000000"/>
                </a:solidFill>
                <a:latin typeface="Montserrat"/>
                <a:ea typeface="Montserrat"/>
              </a:rPr>
              <a:t>pilotage de l’EAC </a:t>
            </a:r>
            <a:r>
              <a:rPr lang="fr-FR" sz="1100" b="0" strike="noStrike" spc="-1">
                <a:solidFill>
                  <a:srgbClr val="000000"/>
                </a:solidFill>
                <a:latin typeface="Montserrat"/>
                <a:ea typeface="Montserrat"/>
              </a:rPr>
              <a:t>par les chefs d’établissement</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7 – Fédérer les acteurs éducatifs et culturels d’un même </a:t>
            </a:r>
            <a:r>
              <a:rPr lang="fr-FR" sz="1100" b="1" strike="noStrike" spc="-1">
                <a:solidFill>
                  <a:srgbClr val="000000"/>
                </a:solidFill>
                <a:latin typeface="Montserrat"/>
                <a:ea typeface="Montserrat"/>
              </a:rPr>
              <a:t>territoire</a:t>
            </a:r>
            <a:r>
              <a:rPr lang="fr-FR" sz="1100" b="0" strike="noStrike" spc="-1">
                <a:solidFill>
                  <a:srgbClr val="000000"/>
                </a:solidFill>
                <a:latin typeface="Montserrat"/>
                <a:ea typeface="Montserrat"/>
              </a:rPr>
              <a:t>.</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8 – Tracer les lignes d’un </a:t>
            </a:r>
            <a:r>
              <a:rPr lang="fr-FR" sz="1100" b="1" strike="noStrike" spc="-1">
                <a:solidFill>
                  <a:srgbClr val="000000"/>
                </a:solidFill>
                <a:latin typeface="Montserrat"/>
                <a:ea typeface="Montserrat"/>
              </a:rPr>
              <a:t>parcours EAC cohérent </a:t>
            </a:r>
            <a:r>
              <a:rPr lang="fr-FR" sz="1100" b="0" strike="noStrike" spc="-1">
                <a:solidFill>
                  <a:srgbClr val="000000"/>
                </a:solidFill>
                <a:latin typeface="Montserrat"/>
                <a:ea typeface="Montserrat"/>
              </a:rPr>
              <a:t>pour chaque élève</a:t>
            </a:r>
            <a:endParaRPr lang="fr-FR" sz="1100" b="0" strike="noStrike" spc="-1">
              <a:latin typeface="Arial"/>
            </a:endParaRPr>
          </a:p>
          <a:p>
            <a:pPr algn="just">
              <a:lnSpc>
                <a:spcPct val="115000"/>
              </a:lnSpc>
              <a:spcBef>
                <a:spcPts val="901"/>
              </a:spcBef>
            </a:pPr>
            <a:r>
              <a:rPr lang="fr-FR" sz="1100" b="0" strike="noStrike" spc="-1">
                <a:solidFill>
                  <a:srgbClr val="000000"/>
                </a:solidFill>
                <a:latin typeface="Montserrat"/>
                <a:ea typeface="Montserrat"/>
              </a:rPr>
              <a:t>9 – Construire une </a:t>
            </a:r>
            <a:r>
              <a:rPr lang="fr-FR" sz="1100" b="1" strike="noStrike" spc="-1">
                <a:solidFill>
                  <a:srgbClr val="000000"/>
                </a:solidFill>
                <a:latin typeface="Montserrat"/>
                <a:ea typeface="Montserrat"/>
              </a:rPr>
              <a:t>articulation logique </a:t>
            </a:r>
            <a:r>
              <a:rPr lang="fr-FR" sz="1100" b="0" strike="noStrike" spc="-1">
                <a:solidFill>
                  <a:srgbClr val="000000"/>
                </a:solidFill>
                <a:latin typeface="Montserrat"/>
                <a:ea typeface="Montserrat"/>
              </a:rPr>
              <a:t>entre le Pass Culture scolaire et sa version + 18</a:t>
            </a:r>
            <a:endParaRPr lang="fr-FR" sz="1100" b="0" strike="noStrike" spc="-1">
              <a:latin typeface="Arial"/>
            </a:endParaRPr>
          </a:p>
          <a:p>
            <a:pPr algn="just">
              <a:lnSpc>
                <a:spcPct val="115000"/>
              </a:lnSpc>
              <a:spcBef>
                <a:spcPts val="901"/>
              </a:spcBef>
              <a:spcAft>
                <a:spcPts val="901"/>
              </a:spcAft>
            </a:pPr>
            <a:r>
              <a:rPr lang="fr-FR" sz="1100" b="0" strike="noStrike" spc="-1">
                <a:solidFill>
                  <a:srgbClr val="000000"/>
                </a:solidFill>
                <a:latin typeface="Montserrat"/>
                <a:ea typeface="Montserrat"/>
              </a:rPr>
              <a:t>10 - Faciliter </a:t>
            </a:r>
            <a:r>
              <a:rPr lang="fr-FR" sz="1100" b="1" strike="noStrike" spc="-1">
                <a:solidFill>
                  <a:srgbClr val="000000"/>
                </a:solidFill>
                <a:latin typeface="Montserrat"/>
                <a:ea typeface="Montserrat"/>
              </a:rPr>
              <a:t>l’égalité d’accès à la culture </a:t>
            </a:r>
            <a:r>
              <a:rPr lang="fr-FR" sz="1100" b="0" strike="noStrike" spc="-1">
                <a:solidFill>
                  <a:srgbClr val="000000"/>
                </a:solidFill>
                <a:latin typeface="Montserrat"/>
                <a:ea typeface="Montserrat"/>
              </a:rPr>
              <a:t>pour tous</a:t>
            </a:r>
            <a:endParaRPr lang="fr-FR" sz="1100" b="0" strike="noStrike" spc="-1">
              <a:latin typeface="Arial"/>
            </a:endParaRPr>
          </a:p>
        </p:txBody>
      </p:sp>
      <p:sp>
        <p:nvSpPr>
          <p:cNvPr id="448" name="CustomShape 3"/>
          <p:cNvSpPr/>
          <p:nvPr/>
        </p:nvSpPr>
        <p:spPr>
          <a:xfrm>
            <a:off x="681480" y="458640"/>
            <a:ext cx="8030520" cy="333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100" b="1" strike="noStrike" spc="-1">
                <a:solidFill>
                  <a:srgbClr val="000000"/>
                </a:solidFill>
                <a:latin typeface="Montserrat"/>
                <a:ea typeface="Montserrat"/>
              </a:rPr>
              <a:t>Pourquoi un pass Culture au collège et au lycée ?</a:t>
            </a:r>
            <a:endParaRPr lang="fr-FR"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CustomShape 1"/>
          <p:cNvSpPr/>
          <p:nvPr/>
        </p:nvSpPr>
        <p:spPr>
          <a:xfrm>
            <a:off x="563040" y="1112040"/>
            <a:ext cx="8150760" cy="296316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100000"/>
              </a:lnSpc>
            </a:pPr>
            <a:r>
              <a:rPr lang="fr-FR" sz="1900" b="1" strike="noStrike" spc="-1">
                <a:solidFill>
                  <a:srgbClr val="000000"/>
                </a:solidFill>
                <a:latin typeface="Montserrat"/>
                <a:ea typeface="Montserrat"/>
              </a:rPr>
              <a:t>Réalisation de l’action et paiement de la structure culturelle</a:t>
            </a:r>
            <a:endParaRPr lang="fr-FR" sz="1900" b="0" strike="noStrike" spc="-1">
              <a:latin typeface="Arial"/>
            </a:endParaRPr>
          </a:p>
          <a:p>
            <a:pPr algn="ctr">
              <a:lnSpc>
                <a:spcPct val="100000"/>
              </a:lnSpc>
              <a:spcBef>
                <a:spcPts val="499"/>
              </a:spcBef>
            </a:pPr>
            <a:endParaRPr lang="fr-FR" sz="1900" b="0" strike="noStrike" spc="-1">
              <a:latin typeface="Arial"/>
            </a:endParaRPr>
          </a:p>
          <a:p>
            <a:pPr algn="ctr">
              <a:lnSpc>
                <a:spcPct val="100000"/>
              </a:lnSpc>
              <a:spcBef>
                <a:spcPts val="499"/>
              </a:spcBef>
            </a:pPr>
            <a:r>
              <a:rPr lang="fr-FR" sz="1900" b="0" strike="noStrike" spc="-1">
                <a:solidFill>
                  <a:srgbClr val="000000"/>
                </a:solidFill>
                <a:latin typeface="Montserrat"/>
                <a:ea typeface="Montserrat"/>
              </a:rPr>
              <a:t>Si le projet se déroule dans le calendrier prévu, la mise en paiement de l’offre est automatique. </a:t>
            </a:r>
            <a:endParaRPr lang="fr-FR" sz="1900" b="0" strike="noStrike" spc="-1">
              <a:latin typeface="Arial"/>
            </a:endParaRPr>
          </a:p>
          <a:p>
            <a:pPr algn="ctr">
              <a:lnSpc>
                <a:spcPct val="100000"/>
              </a:lnSpc>
            </a:pPr>
            <a:r>
              <a:rPr lang="fr-FR" sz="1900" b="0" strike="noStrike" spc="-1">
                <a:solidFill>
                  <a:srgbClr val="000000"/>
                </a:solidFill>
                <a:latin typeface="Montserrat"/>
                <a:ea typeface="Montserrat"/>
              </a:rPr>
              <a:t>L’acteur est remboursé à 100% par la SAS (Société d’Action Simplifiée) pass Culture, une fois l’activité effectuée.</a:t>
            </a:r>
            <a:endParaRPr lang="fr-FR" sz="1900" b="0" strike="noStrike" spc="-1">
              <a:latin typeface="Arial"/>
            </a:endParaRPr>
          </a:p>
          <a:p>
            <a:pPr algn="ctr">
              <a:lnSpc>
                <a:spcPct val="100000"/>
              </a:lnSpc>
            </a:pPr>
            <a:endParaRPr lang="fr-FR" sz="1900" b="0" strike="noStrike" spc="-1">
              <a:latin typeface="Arial"/>
            </a:endParaRPr>
          </a:p>
          <a:p>
            <a:pPr algn="ctr">
              <a:lnSpc>
                <a:spcPct val="100000"/>
              </a:lnSpc>
            </a:pPr>
            <a:endParaRPr lang="fr-FR" sz="1900" b="0" strike="noStrike" spc="-1">
              <a:latin typeface="Arial"/>
            </a:endParaRPr>
          </a:p>
          <a:p>
            <a:pPr algn="ctr">
              <a:lnSpc>
                <a:spcPct val="100000"/>
              </a:lnSpc>
            </a:pPr>
            <a:r>
              <a:rPr lang="fr-FR" sz="1800" b="1" strike="noStrike" spc="-1">
                <a:solidFill>
                  <a:srgbClr val="000000"/>
                </a:solidFill>
                <a:latin typeface="Montserrat"/>
                <a:ea typeface="Montserrat"/>
              </a:rPr>
              <a:t>Les offres pass Culture doivent être réalisées avant le 31 août, il n’y aura pas de report de crédit sur l’année suivante</a:t>
            </a:r>
            <a:r>
              <a:rPr lang="fr-FR" sz="1800" b="0" strike="noStrike" spc="-1">
                <a:solidFill>
                  <a:srgbClr val="000000"/>
                </a:solidFill>
                <a:latin typeface="Montserrat"/>
                <a:ea typeface="Montserrat"/>
              </a:rPr>
              <a:t>.</a:t>
            </a:r>
            <a:endParaRPr lang="fr-FR" sz="1800" b="0" strike="noStrike" spc="-1">
              <a:latin typeface="Arial"/>
            </a:endParaRPr>
          </a:p>
          <a:p>
            <a:pPr algn="ctr">
              <a:lnSpc>
                <a:spcPct val="100000"/>
              </a:lnSpc>
              <a:spcBef>
                <a:spcPts val="499"/>
              </a:spcBef>
              <a:spcAft>
                <a:spcPts val="499"/>
              </a:spcAft>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337680" y="450720"/>
            <a:ext cx="8150760" cy="455940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100000"/>
              </a:lnSpc>
            </a:pPr>
            <a:r>
              <a:rPr lang="fr-FR" sz="1800" b="0" strike="noStrike" spc="-1">
                <a:solidFill>
                  <a:srgbClr val="000000"/>
                </a:solidFill>
                <a:latin typeface="Montserrat"/>
                <a:ea typeface="Montserrat"/>
              </a:rPr>
              <a:t>.</a:t>
            </a:r>
            <a:endParaRPr lang="fr-FR" sz="1800" b="0" strike="noStrike" spc="-1">
              <a:latin typeface="Arial"/>
            </a:endParaRPr>
          </a:p>
          <a:p>
            <a:pPr algn="ctr">
              <a:lnSpc>
                <a:spcPct val="100000"/>
              </a:lnSpc>
              <a:spcBef>
                <a:spcPts val="499"/>
              </a:spcBef>
            </a:pPr>
            <a:r>
              <a:rPr lang="fr-FR" sz="1900" b="1" strike="noStrike" spc="-1">
                <a:solidFill>
                  <a:srgbClr val="000000"/>
                </a:solidFill>
                <a:latin typeface="Montserrat"/>
                <a:ea typeface="Montserrat"/>
              </a:rPr>
              <a:t>Bilan</a:t>
            </a:r>
            <a:endParaRPr lang="fr-FR" sz="1900" b="0" strike="noStrike" spc="-1">
              <a:latin typeface="Arial"/>
            </a:endParaRPr>
          </a:p>
          <a:p>
            <a:pPr algn="ctr">
              <a:lnSpc>
                <a:spcPct val="100000"/>
              </a:lnSpc>
              <a:spcBef>
                <a:spcPts val="499"/>
              </a:spcBef>
            </a:pPr>
            <a:endParaRPr lang="fr-FR" sz="1900" b="0" strike="noStrike" spc="-1">
              <a:latin typeface="Arial"/>
            </a:endParaRPr>
          </a:p>
          <a:p>
            <a:pPr>
              <a:lnSpc>
                <a:spcPct val="100000"/>
              </a:lnSpc>
              <a:spcBef>
                <a:spcPts val="499"/>
              </a:spcBef>
            </a:pPr>
            <a:r>
              <a:rPr lang="fr-FR" sz="1900" b="0" strike="noStrike" spc="-1">
                <a:solidFill>
                  <a:srgbClr val="000000"/>
                </a:solidFill>
                <a:latin typeface="Montserrat"/>
                <a:ea typeface="Montserrat"/>
              </a:rPr>
              <a:t>Le chef d’établissement demande à ce que le </a:t>
            </a:r>
            <a:r>
              <a:rPr lang="fr-FR" sz="1900" b="1" strike="noStrike" spc="-1">
                <a:solidFill>
                  <a:srgbClr val="000000"/>
                </a:solidFill>
                <a:latin typeface="Montserrat"/>
                <a:ea typeface="Montserrat"/>
              </a:rPr>
              <a:t>bilan du projet soit renseigné dans ADAGE</a:t>
            </a:r>
            <a:r>
              <a:rPr lang="fr-FR" sz="1900" b="0" strike="noStrike" spc="-1">
                <a:solidFill>
                  <a:srgbClr val="000000"/>
                </a:solidFill>
                <a:latin typeface="Montserrat"/>
                <a:ea typeface="Montserrat"/>
              </a:rPr>
              <a:t>. Le bilan est utile :</a:t>
            </a:r>
            <a:endParaRPr lang="fr-FR" sz="1900" b="0" strike="noStrike" spc="-1">
              <a:latin typeface="Arial"/>
            </a:endParaRPr>
          </a:p>
          <a:p>
            <a:pPr>
              <a:lnSpc>
                <a:spcPct val="100000"/>
              </a:lnSpc>
              <a:spcBef>
                <a:spcPts val="499"/>
              </a:spcBef>
            </a:pPr>
            <a:endParaRPr lang="fr-FR" sz="1900" b="0" strike="noStrike" spc="-1">
              <a:latin typeface="Arial"/>
            </a:endParaRPr>
          </a:p>
          <a:p>
            <a:pPr marL="343080" indent="-285480">
              <a:lnSpc>
                <a:spcPct val="100000"/>
              </a:lnSpc>
              <a:spcBef>
                <a:spcPts val="499"/>
              </a:spcBef>
              <a:buClr>
                <a:srgbClr val="000000"/>
              </a:buClr>
              <a:buFont typeface="Montserrat"/>
              <a:buChar char="-"/>
            </a:pPr>
            <a:r>
              <a:rPr lang="fr-FR" sz="1900" b="0" strike="noStrike" spc="-1">
                <a:solidFill>
                  <a:srgbClr val="000000"/>
                </a:solidFill>
                <a:latin typeface="Montserrat"/>
                <a:ea typeface="Montserrat"/>
              </a:rPr>
              <a:t>à </a:t>
            </a:r>
            <a:r>
              <a:rPr lang="fr-FR" sz="1900" b="1" strike="noStrike" spc="-1">
                <a:solidFill>
                  <a:srgbClr val="000000"/>
                </a:solidFill>
                <a:latin typeface="Montserrat"/>
                <a:ea typeface="Montserrat"/>
              </a:rPr>
              <a:t>l’équipe pédagogique</a:t>
            </a:r>
            <a:r>
              <a:rPr lang="fr-FR" sz="1900" b="0" strike="noStrike" spc="-1">
                <a:solidFill>
                  <a:srgbClr val="000000"/>
                </a:solidFill>
                <a:latin typeface="Montserrat"/>
                <a:ea typeface="Montserrat"/>
              </a:rPr>
              <a:t> pour évaluer l’action</a:t>
            </a:r>
            <a:endParaRPr lang="fr-FR" sz="1900" b="0" strike="noStrike" spc="-1">
              <a:latin typeface="Arial"/>
            </a:endParaRPr>
          </a:p>
          <a:p>
            <a:pPr marL="343080" indent="-285480">
              <a:lnSpc>
                <a:spcPct val="100000"/>
              </a:lnSpc>
              <a:spcBef>
                <a:spcPts val="499"/>
              </a:spcBef>
              <a:buClr>
                <a:srgbClr val="000000"/>
              </a:buClr>
              <a:buFont typeface="Montserrat"/>
              <a:buChar char="-"/>
            </a:pPr>
            <a:r>
              <a:rPr lang="fr-FR" sz="1900" b="0" strike="noStrike" spc="-1">
                <a:solidFill>
                  <a:srgbClr val="000000"/>
                </a:solidFill>
                <a:latin typeface="Montserrat"/>
                <a:ea typeface="Montserrat"/>
              </a:rPr>
              <a:t>au </a:t>
            </a:r>
            <a:r>
              <a:rPr lang="fr-FR" sz="1900" b="1" strike="noStrike" spc="-1">
                <a:solidFill>
                  <a:srgbClr val="000000"/>
                </a:solidFill>
                <a:latin typeface="Montserrat"/>
                <a:ea typeface="Montserrat"/>
              </a:rPr>
              <a:t>chef d’établissement </a:t>
            </a:r>
            <a:r>
              <a:rPr lang="fr-FR" sz="1900" b="0" strike="noStrike" spc="-1">
                <a:solidFill>
                  <a:srgbClr val="000000"/>
                </a:solidFill>
                <a:latin typeface="Montserrat"/>
                <a:ea typeface="Montserrat"/>
              </a:rPr>
              <a:t>pour apprécier la dynamique de sa politique EAC et la relation avec les partenaires</a:t>
            </a:r>
            <a:endParaRPr lang="fr-FR" sz="1900" b="0" strike="noStrike" spc="-1">
              <a:latin typeface="Arial"/>
            </a:endParaRPr>
          </a:p>
          <a:p>
            <a:pPr marL="343080" indent="-285480">
              <a:lnSpc>
                <a:spcPct val="100000"/>
              </a:lnSpc>
              <a:spcBef>
                <a:spcPts val="499"/>
              </a:spcBef>
              <a:spcAft>
                <a:spcPts val="499"/>
              </a:spcAft>
              <a:buClr>
                <a:srgbClr val="000000"/>
              </a:buClr>
              <a:buFont typeface="Montserrat"/>
              <a:buChar char="-"/>
            </a:pPr>
            <a:r>
              <a:rPr lang="fr-FR" sz="1900" b="0" strike="noStrike" spc="-1">
                <a:solidFill>
                  <a:srgbClr val="000000"/>
                </a:solidFill>
                <a:latin typeface="Montserrat"/>
                <a:ea typeface="Montserrat"/>
              </a:rPr>
              <a:t>à la </a:t>
            </a:r>
            <a:r>
              <a:rPr lang="fr-FR" sz="1900" b="1" strike="noStrike" spc="-1">
                <a:solidFill>
                  <a:srgbClr val="000000"/>
                </a:solidFill>
                <a:latin typeface="Montserrat"/>
                <a:ea typeface="Montserrat"/>
              </a:rPr>
              <a:t>DAAC</a:t>
            </a:r>
            <a:r>
              <a:rPr lang="fr-FR" sz="1900" b="0" strike="noStrike" spc="-1">
                <a:solidFill>
                  <a:srgbClr val="000000"/>
                </a:solidFill>
                <a:latin typeface="Montserrat"/>
                <a:ea typeface="Montserrat"/>
              </a:rPr>
              <a:t> pour mesurer les réalisations, la qualité des partenariats engagés et piloter les appels à projets futurs</a:t>
            </a:r>
            <a:endParaRPr lang="fr-FR"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extShape 1"/>
          <p:cNvSpPr txBox="1"/>
          <p:nvPr/>
        </p:nvSpPr>
        <p:spPr>
          <a:xfrm>
            <a:off x="604800" y="2019960"/>
            <a:ext cx="7934400" cy="1103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Calendriers et Ressources</a:t>
            </a:r>
            <a:endParaRPr lang="fr-FR" sz="5400" b="0" strike="noStrike" spc="-1">
              <a:solidFill>
                <a:srgbClr val="000000"/>
              </a:solidFill>
              <a:latin typeface="Arial"/>
            </a:endParaRPr>
          </a:p>
        </p:txBody>
      </p:sp>
      <p:pic>
        <p:nvPicPr>
          <p:cNvPr id="674" name="Google Shape;651;p88"/>
          <p:cNvPicPr/>
          <p:nvPr/>
        </p:nvPicPr>
        <p:blipFill>
          <a:blip r:embed="rId2">
            <a:alphaModFix amt="40000"/>
          </a:blip>
          <a:stretch/>
        </p:blipFill>
        <p:spPr>
          <a:xfrm>
            <a:off x="6802200" y="2819880"/>
            <a:ext cx="4342320" cy="430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75"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EF97EAB3-09C6-4BCE-90A1-EDBCFDA01581}" type="slidenum">
              <a:rPr lang="fr-FR" sz="900" b="0" strike="noStrike" spc="-1">
                <a:solidFill>
                  <a:srgbClr val="888888"/>
                </a:solidFill>
                <a:latin typeface="Calibri"/>
                <a:ea typeface="Calibri"/>
              </a:rPr>
              <a:t>43</a:t>
            </a:fld>
            <a:endParaRPr lang="fr-FR" sz="900" b="0" strike="noStrike" spc="-1">
              <a:latin typeface="Times New Roman"/>
            </a:endParaRPr>
          </a:p>
        </p:txBody>
      </p:sp>
      <p:sp>
        <p:nvSpPr>
          <p:cNvPr id="676" name="TextShape 2"/>
          <p:cNvSpPr txBox="1"/>
          <p:nvPr/>
        </p:nvSpPr>
        <p:spPr>
          <a:xfrm>
            <a:off x="282960" y="573480"/>
            <a:ext cx="8424720" cy="954720"/>
          </a:xfrm>
          <a:prstGeom prst="rect">
            <a:avLst/>
          </a:prstGeom>
          <a:noFill/>
          <a:ln>
            <a:noFill/>
          </a:ln>
        </p:spPr>
        <p:txBody>
          <a:bodyPr lIns="0" tIns="0" rIns="0" bIns="0">
            <a:noAutofit/>
          </a:bodyPr>
          <a:lstStyle/>
          <a:p>
            <a:pPr>
              <a:lnSpc>
                <a:spcPct val="90000"/>
              </a:lnSpc>
            </a:pPr>
            <a:r>
              <a:rPr lang="fr-FR" sz="2900" b="1" strike="noStrike" spc="-1">
                <a:solidFill>
                  <a:srgbClr val="000000"/>
                </a:solidFill>
                <a:latin typeface="Montserrat"/>
                <a:ea typeface="Montserrat"/>
              </a:rPr>
              <a:t>Calendrier des formations académiques</a:t>
            </a:r>
            <a:endParaRPr lang="fr-FR" sz="2900" b="0" strike="noStrike" spc="-1">
              <a:solidFill>
                <a:srgbClr val="000000"/>
              </a:solidFill>
              <a:latin typeface="Arial"/>
            </a:endParaRPr>
          </a:p>
        </p:txBody>
      </p:sp>
      <p:sp>
        <p:nvSpPr>
          <p:cNvPr id="677" name="CustomShape 3"/>
          <p:cNvSpPr/>
          <p:nvPr/>
        </p:nvSpPr>
        <p:spPr>
          <a:xfrm>
            <a:off x="648720" y="1233000"/>
            <a:ext cx="7776000" cy="37841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fr-FR" sz="2000" b="1" strike="noStrike" spc="-1" dirty="0">
                <a:solidFill>
                  <a:srgbClr val="000000"/>
                </a:solidFill>
                <a:latin typeface="Arial"/>
                <a:ea typeface="Arial"/>
              </a:rPr>
              <a:t>Formation à l’attention des chefs d’établissement :</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r>
              <a:rPr lang="fr-FR" sz="2000" b="0" i="1" strike="noStrike" spc="-1" dirty="0">
                <a:solidFill>
                  <a:srgbClr val="000000"/>
                </a:solidFill>
                <a:latin typeface="Arial"/>
                <a:ea typeface="Arial"/>
              </a:rPr>
              <a:t>Lundi 22 novembre </a:t>
            </a:r>
            <a:r>
              <a:rPr lang="fr-FR" sz="2000" b="0" strike="noStrike" spc="-1" dirty="0">
                <a:solidFill>
                  <a:srgbClr val="000000"/>
                </a:solidFill>
                <a:latin typeface="Arial"/>
                <a:ea typeface="Arial"/>
              </a:rPr>
              <a:t>de 14 à 16 heures, dans chaque département</a:t>
            </a:r>
            <a:endParaRPr lang="fr-FR" sz="2000" b="0" strike="noStrike" spc="-1" dirty="0">
              <a:latin typeface="Arial"/>
            </a:endParaRPr>
          </a:p>
          <a:p>
            <a:pPr>
              <a:lnSpc>
                <a:spcPct val="100000"/>
              </a:lnSpc>
            </a:pPr>
            <a:endParaRPr lang="fr-FR" sz="2000" b="0" strike="noStrike" spc="-1" dirty="0">
              <a:latin typeface="Arial"/>
            </a:endParaRPr>
          </a:p>
          <a:p>
            <a:pPr marL="343080" indent="-342720">
              <a:lnSpc>
                <a:spcPct val="100000"/>
              </a:lnSpc>
              <a:buClr>
                <a:srgbClr val="000000"/>
              </a:buClr>
              <a:buFont typeface="Wingdings" charset="2"/>
              <a:buChar char=""/>
            </a:pPr>
            <a:r>
              <a:rPr lang="fr-FR" sz="2000" b="1" strike="noStrike" spc="-1" dirty="0">
                <a:solidFill>
                  <a:srgbClr val="000000"/>
                </a:solidFill>
                <a:latin typeface="Arial"/>
                <a:ea typeface="Arial"/>
              </a:rPr>
              <a:t>Formation à l’attention des référents culture :</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r>
              <a:rPr lang="fr-FR" sz="2000" b="0" i="1" strike="noStrike" spc="-1" dirty="0">
                <a:solidFill>
                  <a:srgbClr val="000000"/>
                </a:solidFill>
                <a:latin typeface="Arial"/>
                <a:ea typeface="Arial"/>
              </a:rPr>
              <a:t>Lundi 29 novembre</a:t>
            </a:r>
            <a:r>
              <a:rPr lang="fr-FR" sz="2000" b="0" strike="noStrike" spc="-1" dirty="0">
                <a:solidFill>
                  <a:srgbClr val="000000"/>
                </a:solidFill>
                <a:latin typeface="Arial"/>
                <a:ea typeface="Arial"/>
              </a:rPr>
              <a:t>, de 14 à 16 heures </a:t>
            </a:r>
            <a:r>
              <a:rPr lang="fr-FR" sz="2000" b="0" strike="noStrike" spc="-1" dirty="0" smtClean="0">
                <a:solidFill>
                  <a:srgbClr val="000000"/>
                </a:solidFill>
                <a:latin typeface="Arial"/>
                <a:ea typeface="Arial"/>
              </a:rPr>
              <a:t>(inscription </a:t>
            </a:r>
            <a:r>
              <a:rPr lang="fr-FR" sz="2000" b="0" strike="noStrike" spc="-1" smtClean="0">
                <a:solidFill>
                  <a:srgbClr val="000000"/>
                </a:solidFill>
                <a:latin typeface="Arial"/>
                <a:ea typeface="Arial"/>
              </a:rPr>
              <a:t>avant demain 14h30)</a:t>
            </a:r>
            <a:endParaRPr lang="fr-FR" sz="2000" b="0" strike="noStrike" spc="-1">
              <a:latin typeface="Arial"/>
            </a:endParaRPr>
          </a:p>
          <a:p>
            <a:pPr>
              <a:lnSpc>
                <a:spcPct val="100000"/>
              </a:lnSpc>
            </a:pPr>
            <a:endParaRPr lang="fr-FR" sz="2000" b="0" strike="noStrike" spc="-1" dirty="0">
              <a:latin typeface="Arial"/>
            </a:endParaRPr>
          </a:p>
          <a:p>
            <a:pPr marL="343080" indent="-342720">
              <a:lnSpc>
                <a:spcPct val="100000"/>
              </a:lnSpc>
              <a:buClr>
                <a:srgbClr val="000000"/>
              </a:buClr>
              <a:buFont typeface="Wingdings" charset="2"/>
              <a:buChar char=""/>
            </a:pPr>
            <a:r>
              <a:rPr lang="fr-FR" sz="2000" b="1" strike="noStrike" spc="-1" dirty="0">
                <a:solidFill>
                  <a:srgbClr val="000000"/>
                </a:solidFill>
                <a:latin typeface="Arial"/>
                <a:ea typeface="Arial"/>
              </a:rPr>
              <a:t>Formation à l’attention des professeurs relais :</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r>
              <a:rPr lang="fr-FR" sz="2000" b="0" i="1" strike="noStrike" spc="-1" dirty="0">
                <a:solidFill>
                  <a:srgbClr val="000000"/>
                </a:solidFill>
                <a:latin typeface="Arial"/>
                <a:ea typeface="Arial"/>
              </a:rPr>
              <a:t>Lundi 6 décembre</a:t>
            </a:r>
            <a:r>
              <a:rPr lang="fr-FR" sz="2000" b="0" strike="noStrike" spc="-1" dirty="0">
                <a:solidFill>
                  <a:srgbClr val="000000"/>
                </a:solidFill>
                <a:latin typeface="Arial"/>
                <a:ea typeface="Arial"/>
              </a:rPr>
              <a:t>, de 14 à 16 heures</a:t>
            </a:r>
            <a:endParaRPr lang="fr-FR"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TextShape 1"/>
          <p:cNvSpPr txBox="1"/>
          <p:nvPr/>
        </p:nvSpPr>
        <p:spPr>
          <a:xfrm>
            <a:off x="604800" y="2019960"/>
            <a:ext cx="7934400" cy="1103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Annexes </a:t>
            </a:r>
            <a:endParaRPr lang="fr-FR" sz="5400" b="0" strike="noStrike" spc="-1">
              <a:solidFill>
                <a:srgbClr val="000000"/>
              </a:solidFill>
              <a:latin typeface="Arial"/>
            </a:endParaRPr>
          </a:p>
        </p:txBody>
      </p:sp>
      <p:pic>
        <p:nvPicPr>
          <p:cNvPr id="679" name="Google Shape;663;p90"/>
          <p:cNvPicPr/>
          <p:nvPr/>
        </p:nvPicPr>
        <p:blipFill>
          <a:blip r:embed="rId2">
            <a:alphaModFix amt="40000"/>
          </a:blip>
          <a:stretch/>
        </p:blipFill>
        <p:spPr>
          <a:xfrm>
            <a:off x="6802200" y="2819880"/>
            <a:ext cx="4342320" cy="430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Shape 1"/>
          <p:cNvSpPr txBox="1"/>
          <p:nvPr/>
        </p:nvSpPr>
        <p:spPr>
          <a:xfrm>
            <a:off x="57600" y="231120"/>
            <a:ext cx="2184480" cy="4720320"/>
          </a:xfrm>
          <a:prstGeom prst="rect">
            <a:avLst/>
          </a:prstGeom>
          <a:noFill/>
          <a:ln>
            <a:noFill/>
          </a:ln>
        </p:spPr>
        <p:txBody>
          <a:bodyPr tIns="91440" bIns="91440" anchor="ctr">
            <a:noAutofit/>
          </a:bodyPr>
          <a:lstStyle/>
          <a:p>
            <a:pPr>
              <a:lnSpc>
                <a:spcPct val="100000"/>
              </a:lnSpc>
            </a:pPr>
            <a:r>
              <a:rPr lang="fr-FR" sz="2600" b="1" strike="noStrike" spc="-1">
                <a:solidFill>
                  <a:srgbClr val="FFFFFF"/>
                </a:solidFill>
                <a:latin typeface="Montserrat"/>
                <a:ea typeface="Montserrat"/>
              </a:rPr>
              <a:t>Les partenaires </a:t>
            </a:r>
            <a:r>
              <a:t/>
            </a:r>
            <a:br/>
            <a:r>
              <a:rPr lang="fr-FR" sz="2600" b="1" strike="noStrike" spc="-1">
                <a:solidFill>
                  <a:srgbClr val="FFFFFF"/>
                </a:solidFill>
                <a:latin typeface="Montserrat"/>
                <a:ea typeface="Montserrat"/>
              </a:rPr>
              <a:t>Culturels</a:t>
            </a:r>
            <a:r>
              <a:t/>
            </a:r>
            <a:br/>
            <a:endParaRPr lang="fr-FR" sz="2600" b="0" strike="noStrike" spc="-1">
              <a:solidFill>
                <a:srgbClr val="000000"/>
              </a:solidFill>
              <a:latin typeface="Arial"/>
            </a:endParaRPr>
          </a:p>
        </p:txBody>
      </p:sp>
      <p:sp>
        <p:nvSpPr>
          <p:cNvPr id="681" name="CustomShape 2"/>
          <p:cNvSpPr/>
          <p:nvPr/>
        </p:nvSpPr>
        <p:spPr>
          <a:xfrm>
            <a:off x="2242080" y="0"/>
            <a:ext cx="7800840" cy="5150880"/>
          </a:xfrm>
          <a:prstGeom prst="roundRect">
            <a:avLst>
              <a:gd name="adj" fmla="val 5359"/>
            </a:avLst>
          </a:prstGeom>
          <a:solidFill>
            <a:srgbClr val="FFFFFF"/>
          </a:solidFill>
          <a:ln>
            <a:noFill/>
          </a:ln>
          <a:effectLst>
            <a:outerShdw blurRad="5715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682" name="CustomShape 3"/>
          <p:cNvSpPr/>
          <p:nvPr/>
        </p:nvSpPr>
        <p:spPr>
          <a:xfrm>
            <a:off x="2760840" y="1134000"/>
            <a:ext cx="6763320" cy="9889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gn="ctr">
              <a:lnSpc>
                <a:spcPct val="90000"/>
              </a:lnSpc>
            </a:pPr>
            <a:r>
              <a:rPr lang="fr-FR" sz="1600" b="1" strike="noStrike" spc="-1">
                <a:solidFill>
                  <a:srgbClr val="320096"/>
                </a:solidFill>
                <a:latin typeface="Montserrat"/>
                <a:ea typeface="Montserrat"/>
              </a:rPr>
              <a:t>Ils s’inscrivent sur la plateforme pass Culture et</a:t>
            </a:r>
            <a:endParaRPr lang="fr-FR" sz="1600" b="0" strike="noStrike" spc="-1">
              <a:latin typeface="Arial"/>
            </a:endParaRPr>
          </a:p>
          <a:p>
            <a:pPr algn="ctr">
              <a:lnSpc>
                <a:spcPct val="90000"/>
              </a:lnSpc>
            </a:pPr>
            <a:r>
              <a:rPr lang="fr-FR" sz="1600" b="1" strike="noStrike" spc="-1">
                <a:solidFill>
                  <a:srgbClr val="320096"/>
                </a:solidFill>
                <a:latin typeface="Montserrat"/>
                <a:ea typeface="Montserrat"/>
              </a:rPr>
              <a:t>accèdent à une interface professionnelle.</a:t>
            </a:r>
            <a:endParaRPr lang="fr-FR" sz="1600" b="0" strike="noStrike" spc="-1">
              <a:latin typeface="Arial"/>
            </a:endParaRPr>
          </a:p>
        </p:txBody>
      </p:sp>
      <p:pic>
        <p:nvPicPr>
          <p:cNvPr id="683" name="Google Shape;671;p91"/>
          <p:cNvPicPr/>
          <p:nvPr/>
        </p:nvPicPr>
        <p:blipFill>
          <a:blip r:embed="rId2"/>
          <a:stretch/>
        </p:blipFill>
        <p:spPr>
          <a:xfrm>
            <a:off x="3293280" y="2847240"/>
            <a:ext cx="5699160" cy="3862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extShape 1"/>
          <p:cNvSpPr txBox="1"/>
          <p:nvPr/>
        </p:nvSpPr>
        <p:spPr>
          <a:xfrm>
            <a:off x="181440" y="231120"/>
            <a:ext cx="2402280" cy="4720320"/>
          </a:xfrm>
          <a:prstGeom prst="rect">
            <a:avLst/>
          </a:prstGeom>
          <a:noFill/>
          <a:ln>
            <a:noFill/>
          </a:ln>
        </p:spPr>
        <p:txBody>
          <a:bodyPr tIns="91440" bIns="91440" anchor="ctr">
            <a:noAutofit/>
          </a:bodyPr>
          <a:lstStyle/>
          <a:p>
            <a:pPr>
              <a:lnSpc>
                <a:spcPct val="100000"/>
              </a:lnSpc>
            </a:pPr>
            <a:r>
              <a:t/>
            </a:r>
            <a:br/>
            <a:endParaRPr lang="fr-FR" sz="1400" b="0" strike="noStrike" spc="-1">
              <a:solidFill>
                <a:srgbClr val="000000"/>
              </a:solidFill>
              <a:latin typeface="Arial"/>
            </a:endParaRPr>
          </a:p>
        </p:txBody>
      </p:sp>
      <p:sp>
        <p:nvSpPr>
          <p:cNvPr id="685" name="CustomShape 2"/>
          <p:cNvSpPr/>
          <p:nvPr/>
        </p:nvSpPr>
        <p:spPr>
          <a:xfrm>
            <a:off x="2242080" y="0"/>
            <a:ext cx="7800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686" name="CustomShape 3"/>
          <p:cNvSpPr/>
          <p:nvPr/>
        </p:nvSpPr>
        <p:spPr>
          <a:xfrm>
            <a:off x="284040" y="3273120"/>
            <a:ext cx="1672200" cy="15271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gn="ctr">
              <a:lnSpc>
                <a:spcPct val="90000"/>
              </a:lnSpc>
            </a:pPr>
            <a:r>
              <a:rPr lang="fr-FR" sz="1600" b="1" strike="noStrike" spc="-1">
                <a:solidFill>
                  <a:srgbClr val="FFFFFF"/>
                </a:solidFill>
                <a:latin typeface="Montserrat"/>
                <a:ea typeface="Montserrat"/>
              </a:rPr>
              <a:t>A partir du moteur de la cartographie</a:t>
            </a:r>
            <a:endParaRPr lang="fr-FR" sz="1600" b="0" strike="noStrike" spc="-1">
              <a:latin typeface="Arial"/>
            </a:endParaRPr>
          </a:p>
        </p:txBody>
      </p:sp>
      <p:sp>
        <p:nvSpPr>
          <p:cNvPr id="687" name="CustomShape 4"/>
          <p:cNvSpPr/>
          <p:nvPr/>
        </p:nvSpPr>
        <p:spPr>
          <a:xfrm>
            <a:off x="7908840" y="4336200"/>
            <a:ext cx="1480680" cy="37656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688" name="CustomShape 5"/>
          <p:cNvSpPr/>
          <p:nvPr/>
        </p:nvSpPr>
        <p:spPr>
          <a:xfrm>
            <a:off x="3908160" y="1627560"/>
            <a:ext cx="2337480" cy="37656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pic>
        <p:nvPicPr>
          <p:cNvPr id="689" name="Google Shape;681;p92"/>
          <p:cNvPicPr/>
          <p:nvPr/>
        </p:nvPicPr>
        <p:blipFill>
          <a:blip r:embed="rId3"/>
          <a:stretch/>
        </p:blipFill>
        <p:spPr>
          <a:xfrm>
            <a:off x="2368080" y="0"/>
            <a:ext cx="7548840" cy="5143320"/>
          </a:xfrm>
          <a:prstGeom prst="rect">
            <a:avLst/>
          </a:prstGeom>
          <a:ln>
            <a:noFill/>
          </a:ln>
        </p:spPr>
      </p:pic>
      <p:sp>
        <p:nvSpPr>
          <p:cNvPr id="690" name="CustomShape 6"/>
          <p:cNvSpPr/>
          <p:nvPr/>
        </p:nvSpPr>
        <p:spPr>
          <a:xfrm>
            <a:off x="6016680" y="19800"/>
            <a:ext cx="829800" cy="28404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691" name="CustomShape 7"/>
          <p:cNvSpPr/>
          <p:nvPr/>
        </p:nvSpPr>
        <p:spPr>
          <a:xfrm>
            <a:off x="6090120" y="338400"/>
            <a:ext cx="1538280" cy="22932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692" name="CustomShape 8"/>
          <p:cNvSpPr/>
          <p:nvPr/>
        </p:nvSpPr>
        <p:spPr>
          <a:xfrm>
            <a:off x="3957480" y="1586520"/>
            <a:ext cx="2461320" cy="30312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693" name="CustomShape 9"/>
          <p:cNvSpPr/>
          <p:nvPr/>
        </p:nvSpPr>
        <p:spPr>
          <a:xfrm>
            <a:off x="7880040" y="4228920"/>
            <a:ext cx="1538280" cy="37656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694" name="CustomShape 10"/>
          <p:cNvSpPr/>
          <p:nvPr/>
        </p:nvSpPr>
        <p:spPr>
          <a:xfrm>
            <a:off x="284040" y="1352160"/>
            <a:ext cx="1910880" cy="156888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000" b="1" strike="noStrike" spc="-1">
                <a:solidFill>
                  <a:srgbClr val="FFFFFF"/>
                </a:solidFill>
                <a:latin typeface="Montserrat"/>
                <a:ea typeface="Montserrat"/>
              </a:rPr>
              <a:t>Rechercher et consulter les offres collectives</a:t>
            </a:r>
            <a:endParaRPr lang="fr-FR" sz="2000" b="0" strike="noStrike" spc="-1">
              <a:latin typeface="Arial"/>
            </a:endParaRPr>
          </a:p>
        </p:txBody>
      </p:sp>
      <p:sp>
        <p:nvSpPr>
          <p:cNvPr id="695" name="CustomShape 11"/>
          <p:cNvSpPr/>
          <p:nvPr/>
        </p:nvSpPr>
        <p:spPr>
          <a:xfrm>
            <a:off x="3447360" y="864000"/>
            <a:ext cx="1144440" cy="22932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696" name="CustomShape 12"/>
          <p:cNvSpPr/>
          <p:nvPr/>
        </p:nvSpPr>
        <p:spPr>
          <a:xfrm>
            <a:off x="0" y="0"/>
            <a:ext cx="2197080" cy="2840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1100" b="1" strike="noStrike" spc="-1">
                <a:solidFill>
                  <a:srgbClr val="FFFFFF"/>
                </a:solidFill>
                <a:latin typeface="Montserrat"/>
                <a:ea typeface="Montserrat"/>
              </a:rPr>
              <a:t>Les établissements scolaires </a:t>
            </a:r>
            <a:endParaRPr lang="fr-FR"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TextShape 1"/>
          <p:cNvSpPr txBox="1"/>
          <p:nvPr/>
        </p:nvSpPr>
        <p:spPr>
          <a:xfrm>
            <a:off x="181440" y="231120"/>
            <a:ext cx="2402280" cy="4720320"/>
          </a:xfrm>
          <a:prstGeom prst="rect">
            <a:avLst/>
          </a:prstGeom>
          <a:noFill/>
          <a:ln>
            <a:noFill/>
          </a:ln>
        </p:spPr>
        <p:txBody>
          <a:bodyPr tIns="91440" bIns="91440" anchor="ctr">
            <a:noAutofit/>
          </a:bodyPr>
          <a:lstStyle/>
          <a:p>
            <a:pPr>
              <a:lnSpc>
                <a:spcPct val="100000"/>
              </a:lnSpc>
            </a:pPr>
            <a:r>
              <a:t/>
            </a:r>
            <a:br/>
            <a:endParaRPr lang="fr-FR" sz="1400" b="0" strike="noStrike" spc="-1">
              <a:solidFill>
                <a:srgbClr val="000000"/>
              </a:solidFill>
              <a:latin typeface="Arial"/>
            </a:endParaRPr>
          </a:p>
        </p:txBody>
      </p:sp>
      <p:sp>
        <p:nvSpPr>
          <p:cNvPr id="698" name="CustomShape 2"/>
          <p:cNvSpPr/>
          <p:nvPr/>
        </p:nvSpPr>
        <p:spPr>
          <a:xfrm>
            <a:off x="2242080" y="0"/>
            <a:ext cx="7800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699" name="CustomShape 3"/>
          <p:cNvSpPr/>
          <p:nvPr/>
        </p:nvSpPr>
        <p:spPr>
          <a:xfrm>
            <a:off x="284040" y="3505680"/>
            <a:ext cx="1672200" cy="78948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1600" b="1" strike="noStrike" spc="-1">
                <a:solidFill>
                  <a:srgbClr val="FFFFFF"/>
                </a:solidFill>
                <a:latin typeface="Montserrat"/>
                <a:ea typeface="Montserrat"/>
              </a:rPr>
              <a:t>A partir du moteur de recherche</a:t>
            </a:r>
            <a:endParaRPr lang="fr-FR" sz="1600" b="0" strike="noStrike" spc="-1">
              <a:latin typeface="Arial"/>
            </a:endParaRPr>
          </a:p>
        </p:txBody>
      </p:sp>
      <p:sp>
        <p:nvSpPr>
          <p:cNvPr id="700" name="CustomShape 4"/>
          <p:cNvSpPr/>
          <p:nvPr/>
        </p:nvSpPr>
        <p:spPr>
          <a:xfrm>
            <a:off x="8030160" y="1482120"/>
            <a:ext cx="725760" cy="319680"/>
          </a:xfrm>
          <a:prstGeom prst="rect">
            <a:avLst/>
          </a:prstGeom>
          <a:noFill/>
          <a:ln w="38160">
            <a:solidFill>
              <a:srgbClr val="FF00FF"/>
            </a:solidFill>
            <a:round/>
          </a:ln>
        </p:spPr>
        <p:style>
          <a:lnRef idx="0">
            <a:scrgbClr r="0" g="0" b="0"/>
          </a:lnRef>
          <a:fillRef idx="0">
            <a:scrgbClr r="0" g="0" b="0"/>
          </a:fillRef>
          <a:effectRef idx="0">
            <a:scrgbClr r="0" g="0" b="0"/>
          </a:effectRef>
          <a:fontRef idx="minor"/>
        </p:style>
      </p:sp>
      <p:sp>
        <p:nvSpPr>
          <p:cNvPr id="701" name="CustomShape 5"/>
          <p:cNvSpPr/>
          <p:nvPr/>
        </p:nvSpPr>
        <p:spPr>
          <a:xfrm>
            <a:off x="284040" y="1521360"/>
            <a:ext cx="1692000" cy="18151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000" b="1" strike="noStrike" spc="-1">
                <a:solidFill>
                  <a:srgbClr val="FFFFFF"/>
                </a:solidFill>
                <a:latin typeface="Montserrat"/>
                <a:ea typeface="Montserrat"/>
              </a:rPr>
              <a:t>Rechercher et consulter les offres collectives</a:t>
            </a:r>
            <a:endParaRPr lang="fr-FR" sz="2000" b="0" strike="noStrike" spc="-1">
              <a:latin typeface="Arial"/>
            </a:endParaRPr>
          </a:p>
        </p:txBody>
      </p:sp>
      <p:pic>
        <p:nvPicPr>
          <p:cNvPr id="702" name="Google Shape;698;p93"/>
          <p:cNvPicPr/>
          <p:nvPr/>
        </p:nvPicPr>
        <p:blipFill>
          <a:blip r:embed="rId3"/>
          <a:stretch/>
        </p:blipFill>
        <p:spPr>
          <a:xfrm>
            <a:off x="2338920" y="193680"/>
            <a:ext cx="7607160" cy="4755960"/>
          </a:xfrm>
          <a:prstGeom prst="rect">
            <a:avLst/>
          </a:prstGeom>
          <a:ln>
            <a:noFill/>
          </a:ln>
        </p:spPr>
      </p:pic>
      <p:sp>
        <p:nvSpPr>
          <p:cNvPr id="703" name="CustomShape 6"/>
          <p:cNvSpPr/>
          <p:nvPr/>
        </p:nvSpPr>
        <p:spPr>
          <a:xfrm>
            <a:off x="6015960" y="230400"/>
            <a:ext cx="658080" cy="271080"/>
          </a:xfrm>
          <a:prstGeom prst="rect">
            <a:avLst/>
          </a:prstGeom>
          <a:noFill/>
          <a:ln w="76320">
            <a:solidFill>
              <a:srgbClr val="FF00FF"/>
            </a:solidFill>
            <a:round/>
          </a:ln>
        </p:spPr>
        <p:style>
          <a:lnRef idx="0">
            <a:scrgbClr r="0" g="0" b="0"/>
          </a:lnRef>
          <a:fillRef idx="0">
            <a:scrgbClr r="0" g="0" b="0"/>
          </a:fillRef>
          <a:effectRef idx="0">
            <a:scrgbClr r="0" g="0" b="0"/>
          </a:effectRef>
          <a:fontRef idx="minor"/>
        </p:style>
      </p:sp>
      <p:sp>
        <p:nvSpPr>
          <p:cNvPr id="704" name="CustomShape 7"/>
          <p:cNvSpPr/>
          <p:nvPr/>
        </p:nvSpPr>
        <p:spPr>
          <a:xfrm>
            <a:off x="5982120" y="879480"/>
            <a:ext cx="1555920" cy="271080"/>
          </a:xfrm>
          <a:prstGeom prst="rect">
            <a:avLst/>
          </a:prstGeom>
          <a:noFill/>
          <a:ln w="76320">
            <a:solidFill>
              <a:srgbClr val="FF00FF"/>
            </a:solidFill>
            <a:round/>
          </a:ln>
        </p:spPr>
        <p:style>
          <a:lnRef idx="0">
            <a:scrgbClr r="0" g="0" b="0"/>
          </a:lnRef>
          <a:fillRef idx="0">
            <a:scrgbClr r="0" g="0" b="0"/>
          </a:fillRef>
          <a:effectRef idx="0">
            <a:scrgbClr r="0" g="0" b="0"/>
          </a:effectRef>
          <a:fontRef idx="minor"/>
        </p:style>
      </p:sp>
      <p:sp>
        <p:nvSpPr>
          <p:cNvPr id="705" name="CustomShape 8"/>
          <p:cNvSpPr/>
          <p:nvPr/>
        </p:nvSpPr>
        <p:spPr>
          <a:xfrm>
            <a:off x="3166560" y="1635840"/>
            <a:ext cx="3811680" cy="271080"/>
          </a:xfrm>
          <a:prstGeom prst="rect">
            <a:avLst/>
          </a:prstGeom>
          <a:noFill/>
          <a:ln w="76320">
            <a:solidFill>
              <a:srgbClr val="FF00FF"/>
            </a:solidFill>
            <a:round/>
          </a:ln>
        </p:spPr>
        <p:style>
          <a:lnRef idx="0">
            <a:scrgbClr r="0" g="0" b="0"/>
          </a:lnRef>
          <a:fillRef idx="0">
            <a:scrgbClr r="0" g="0" b="0"/>
          </a:fillRef>
          <a:effectRef idx="0">
            <a:scrgbClr r="0" g="0" b="0"/>
          </a:effectRef>
          <a:fontRef idx="minor"/>
        </p:style>
      </p:sp>
      <p:sp>
        <p:nvSpPr>
          <p:cNvPr id="706" name="CustomShape 9"/>
          <p:cNvSpPr/>
          <p:nvPr/>
        </p:nvSpPr>
        <p:spPr>
          <a:xfrm>
            <a:off x="0" y="0"/>
            <a:ext cx="2197080" cy="2840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1100" b="1" strike="noStrike" spc="-1">
                <a:solidFill>
                  <a:srgbClr val="FFFFFF"/>
                </a:solidFill>
                <a:latin typeface="Montserrat"/>
                <a:ea typeface="Montserrat"/>
              </a:rPr>
              <a:t>Les établissements scolaires </a:t>
            </a:r>
            <a:endParaRPr lang="fr-FR"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TextShape 1"/>
          <p:cNvSpPr txBox="1"/>
          <p:nvPr/>
        </p:nvSpPr>
        <p:spPr>
          <a:xfrm>
            <a:off x="181440" y="231120"/>
            <a:ext cx="2402280" cy="4720320"/>
          </a:xfrm>
          <a:prstGeom prst="rect">
            <a:avLst/>
          </a:prstGeom>
          <a:noFill/>
          <a:ln>
            <a:noFill/>
          </a:ln>
        </p:spPr>
        <p:txBody>
          <a:bodyPr tIns="91440" bIns="91440" anchor="ctr">
            <a:noAutofit/>
          </a:bodyPr>
          <a:lstStyle/>
          <a:p>
            <a:pPr>
              <a:lnSpc>
                <a:spcPct val="100000"/>
              </a:lnSpc>
            </a:pPr>
            <a:r>
              <a:rPr lang="fr-FR" sz="2800" b="1" strike="noStrike" spc="-1">
                <a:solidFill>
                  <a:srgbClr val="FFFFFF"/>
                </a:solidFill>
                <a:latin typeface="Montserrat"/>
                <a:ea typeface="Montserrat"/>
              </a:rPr>
              <a:t>Etape 1</a:t>
            </a:r>
            <a:r>
              <a:t/>
            </a:r>
            <a:br/>
            <a:endParaRPr lang="fr-FR" sz="2800" b="0" strike="noStrike" spc="-1">
              <a:solidFill>
                <a:srgbClr val="000000"/>
              </a:solidFill>
              <a:latin typeface="Arial"/>
            </a:endParaRPr>
          </a:p>
        </p:txBody>
      </p:sp>
      <p:sp>
        <p:nvSpPr>
          <p:cNvPr id="708" name="CustomShape 2"/>
          <p:cNvSpPr/>
          <p:nvPr/>
        </p:nvSpPr>
        <p:spPr>
          <a:xfrm>
            <a:off x="2242080" y="0"/>
            <a:ext cx="7800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709" name="CustomShape 3"/>
          <p:cNvSpPr/>
          <p:nvPr/>
        </p:nvSpPr>
        <p:spPr>
          <a:xfrm>
            <a:off x="2380320" y="19800"/>
            <a:ext cx="6763320" cy="51433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nSpc>
                <a:spcPct val="90000"/>
              </a:lnSpc>
            </a:pPr>
            <a:endParaRPr lang="fr-FR" sz="1800" b="0" strike="noStrike" spc="-1">
              <a:latin typeface="Arial"/>
            </a:endParaRPr>
          </a:p>
          <a:p>
            <a:pPr>
              <a:lnSpc>
                <a:spcPct val="90000"/>
              </a:lnSpc>
            </a:pPr>
            <a:endParaRPr lang="fr-FR" sz="1800" b="0" strike="noStrike" spc="-1">
              <a:latin typeface="Arial"/>
            </a:endParaRPr>
          </a:p>
          <a:p>
            <a:pPr>
              <a:lnSpc>
                <a:spcPct val="90000"/>
              </a:lnSpc>
            </a:pPr>
            <a:endParaRPr lang="fr-FR" sz="1800" b="0" strike="noStrike" spc="-1">
              <a:latin typeface="Arial"/>
            </a:endParaRPr>
          </a:p>
          <a:p>
            <a:pPr>
              <a:lnSpc>
                <a:spcPct val="90000"/>
              </a:lnSpc>
            </a:pPr>
            <a:endParaRPr lang="fr-FR" sz="1800" b="0" strike="noStrike" spc="-1">
              <a:latin typeface="Arial"/>
            </a:endParaRPr>
          </a:p>
          <a:p>
            <a:pPr>
              <a:lnSpc>
                <a:spcPct val="90000"/>
              </a:lnSpc>
            </a:pPr>
            <a:endParaRPr lang="fr-FR" sz="1800" b="0" strike="noStrike" spc="-1">
              <a:latin typeface="Arial"/>
            </a:endParaRPr>
          </a:p>
          <a:p>
            <a:pPr algn="ctr">
              <a:lnSpc>
                <a:spcPct val="90000"/>
              </a:lnSpc>
            </a:pPr>
            <a:r>
              <a:rPr lang="fr-FR" sz="1600" b="1" strike="noStrike" spc="-1">
                <a:solidFill>
                  <a:srgbClr val="320096"/>
                </a:solidFill>
                <a:latin typeface="Montserrat"/>
                <a:ea typeface="Montserrat"/>
              </a:rPr>
              <a:t>Profils </a:t>
            </a:r>
            <a:r>
              <a:rPr lang="fr-FR" sz="1600" b="1" i="1" strike="noStrike" spc="-1">
                <a:solidFill>
                  <a:srgbClr val="320096"/>
                </a:solidFill>
                <a:latin typeface="Montserrat"/>
                <a:ea typeface="Montserrat"/>
              </a:rPr>
              <a:t>chef d’établissement </a:t>
            </a:r>
            <a:r>
              <a:rPr lang="fr-FR" sz="1600" b="1" strike="noStrike" spc="-1">
                <a:solidFill>
                  <a:srgbClr val="320096"/>
                </a:solidFill>
                <a:latin typeface="Montserrat"/>
                <a:ea typeface="Montserrat"/>
              </a:rPr>
              <a:t>ou </a:t>
            </a:r>
            <a:r>
              <a:rPr lang="fr-FR" sz="1600" b="1" i="1" strike="noStrike" spc="-1">
                <a:solidFill>
                  <a:srgbClr val="320096"/>
                </a:solidFill>
                <a:latin typeface="Montserrat"/>
                <a:ea typeface="Montserrat"/>
              </a:rPr>
              <a:t>rédacteur de projet</a:t>
            </a: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a:p>
            <a:pPr>
              <a:lnSpc>
                <a:spcPct val="90000"/>
              </a:lnSpc>
            </a:pPr>
            <a:r>
              <a:rPr lang="fr-FR" sz="1600" b="0" strike="noStrike" spc="-1">
                <a:solidFill>
                  <a:srgbClr val="320096"/>
                </a:solidFill>
                <a:latin typeface="Montserrat"/>
                <a:ea typeface="Montserrat"/>
              </a:rPr>
              <a:t>vidéo “Rédacteur de projet” : </a:t>
            </a:r>
            <a:endParaRPr lang="fr-FR" sz="1600" b="0" strike="noStrike" spc="-1">
              <a:latin typeface="Arial"/>
            </a:endParaRPr>
          </a:p>
          <a:p>
            <a:pPr marL="343080" indent="-266400">
              <a:lnSpc>
                <a:spcPct val="90000"/>
              </a:lnSpc>
              <a:buClr>
                <a:srgbClr val="320096"/>
              </a:buClr>
              <a:buFont typeface="Montserrat"/>
              <a:buChar char="-"/>
            </a:pPr>
            <a:r>
              <a:rPr lang="fr-FR" sz="1600" b="0" strike="noStrike" spc="-1">
                <a:solidFill>
                  <a:srgbClr val="320096"/>
                </a:solidFill>
                <a:latin typeface="Montserrat"/>
                <a:ea typeface="Montserrat"/>
              </a:rPr>
              <a:t>le chef d'établissement affecte par ADAGE le profil rédacteur de projet à un personnel de son établissement</a:t>
            </a:r>
            <a:endParaRPr lang="fr-FR" sz="1600" b="0" strike="noStrike" spc="-1">
              <a:latin typeface="Arial"/>
            </a:endParaRPr>
          </a:p>
          <a:p>
            <a:pPr marL="343080" indent="-266400">
              <a:lnSpc>
                <a:spcPct val="90000"/>
              </a:lnSpc>
              <a:buClr>
                <a:srgbClr val="320096"/>
              </a:buClr>
              <a:buFont typeface="Montserrat"/>
              <a:buChar char="-"/>
            </a:pPr>
            <a:r>
              <a:rPr lang="fr-FR" sz="1600" b="0" strike="noStrike" spc="-1">
                <a:solidFill>
                  <a:srgbClr val="320096"/>
                </a:solidFill>
                <a:latin typeface="Montserrat"/>
                <a:ea typeface="Montserrat"/>
              </a:rPr>
              <a:t>un personnel de l’établissement demande par ADAGE le profil rédacteur de projet</a:t>
            </a: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r>
              <a:rPr lang="fr-FR" sz="2000" b="0" u="sng" strike="noStrike" spc="-1">
                <a:solidFill>
                  <a:srgbClr val="0097A7"/>
                </a:solidFill>
                <a:uFillTx/>
                <a:latin typeface="Arial"/>
                <a:ea typeface="Arial"/>
                <a:hlinkClick r:id="rId2"/>
              </a:rPr>
              <a:t>https://dai.ly/x7ypdmf</a:t>
            </a:r>
            <a:endParaRPr lang="fr-FR" sz="2000" b="0" strike="noStrike" spc="-1">
              <a:latin typeface="Arial"/>
            </a:endParaRPr>
          </a:p>
        </p:txBody>
      </p:sp>
      <p:sp>
        <p:nvSpPr>
          <p:cNvPr id="710" name="CustomShape 4"/>
          <p:cNvSpPr/>
          <p:nvPr/>
        </p:nvSpPr>
        <p:spPr>
          <a:xfrm>
            <a:off x="136080" y="914400"/>
            <a:ext cx="1924920" cy="94536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000" b="1" strike="noStrike" spc="-1">
                <a:solidFill>
                  <a:srgbClr val="FFFFFF"/>
                </a:solidFill>
                <a:latin typeface="Montserrat"/>
                <a:ea typeface="Montserrat"/>
              </a:rPr>
              <a:t>Sélectionner les offres collectives</a:t>
            </a:r>
            <a:endParaRPr lang="fr-FR" sz="2000" b="0" strike="noStrike" spc="-1">
              <a:latin typeface="Arial"/>
            </a:endParaRPr>
          </a:p>
        </p:txBody>
      </p:sp>
      <p:sp>
        <p:nvSpPr>
          <p:cNvPr id="711" name="CustomShape 5"/>
          <p:cNvSpPr/>
          <p:nvPr/>
        </p:nvSpPr>
        <p:spPr>
          <a:xfrm>
            <a:off x="0" y="0"/>
            <a:ext cx="2197080" cy="2840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1100" b="1" strike="noStrike" spc="-1">
                <a:solidFill>
                  <a:srgbClr val="FFFFFF"/>
                </a:solidFill>
                <a:latin typeface="Montserrat"/>
                <a:ea typeface="Montserrat"/>
              </a:rPr>
              <a:t>Les établissements scolaires </a:t>
            </a:r>
            <a:endParaRPr lang="fr-FR" sz="1100" b="0" strike="noStrike" spc="-1">
              <a:latin typeface="Arial"/>
            </a:endParaRPr>
          </a:p>
        </p:txBody>
      </p:sp>
      <p:sp>
        <p:nvSpPr>
          <p:cNvPr id="712" name="CustomShape 6"/>
          <p:cNvSpPr/>
          <p:nvPr/>
        </p:nvSpPr>
        <p:spPr>
          <a:xfrm>
            <a:off x="136080" y="2864520"/>
            <a:ext cx="1924920" cy="94536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2000" b="1" strike="noStrike" spc="-1">
                <a:solidFill>
                  <a:srgbClr val="FFFFFF"/>
                </a:solidFill>
                <a:latin typeface="Montserrat"/>
                <a:ea typeface="Montserrat"/>
              </a:rPr>
              <a:t>Donner le profil « rédacteur de projet » au porteur de projet</a:t>
            </a: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TextShape 1"/>
          <p:cNvSpPr txBox="1"/>
          <p:nvPr/>
        </p:nvSpPr>
        <p:spPr>
          <a:xfrm>
            <a:off x="181440" y="231120"/>
            <a:ext cx="2402280" cy="4720320"/>
          </a:xfrm>
          <a:prstGeom prst="rect">
            <a:avLst/>
          </a:prstGeom>
          <a:noFill/>
          <a:ln>
            <a:noFill/>
          </a:ln>
        </p:spPr>
        <p:txBody>
          <a:bodyPr tIns="91440" bIns="91440" anchor="ctr">
            <a:noAutofit/>
          </a:bodyPr>
          <a:lstStyle/>
          <a:p>
            <a:pPr>
              <a:lnSpc>
                <a:spcPct val="100000"/>
              </a:lnSpc>
            </a:pPr>
            <a:r>
              <a:rPr lang="fr-FR" sz="2800" b="1" strike="noStrike" spc="-1">
                <a:solidFill>
                  <a:srgbClr val="FFFFFF"/>
                </a:solidFill>
                <a:latin typeface="Montserrat"/>
                <a:ea typeface="Montserrat"/>
              </a:rPr>
              <a:t>Etape 2</a:t>
            </a:r>
            <a:r>
              <a:t/>
            </a:r>
            <a:br/>
            <a:endParaRPr lang="fr-FR" sz="2800" b="0" strike="noStrike" spc="-1">
              <a:solidFill>
                <a:srgbClr val="000000"/>
              </a:solidFill>
              <a:latin typeface="Arial"/>
            </a:endParaRPr>
          </a:p>
        </p:txBody>
      </p:sp>
      <p:sp>
        <p:nvSpPr>
          <p:cNvPr id="714" name="CustomShape 2"/>
          <p:cNvSpPr/>
          <p:nvPr/>
        </p:nvSpPr>
        <p:spPr>
          <a:xfrm>
            <a:off x="2242080" y="0"/>
            <a:ext cx="7800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715" name="CustomShape 3"/>
          <p:cNvSpPr/>
          <p:nvPr/>
        </p:nvSpPr>
        <p:spPr>
          <a:xfrm>
            <a:off x="2380320" y="19800"/>
            <a:ext cx="6763320" cy="51433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gn="ctr">
              <a:lnSpc>
                <a:spcPct val="90000"/>
              </a:lnSpc>
            </a:pPr>
            <a:r>
              <a:rPr lang="fr-FR" sz="1600" b="1" i="1" strike="noStrike" spc="-1">
                <a:solidFill>
                  <a:srgbClr val="320096"/>
                </a:solidFill>
                <a:latin typeface="Montserrat"/>
                <a:ea typeface="Montserrat"/>
              </a:rPr>
              <a:t>Chef d’établissement </a:t>
            </a:r>
            <a:r>
              <a:rPr lang="fr-FR" sz="1600" b="1" strike="noStrike" spc="-1">
                <a:solidFill>
                  <a:srgbClr val="320096"/>
                </a:solidFill>
                <a:latin typeface="Montserrat"/>
                <a:ea typeface="Montserrat"/>
              </a:rPr>
              <a:t>et</a:t>
            </a:r>
            <a:r>
              <a:rPr lang="fr-FR" sz="1600" b="1" i="1" strike="noStrike" spc="-1">
                <a:solidFill>
                  <a:srgbClr val="320096"/>
                </a:solidFill>
                <a:latin typeface="Montserrat"/>
                <a:ea typeface="Montserrat"/>
              </a:rPr>
              <a:t> Rédacteur de projet</a:t>
            </a: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r>
              <a:rPr lang="fr-FR" sz="1600" b="1" strike="noStrike" spc="-1">
                <a:solidFill>
                  <a:srgbClr val="320096"/>
                </a:solidFill>
                <a:latin typeface="Montserrat"/>
                <a:ea typeface="Montserrat"/>
              </a:rPr>
              <a:t>Préréserver une offre</a:t>
            </a: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p:txBody>
      </p:sp>
      <p:sp>
        <p:nvSpPr>
          <p:cNvPr id="716" name="CustomShape 4"/>
          <p:cNvSpPr/>
          <p:nvPr/>
        </p:nvSpPr>
        <p:spPr>
          <a:xfrm>
            <a:off x="181440" y="897840"/>
            <a:ext cx="1924920" cy="94536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r>
              <a:rPr lang="fr-FR" sz="2000" b="1" strike="noStrike" spc="-1">
                <a:solidFill>
                  <a:srgbClr val="FFFFFF"/>
                </a:solidFill>
                <a:latin typeface="Montserrat"/>
                <a:ea typeface="Montserrat"/>
              </a:rPr>
              <a:t>Sélectionner les offres collectives</a:t>
            </a:r>
            <a:endParaRPr lang="fr-FR" sz="2000" b="0" strike="noStrike" spc="-1">
              <a:latin typeface="Arial"/>
            </a:endParaRPr>
          </a:p>
        </p:txBody>
      </p:sp>
      <p:sp>
        <p:nvSpPr>
          <p:cNvPr id="717" name="CustomShape 5"/>
          <p:cNvSpPr/>
          <p:nvPr/>
        </p:nvSpPr>
        <p:spPr>
          <a:xfrm>
            <a:off x="0" y="0"/>
            <a:ext cx="2197080" cy="2840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1100" b="1" strike="noStrike" spc="-1">
                <a:solidFill>
                  <a:srgbClr val="FFFFFF"/>
                </a:solidFill>
                <a:latin typeface="Montserrat"/>
                <a:ea typeface="Montserrat"/>
              </a:rPr>
              <a:t>Les établissements scolaires </a:t>
            </a:r>
            <a:endParaRPr lang="fr-FR" sz="1100" b="0" strike="noStrike" spc="-1">
              <a:latin typeface="Arial"/>
            </a:endParaRPr>
          </a:p>
        </p:txBody>
      </p:sp>
      <p:pic>
        <p:nvPicPr>
          <p:cNvPr id="718" name="Google Shape;722;p95"/>
          <p:cNvPicPr/>
          <p:nvPr/>
        </p:nvPicPr>
        <p:blipFill>
          <a:blip r:embed="rId3"/>
          <a:stretch/>
        </p:blipFill>
        <p:spPr>
          <a:xfrm>
            <a:off x="2584080" y="1605600"/>
            <a:ext cx="6836040" cy="2607120"/>
          </a:xfrm>
          <a:prstGeom prst="rect">
            <a:avLst/>
          </a:prstGeom>
          <a:ln>
            <a:noFill/>
          </a:ln>
        </p:spPr>
      </p:pic>
      <p:sp>
        <p:nvSpPr>
          <p:cNvPr id="719" name="CustomShape 6"/>
          <p:cNvSpPr/>
          <p:nvPr/>
        </p:nvSpPr>
        <p:spPr>
          <a:xfrm>
            <a:off x="6065280" y="3662280"/>
            <a:ext cx="1209600" cy="394920"/>
          </a:xfrm>
          <a:prstGeom prst="rect">
            <a:avLst/>
          </a:prstGeom>
          <a:noFill/>
          <a:ln w="76320">
            <a:solidFill>
              <a:srgbClr val="FF00FF"/>
            </a:solidFill>
            <a:round/>
          </a:ln>
        </p:spPr>
        <p:style>
          <a:lnRef idx="0">
            <a:scrgbClr r="0" g="0" b="0"/>
          </a:lnRef>
          <a:fillRef idx="0">
            <a:scrgbClr r="0" g="0" b="0"/>
          </a:fillRef>
          <a:effectRef idx="0">
            <a:scrgbClr r="0" g="0" b="0"/>
          </a:effectRef>
          <a:fontRef idx="minor"/>
        </p:style>
      </p:sp>
      <p:pic>
        <p:nvPicPr>
          <p:cNvPr id="720" name="Google Shape;724;p95"/>
          <p:cNvPicPr/>
          <p:nvPr/>
        </p:nvPicPr>
        <p:blipFill>
          <a:blip r:embed="rId4"/>
          <a:srcRect l="3284" t="26316" r="3029" b="14755"/>
          <a:stretch/>
        </p:blipFill>
        <p:spPr>
          <a:xfrm>
            <a:off x="4389480" y="4649760"/>
            <a:ext cx="3225600" cy="441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49" name="TextShape 1"/>
          <p:cNvSpPr txBox="1"/>
          <p:nvPr/>
        </p:nvSpPr>
        <p:spPr>
          <a:xfrm>
            <a:off x="8472600" y="4663080"/>
            <a:ext cx="548280" cy="393120"/>
          </a:xfrm>
          <a:prstGeom prst="rect">
            <a:avLst/>
          </a:prstGeom>
          <a:noFill/>
          <a:ln>
            <a:noFill/>
          </a:ln>
        </p:spPr>
        <p:txBody>
          <a:bodyPr tIns="91440" bIns="91440" anchor="ctr">
            <a:noAutofit/>
          </a:bodyPr>
          <a:lstStyle/>
          <a:p>
            <a:pPr algn="r">
              <a:lnSpc>
                <a:spcPct val="100000"/>
              </a:lnSpc>
            </a:pPr>
            <a:fld id="{602A5066-72D5-4A6B-8183-A2759DD23DF1}" type="slidenum">
              <a:rPr lang="fr-FR" sz="1000" b="0" strike="noStrike" spc="-1">
                <a:solidFill>
                  <a:srgbClr val="44546A"/>
                </a:solidFill>
                <a:latin typeface="Arial"/>
                <a:ea typeface="Arial"/>
              </a:rPr>
              <a:t>5</a:t>
            </a:fld>
            <a:endParaRPr lang="fr-FR" sz="1000" b="0" strike="noStrike" spc="-1">
              <a:latin typeface="Times New Roman"/>
            </a:endParaRPr>
          </a:p>
        </p:txBody>
      </p:sp>
      <p:sp>
        <p:nvSpPr>
          <p:cNvPr id="450" name="CustomShape 2"/>
          <p:cNvSpPr/>
          <p:nvPr/>
        </p:nvSpPr>
        <p:spPr>
          <a:xfrm>
            <a:off x="316080" y="1030680"/>
            <a:ext cx="8511480" cy="48751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spAutoFit/>
          </a:bodyPr>
          <a:lstStyle/>
          <a:p>
            <a:pPr algn="just">
              <a:lnSpc>
                <a:spcPct val="115000"/>
              </a:lnSpc>
            </a:pPr>
            <a:endParaRPr lang="fr-FR" sz="1800" b="0" strike="noStrike" spc="-1">
              <a:latin typeface="Arial"/>
            </a:endParaRPr>
          </a:p>
          <a:p>
            <a:pPr marL="88920">
              <a:lnSpc>
                <a:spcPct val="100000"/>
              </a:lnSpc>
              <a:spcBef>
                <a:spcPts val="105"/>
              </a:spcBef>
            </a:pPr>
            <a:r>
              <a:rPr lang="fr-FR" sz="1100" b="0" strike="noStrike" spc="-7">
                <a:solidFill>
                  <a:srgbClr val="000000"/>
                </a:solidFill>
                <a:latin typeface="Arial"/>
                <a:ea typeface="Arial"/>
              </a:rPr>
              <a:t>Le </a:t>
            </a:r>
            <a:r>
              <a:rPr lang="fr-FR" sz="1100" b="0" strike="noStrike" spc="-1">
                <a:solidFill>
                  <a:srgbClr val="000000"/>
                </a:solidFill>
                <a:latin typeface="Arial"/>
                <a:ea typeface="Arial"/>
              </a:rPr>
              <a:t>pass </a:t>
            </a:r>
            <a:r>
              <a:rPr lang="fr-FR" sz="1100" b="0" strike="noStrike" spc="-7">
                <a:solidFill>
                  <a:srgbClr val="000000"/>
                </a:solidFill>
                <a:latin typeface="Arial"/>
                <a:ea typeface="Arial"/>
              </a:rPr>
              <a:t>Culture collège-lycée </a:t>
            </a:r>
            <a:r>
              <a:rPr lang="fr-FR" sz="1100" b="0" strike="noStrike" spc="-1">
                <a:solidFill>
                  <a:srgbClr val="000000"/>
                </a:solidFill>
                <a:latin typeface="Arial"/>
                <a:ea typeface="Arial"/>
              </a:rPr>
              <a:t>entrera dans sa phase de généralisation en janvier 2022.</a:t>
            </a:r>
            <a:endParaRPr lang="fr-FR" sz="1100" b="0" strike="noStrike" spc="-1">
              <a:latin typeface="Arial"/>
            </a:endParaRPr>
          </a:p>
          <a:p>
            <a:pPr marL="88920">
              <a:lnSpc>
                <a:spcPct val="100000"/>
              </a:lnSpc>
              <a:spcBef>
                <a:spcPts val="105"/>
              </a:spcBef>
            </a:pPr>
            <a:r>
              <a:rPr lang="fr-FR" sz="1100" b="0" strike="noStrike" spc="-1">
                <a:solidFill>
                  <a:srgbClr val="000000"/>
                </a:solidFill>
                <a:latin typeface="Arial"/>
                <a:ea typeface="Arial"/>
              </a:rPr>
              <a:t>Il marque une nouvelle étape de la politique de généralisation de l’EAC et bénéficiera à la fois aux élèves, aux professeurs et aux professionnels de la culture.</a:t>
            </a:r>
            <a:endParaRPr lang="fr-FR" sz="1100" b="0" strike="noStrike" spc="-1">
              <a:latin typeface="Arial"/>
            </a:endParaRPr>
          </a:p>
          <a:p>
            <a:pPr marL="88920">
              <a:lnSpc>
                <a:spcPct val="114000"/>
              </a:lnSpc>
            </a:pPr>
            <a:r>
              <a:rPr lang="fr-FR" sz="1100" b="0" strike="noStrike" spc="-1">
                <a:solidFill>
                  <a:srgbClr val="000000"/>
                </a:solidFill>
                <a:latin typeface="Arial"/>
                <a:ea typeface="Arial"/>
              </a:rPr>
              <a:t>Il </a:t>
            </a:r>
            <a:r>
              <a:rPr lang="fr-FR" sz="1100" b="0" strike="noStrike" spc="-7">
                <a:solidFill>
                  <a:srgbClr val="000000"/>
                </a:solidFill>
                <a:latin typeface="Arial"/>
                <a:ea typeface="Arial"/>
              </a:rPr>
              <a:t>concernera tous </a:t>
            </a:r>
            <a:r>
              <a:rPr lang="fr-FR" sz="1100" b="0" strike="noStrike" spc="-1">
                <a:solidFill>
                  <a:srgbClr val="000000"/>
                </a:solidFill>
                <a:latin typeface="Arial"/>
                <a:ea typeface="Arial"/>
              </a:rPr>
              <a:t>les </a:t>
            </a:r>
            <a:r>
              <a:rPr lang="fr-FR" sz="1100" b="0" strike="noStrike" spc="-7">
                <a:solidFill>
                  <a:srgbClr val="000000"/>
                </a:solidFill>
                <a:latin typeface="Arial"/>
                <a:ea typeface="Arial"/>
              </a:rPr>
              <a:t>élèves </a:t>
            </a:r>
            <a:r>
              <a:rPr lang="fr-FR" sz="1100" b="0" strike="noStrike" spc="-1">
                <a:solidFill>
                  <a:srgbClr val="000000"/>
                </a:solidFill>
                <a:latin typeface="Arial"/>
                <a:ea typeface="Arial"/>
              </a:rPr>
              <a:t>de la </a:t>
            </a:r>
            <a:r>
              <a:rPr lang="fr-FR" sz="1100" b="0" strike="noStrike" spc="12">
                <a:solidFill>
                  <a:srgbClr val="000000"/>
                </a:solidFill>
                <a:latin typeface="Arial"/>
                <a:ea typeface="Arial"/>
              </a:rPr>
              <a:t>4</a:t>
            </a:r>
            <a:r>
              <a:rPr lang="fr-FR" sz="1100" b="0" strike="noStrike" spc="21" baseline="24000">
                <a:solidFill>
                  <a:srgbClr val="000000"/>
                </a:solidFill>
                <a:latin typeface="Arial"/>
                <a:ea typeface="Arial"/>
              </a:rPr>
              <a:t>ème </a:t>
            </a:r>
            <a:r>
              <a:rPr lang="fr-FR" sz="1100" b="0" strike="noStrike" spc="-1">
                <a:solidFill>
                  <a:srgbClr val="000000"/>
                </a:solidFill>
                <a:latin typeface="Arial"/>
                <a:ea typeface="Arial"/>
              </a:rPr>
              <a:t>à </a:t>
            </a:r>
            <a:r>
              <a:rPr lang="fr-FR" sz="1100" b="0" strike="noStrike" spc="-7">
                <a:solidFill>
                  <a:srgbClr val="000000"/>
                </a:solidFill>
                <a:latin typeface="Arial"/>
                <a:ea typeface="Arial"/>
              </a:rPr>
              <a:t>la Terminale de l’enseignement public et de l’enseignement </a:t>
            </a:r>
            <a:r>
              <a:rPr lang="fr-FR" sz="1100" b="0" strike="noStrike" spc="-12">
                <a:solidFill>
                  <a:srgbClr val="000000"/>
                </a:solidFill>
                <a:latin typeface="Arial"/>
                <a:ea typeface="Arial"/>
              </a:rPr>
              <a:t>privé  </a:t>
            </a:r>
            <a:r>
              <a:rPr lang="fr-FR" sz="1100" b="0" strike="noStrike" spc="-1">
                <a:solidFill>
                  <a:srgbClr val="000000"/>
                </a:solidFill>
                <a:latin typeface="Arial"/>
                <a:ea typeface="Arial"/>
              </a:rPr>
              <a:t>sous</a:t>
            </a:r>
            <a:r>
              <a:rPr lang="fr-FR" sz="1100" b="0" strike="noStrike" spc="-35">
                <a:solidFill>
                  <a:srgbClr val="000000"/>
                </a:solidFill>
                <a:latin typeface="Arial"/>
                <a:ea typeface="Arial"/>
              </a:rPr>
              <a:t> </a:t>
            </a:r>
            <a:r>
              <a:rPr lang="fr-FR" sz="1100" b="0" strike="noStrike" spc="-1">
                <a:solidFill>
                  <a:srgbClr val="000000"/>
                </a:solidFill>
                <a:latin typeface="Arial"/>
                <a:ea typeface="Arial"/>
              </a:rPr>
              <a:t>contrat.</a:t>
            </a:r>
            <a:endParaRPr lang="fr-FR" sz="1100" b="0" strike="noStrike" spc="-1">
              <a:latin typeface="Arial"/>
            </a:endParaRPr>
          </a:p>
          <a:p>
            <a:pPr marL="88920">
              <a:lnSpc>
                <a:spcPct val="114000"/>
              </a:lnSpc>
            </a:pPr>
            <a:endParaRPr lang="fr-FR" sz="1100" b="0" strike="noStrike" spc="-1">
              <a:latin typeface="Arial"/>
            </a:endParaRPr>
          </a:p>
          <a:p>
            <a:pPr marL="88920">
              <a:lnSpc>
                <a:spcPct val="100000"/>
              </a:lnSpc>
            </a:pPr>
            <a:r>
              <a:rPr lang="fr-FR" sz="1100" b="0" strike="noStrike" spc="-1">
                <a:solidFill>
                  <a:srgbClr val="000000"/>
                </a:solidFill>
                <a:latin typeface="Arial"/>
                <a:ea typeface="Arial"/>
              </a:rPr>
              <a:t>Il </a:t>
            </a:r>
            <a:r>
              <a:rPr lang="fr-FR" sz="1100" b="0" strike="noStrike" spc="-7">
                <a:solidFill>
                  <a:srgbClr val="000000"/>
                </a:solidFill>
                <a:latin typeface="Arial"/>
                <a:ea typeface="Arial"/>
              </a:rPr>
              <a:t>comportera </a:t>
            </a:r>
            <a:r>
              <a:rPr lang="fr-FR" sz="1100" b="0" strike="noStrike" spc="-1">
                <a:solidFill>
                  <a:srgbClr val="000000"/>
                </a:solidFill>
                <a:latin typeface="Arial"/>
                <a:ea typeface="Arial"/>
              </a:rPr>
              <a:t>deux faces </a:t>
            </a:r>
            <a:r>
              <a:rPr lang="fr-FR" sz="1100" b="0" strike="noStrike" spc="-7">
                <a:solidFill>
                  <a:srgbClr val="000000"/>
                </a:solidFill>
                <a:latin typeface="Arial"/>
                <a:ea typeface="Arial"/>
              </a:rPr>
              <a:t>complémentaires </a:t>
            </a:r>
            <a:r>
              <a:rPr lang="fr-FR" sz="1100" b="0" strike="noStrike" spc="-1">
                <a:solidFill>
                  <a:srgbClr val="000000"/>
                </a:solidFill>
                <a:latin typeface="Arial"/>
                <a:ea typeface="Arial"/>
              </a:rPr>
              <a:t>et </a:t>
            </a:r>
            <a:r>
              <a:rPr lang="fr-FR" sz="1100" b="0" strike="noStrike" spc="-7">
                <a:solidFill>
                  <a:srgbClr val="000000"/>
                </a:solidFill>
                <a:latin typeface="Arial"/>
                <a:ea typeface="Arial"/>
              </a:rPr>
              <a:t>progressives</a:t>
            </a:r>
            <a:r>
              <a:rPr lang="fr-FR" sz="1100" b="0" strike="noStrike" spc="-185">
                <a:solidFill>
                  <a:srgbClr val="000000"/>
                </a:solidFill>
                <a:latin typeface="Arial"/>
                <a:ea typeface="Arial"/>
              </a:rPr>
              <a:t> </a:t>
            </a:r>
            <a:r>
              <a:rPr lang="fr-FR" sz="1100" b="0" strike="noStrike" spc="-1">
                <a:solidFill>
                  <a:srgbClr val="000000"/>
                </a:solidFill>
                <a:latin typeface="Arial"/>
                <a:ea typeface="Arial"/>
              </a:rPr>
              <a:t>:</a:t>
            </a:r>
            <a:endParaRPr lang="fr-FR" sz="1100" b="0" strike="noStrike" spc="-1">
              <a:latin typeface="Arial"/>
            </a:endParaRPr>
          </a:p>
          <a:p>
            <a:pPr marL="88920">
              <a:lnSpc>
                <a:spcPct val="100000"/>
              </a:lnSpc>
            </a:pPr>
            <a:endParaRPr lang="fr-FR" sz="1100" b="0" strike="noStrike" spc="-1">
              <a:latin typeface="Arial"/>
            </a:endParaRPr>
          </a:p>
          <a:p>
            <a:pPr marL="888480" indent="-317160">
              <a:lnSpc>
                <a:spcPct val="114000"/>
              </a:lnSpc>
              <a:buClr>
                <a:srgbClr val="585858"/>
              </a:buClr>
              <a:buFont typeface="Wingdings" charset="2"/>
              <a:buChar char=""/>
            </a:pPr>
            <a:r>
              <a:rPr lang="fr-FR" sz="1100" b="1" strike="noStrike" spc="-7">
                <a:solidFill>
                  <a:srgbClr val="000000"/>
                </a:solidFill>
                <a:latin typeface="Arial"/>
                <a:ea typeface="Arial"/>
              </a:rPr>
              <a:t>Une part dite collective</a:t>
            </a:r>
            <a:r>
              <a:rPr lang="fr-FR" sz="1100" b="0" strike="noStrike" spc="-7">
                <a:solidFill>
                  <a:srgbClr val="000000"/>
                </a:solidFill>
                <a:latin typeface="Arial"/>
                <a:ea typeface="Arial"/>
              </a:rPr>
              <a:t>, </a:t>
            </a:r>
            <a:r>
              <a:rPr lang="fr-FR" sz="1100" b="0" strike="noStrike" spc="-1">
                <a:solidFill>
                  <a:srgbClr val="000000"/>
                </a:solidFill>
                <a:latin typeface="Arial"/>
                <a:ea typeface="Arial"/>
              </a:rPr>
              <a:t>qui </a:t>
            </a:r>
            <a:r>
              <a:rPr lang="fr-FR" sz="1100" b="0" strike="noStrike" spc="-7">
                <a:solidFill>
                  <a:srgbClr val="000000"/>
                </a:solidFill>
                <a:latin typeface="Arial"/>
                <a:ea typeface="Arial"/>
              </a:rPr>
              <a:t>permettra </a:t>
            </a:r>
            <a:r>
              <a:rPr lang="fr-FR" sz="1100" b="0" strike="noStrike" spc="-1">
                <a:solidFill>
                  <a:srgbClr val="000000"/>
                </a:solidFill>
                <a:latin typeface="Arial"/>
                <a:ea typeface="Arial"/>
              </a:rPr>
              <a:t>à un professeur de financer des </a:t>
            </a:r>
            <a:r>
              <a:rPr lang="fr-FR" sz="1100" b="0" strike="noStrike" spc="-7">
                <a:solidFill>
                  <a:srgbClr val="000000"/>
                </a:solidFill>
                <a:latin typeface="Arial"/>
                <a:ea typeface="Arial"/>
              </a:rPr>
              <a:t>activités </a:t>
            </a:r>
            <a:r>
              <a:rPr lang="fr-FR" sz="1100" b="0" strike="noStrike" spc="-1">
                <a:solidFill>
                  <a:srgbClr val="000000"/>
                </a:solidFill>
                <a:latin typeface="Arial"/>
                <a:ea typeface="Arial"/>
              </a:rPr>
              <a:t>EAC pour</a:t>
            </a:r>
            <a:r>
              <a:rPr lang="fr-FR" sz="1100" b="0" strike="noStrike" spc="-245">
                <a:solidFill>
                  <a:srgbClr val="000000"/>
                </a:solidFill>
                <a:latin typeface="Arial"/>
                <a:ea typeface="Arial"/>
              </a:rPr>
              <a:t>       </a:t>
            </a:r>
            <a:r>
              <a:rPr lang="fr-FR" sz="1100" b="0" strike="noStrike" spc="-1">
                <a:solidFill>
                  <a:srgbClr val="000000"/>
                </a:solidFill>
                <a:latin typeface="Arial"/>
                <a:ea typeface="Arial"/>
              </a:rPr>
              <a:t>sa </a:t>
            </a:r>
            <a:r>
              <a:rPr lang="fr-FR" sz="1100" b="0" strike="noStrike" spc="-7">
                <a:solidFill>
                  <a:srgbClr val="000000"/>
                </a:solidFill>
                <a:latin typeface="Arial"/>
                <a:ea typeface="Arial"/>
              </a:rPr>
              <a:t>classe après validation du chef d’établissement. Cette part s’appliquera aux élèves de la </a:t>
            </a:r>
            <a:r>
              <a:rPr lang="fr-FR" sz="1100" b="0" strike="noStrike" spc="18">
                <a:solidFill>
                  <a:srgbClr val="000000"/>
                </a:solidFill>
                <a:latin typeface="Arial"/>
                <a:ea typeface="Arial"/>
              </a:rPr>
              <a:t>4</a:t>
            </a:r>
            <a:r>
              <a:rPr lang="fr-FR" sz="1100" b="0" strike="noStrike" spc="29" baseline="24000">
                <a:solidFill>
                  <a:srgbClr val="000000"/>
                </a:solidFill>
                <a:latin typeface="Arial"/>
                <a:ea typeface="Arial"/>
              </a:rPr>
              <a:t>ème </a:t>
            </a:r>
            <a:r>
              <a:rPr lang="fr-FR" sz="1100" b="0" strike="noStrike" spc="-1">
                <a:solidFill>
                  <a:srgbClr val="000000"/>
                </a:solidFill>
                <a:latin typeface="Arial"/>
                <a:ea typeface="Arial"/>
              </a:rPr>
              <a:t>à la</a:t>
            </a:r>
            <a:r>
              <a:rPr lang="fr-FR" sz="1100" b="0" strike="noStrike" spc="-41">
                <a:solidFill>
                  <a:srgbClr val="000000"/>
                </a:solidFill>
                <a:latin typeface="Arial"/>
                <a:ea typeface="Arial"/>
              </a:rPr>
              <a:t> </a:t>
            </a:r>
            <a:r>
              <a:rPr lang="fr-FR" sz="1100" b="0" strike="noStrike" spc="-7">
                <a:solidFill>
                  <a:srgbClr val="000000"/>
                </a:solidFill>
                <a:latin typeface="Arial"/>
                <a:ea typeface="Arial"/>
              </a:rPr>
              <a:t>Terminale.</a:t>
            </a:r>
            <a:endParaRPr lang="fr-FR" sz="1100" b="0" strike="noStrike" spc="-1">
              <a:latin typeface="Arial"/>
            </a:endParaRPr>
          </a:p>
          <a:p>
            <a:pPr>
              <a:lnSpc>
                <a:spcPct val="100000"/>
              </a:lnSpc>
              <a:spcBef>
                <a:spcPts val="11"/>
              </a:spcBef>
            </a:pPr>
            <a:endParaRPr lang="fr-FR" sz="1100" b="0" strike="noStrike" spc="-1">
              <a:latin typeface="Arial"/>
            </a:endParaRPr>
          </a:p>
          <a:p>
            <a:pPr marL="888480" indent="-317160">
              <a:lnSpc>
                <a:spcPct val="100000"/>
              </a:lnSpc>
              <a:buClr>
                <a:srgbClr val="585858"/>
              </a:buClr>
              <a:buFont typeface="Wingdings" charset="2"/>
              <a:buChar char=""/>
            </a:pPr>
            <a:r>
              <a:rPr lang="fr-FR" sz="1100" b="1" strike="noStrike" spc="-7">
                <a:solidFill>
                  <a:srgbClr val="000000"/>
                </a:solidFill>
                <a:latin typeface="Arial"/>
                <a:ea typeface="Arial"/>
              </a:rPr>
              <a:t>Une </a:t>
            </a:r>
            <a:r>
              <a:rPr lang="fr-FR" sz="1100" b="1" strike="noStrike" spc="-1">
                <a:solidFill>
                  <a:srgbClr val="000000"/>
                </a:solidFill>
                <a:latin typeface="Arial"/>
                <a:ea typeface="Arial"/>
              </a:rPr>
              <a:t>part </a:t>
            </a:r>
            <a:r>
              <a:rPr lang="fr-FR" sz="1100" b="1" strike="noStrike" spc="-7">
                <a:solidFill>
                  <a:srgbClr val="000000"/>
                </a:solidFill>
                <a:latin typeface="Arial"/>
                <a:ea typeface="Arial"/>
              </a:rPr>
              <a:t>individuelle</a:t>
            </a:r>
            <a:r>
              <a:rPr lang="fr-FR" sz="1100" b="0" strike="noStrike" spc="-7">
                <a:solidFill>
                  <a:srgbClr val="000000"/>
                </a:solidFill>
                <a:latin typeface="Arial"/>
                <a:ea typeface="Arial"/>
              </a:rPr>
              <a:t>, </a:t>
            </a:r>
            <a:r>
              <a:rPr lang="fr-FR" sz="1100" b="0" strike="noStrike" spc="-1">
                <a:solidFill>
                  <a:srgbClr val="000000"/>
                </a:solidFill>
                <a:latin typeface="Arial"/>
                <a:ea typeface="Arial"/>
              </a:rPr>
              <a:t>au </a:t>
            </a:r>
            <a:r>
              <a:rPr lang="fr-FR" sz="1100" b="0" strike="noStrike" spc="-7">
                <a:solidFill>
                  <a:srgbClr val="000000"/>
                </a:solidFill>
                <a:latin typeface="Arial"/>
                <a:ea typeface="Arial"/>
              </a:rPr>
              <a:t>fonctionnement </a:t>
            </a:r>
            <a:r>
              <a:rPr lang="fr-FR" sz="1100" b="0" strike="noStrike" spc="-1">
                <a:solidFill>
                  <a:srgbClr val="000000"/>
                </a:solidFill>
                <a:latin typeface="Arial"/>
                <a:ea typeface="Arial"/>
              </a:rPr>
              <a:t>semblable au pass Culture + 18 ans, applicable à</a:t>
            </a:r>
            <a:r>
              <a:rPr lang="fr-FR" sz="1100" b="0" strike="noStrike" spc="-225">
                <a:solidFill>
                  <a:srgbClr val="000000"/>
                </a:solidFill>
                <a:latin typeface="Arial"/>
                <a:ea typeface="Arial"/>
              </a:rPr>
              <a:t> </a:t>
            </a:r>
            <a:r>
              <a:rPr lang="fr-FR" sz="1100" b="0" strike="noStrike" spc="-1">
                <a:solidFill>
                  <a:srgbClr val="000000"/>
                </a:solidFill>
                <a:latin typeface="Arial"/>
                <a:ea typeface="Arial"/>
              </a:rPr>
              <a:t>chaque</a:t>
            </a:r>
            <a:endParaRPr lang="fr-FR" sz="1100" b="0" strike="noStrike" spc="-1">
              <a:latin typeface="Arial"/>
            </a:endParaRPr>
          </a:p>
          <a:p>
            <a:pPr marL="888480">
              <a:lnSpc>
                <a:spcPct val="100000"/>
              </a:lnSpc>
              <a:spcBef>
                <a:spcPts val="255"/>
              </a:spcBef>
            </a:pPr>
            <a:r>
              <a:rPr lang="fr-FR" sz="1100" b="0" strike="noStrike" spc="-7">
                <a:solidFill>
                  <a:srgbClr val="000000"/>
                </a:solidFill>
                <a:latin typeface="Arial"/>
                <a:ea typeface="Arial"/>
              </a:rPr>
              <a:t>élève, à compter de ses 15 ans.</a:t>
            </a:r>
            <a:endParaRPr lang="fr-FR" sz="1100" b="0" strike="noStrike" spc="-1">
              <a:latin typeface="Arial"/>
            </a:endParaRPr>
          </a:p>
          <a:p>
            <a:pPr marL="88920">
              <a:lnSpc>
                <a:spcPct val="114000"/>
              </a:lnSpc>
            </a:pPr>
            <a:endParaRPr lang="fr-FR" sz="1100" b="0" strike="noStrike" spc="-1">
              <a:latin typeface="Arial"/>
            </a:endParaRPr>
          </a:p>
          <a:p>
            <a:pPr marL="88920">
              <a:lnSpc>
                <a:spcPct val="114000"/>
              </a:lnSpc>
            </a:pPr>
            <a:endParaRPr lang="fr-FR" sz="1100" b="0" strike="noStrike" spc="-1">
              <a:latin typeface="Arial"/>
            </a:endParaRPr>
          </a:p>
          <a:p>
            <a:pPr marL="88920">
              <a:lnSpc>
                <a:spcPct val="114000"/>
              </a:lnSpc>
            </a:pPr>
            <a:r>
              <a:rPr lang="fr-FR" sz="1100" b="0" strike="noStrike" spc="-7">
                <a:solidFill>
                  <a:srgbClr val="000000"/>
                </a:solidFill>
                <a:latin typeface="Arial"/>
                <a:ea typeface="Arial"/>
              </a:rPr>
              <a:t>NB : En début d‘année scolaire, chaque EPLE reçoit une </a:t>
            </a:r>
            <a:r>
              <a:rPr lang="fr-FR" sz="1100" b="1" strike="noStrike" spc="-7">
                <a:solidFill>
                  <a:srgbClr val="000000"/>
                </a:solidFill>
                <a:latin typeface="Arial"/>
                <a:ea typeface="Arial"/>
              </a:rPr>
              <a:t>dotation virtuelle</a:t>
            </a:r>
            <a:r>
              <a:rPr lang="fr-FR" sz="1100" b="0" strike="noStrike" spc="-7">
                <a:solidFill>
                  <a:srgbClr val="000000"/>
                </a:solidFill>
                <a:latin typeface="Arial"/>
                <a:ea typeface="Arial"/>
              </a:rPr>
              <a:t>, calculée à partir du nombre d’élèves par niveau et consommable jusqu’au dernier jour de l’année scolaire, sans report possible des crédits d’une année sur l’autre, auprès des offreurs culturels référencés dans l’application pass Culture.</a:t>
            </a:r>
            <a:endParaRPr lang="fr-FR" sz="1100" b="0" strike="noStrike" spc="-1">
              <a:latin typeface="Arial"/>
            </a:endParaRPr>
          </a:p>
          <a:p>
            <a:pPr marL="88920">
              <a:lnSpc>
                <a:spcPct val="114000"/>
              </a:lnSpc>
            </a:pPr>
            <a:r>
              <a:rPr lang="fr-FR" sz="1100" b="1" strike="noStrike" spc="-7">
                <a:solidFill>
                  <a:srgbClr val="000000"/>
                </a:solidFill>
                <a:latin typeface="Arial"/>
                <a:ea typeface="Arial"/>
              </a:rPr>
              <a:t>Il n’y aura donc aucun transfert de fonds vers les EPLE </a:t>
            </a:r>
            <a:r>
              <a:rPr lang="fr-FR" sz="1100" b="0" strike="noStrike" spc="-7">
                <a:solidFill>
                  <a:srgbClr val="000000"/>
                </a:solidFill>
                <a:latin typeface="Arial"/>
                <a:ea typeface="Arial"/>
              </a:rPr>
              <a:t>.</a:t>
            </a:r>
            <a:endParaRPr lang="fr-FR" sz="1100" b="0" strike="noStrike" spc="-1">
              <a:latin typeface="Arial"/>
            </a:endParaRPr>
          </a:p>
          <a:p>
            <a:pPr marL="888480">
              <a:lnSpc>
                <a:spcPct val="100000"/>
              </a:lnSpc>
              <a:spcBef>
                <a:spcPts val="255"/>
              </a:spcBef>
            </a:pPr>
            <a:endParaRPr lang="fr-FR" sz="1100" b="0" strike="noStrike" spc="-1">
              <a:latin typeface="Arial"/>
            </a:endParaRPr>
          </a:p>
          <a:p>
            <a:pPr marL="88920">
              <a:lnSpc>
                <a:spcPct val="114000"/>
              </a:lnSpc>
            </a:pPr>
            <a:endParaRPr lang="fr-FR" sz="1100" b="0" strike="noStrike" spc="-1">
              <a:latin typeface="Arial"/>
            </a:endParaRPr>
          </a:p>
          <a:p>
            <a:pPr marL="88920">
              <a:lnSpc>
                <a:spcPct val="100000"/>
              </a:lnSpc>
            </a:pPr>
            <a:endParaRPr lang="fr-FR" sz="1100" b="0" strike="noStrike" spc="-1">
              <a:latin typeface="Arial"/>
            </a:endParaRPr>
          </a:p>
          <a:p>
            <a:pPr marL="888480">
              <a:lnSpc>
                <a:spcPct val="100000"/>
              </a:lnSpc>
              <a:spcBef>
                <a:spcPts val="255"/>
              </a:spcBef>
            </a:pPr>
            <a:endParaRPr lang="fr-FR" sz="1100" b="0" strike="noStrike" spc="-1">
              <a:latin typeface="Arial"/>
            </a:endParaRPr>
          </a:p>
          <a:p>
            <a:pPr marL="888480">
              <a:lnSpc>
                <a:spcPct val="100000"/>
              </a:lnSpc>
              <a:spcBef>
                <a:spcPts val="255"/>
              </a:spcBef>
            </a:pPr>
            <a:endParaRPr lang="fr-FR" sz="1100" b="0" strike="noStrike" spc="-1">
              <a:latin typeface="Arial"/>
            </a:endParaRPr>
          </a:p>
          <a:p>
            <a:pPr marL="888480">
              <a:lnSpc>
                <a:spcPct val="100000"/>
              </a:lnSpc>
              <a:spcBef>
                <a:spcPts val="255"/>
              </a:spcBef>
            </a:pPr>
            <a:endParaRPr lang="fr-FR" sz="1100" b="0" strike="noStrike" spc="-1">
              <a:latin typeface="Arial"/>
            </a:endParaRPr>
          </a:p>
        </p:txBody>
      </p:sp>
      <p:sp>
        <p:nvSpPr>
          <p:cNvPr id="451" name="CustomShape 3"/>
          <p:cNvSpPr/>
          <p:nvPr/>
        </p:nvSpPr>
        <p:spPr>
          <a:xfrm>
            <a:off x="825480" y="251280"/>
            <a:ext cx="6948000" cy="3333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100" b="1" strike="noStrike" spc="-1">
                <a:solidFill>
                  <a:srgbClr val="000000"/>
                </a:solidFill>
                <a:latin typeface="Montserrat"/>
                <a:ea typeface="Montserrat"/>
              </a:rPr>
              <a:t>Les grandes lignes du projet</a:t>
            </a:r>
            <a:endParaRPr lang="fr-FR"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TextShape 1"/>
          <p:cNvSpPr txBox="1"/>
          <p:nvPr/>
        </p:nvSpPr>
        <p:spPr>
          <a:xfrm>
            <a:off x="181440" y="231120"/>
            <a:ext cx="2402280" cy="4720320"/>
          </a:xfrm>
          <a:prstGeom prst="rect">
            <a:avLst/>
          </a:prstGeom>
          <a:noFill/>
          <a:ln>
            <a:noFill/>
          </a:ln>
        </p:spPr>
        <p:txBody>
          <a:bodyPr tIns="91440" bIns="91440" anchor="ctr">
            <a:noAutofit/>
          </a:bodyPr>
          <a:lstStyle/>
          <a:p>
            <a:pPr>
              <a:lnSpc>
                <a:spcPct val="100000"/>
              </a:lnSpc>
            </a:pPr>
            <a:r>
              <a:rPr lang="fr-FR" sz="2800" b="1" strike="noStrike" spc="-1">
                <a:solidFill>
                  <a:srgbClr val="FFFFFF"/>
                </a:solidFill>
                <a:latin typeface="Montserrat"/>
                <a:ea typeface="Montserrat"/>
              </a:rPr>
              <a:t>Etape 3</a:t>
            </a:r>
            <a:r>
              <a:t/>
            </a:r>
            <a:br/>
            <a:endParaRPr lang="fr-FR" sz="2800" b="0" strike="noStrike" spc="-1">
              <a:solidFill>
                <a:srgbClr val="000000"/>
              </a:solidFill>
              <a:latin typeface="Arial"/>
            </a:endParaRPr>
          </a:p>
        </p:txBody>
      </p:sp>
      <p:sp>
        <p:nvSpPr>
          <p:cNvPr id="722" name="CustomShape 2"/>
          <p:cNvSpPr/>
          <p:nvPr/>
        </p:nvSpPr>
        <p:spPr>
          <a:xfrm>
            <a:off x="2242080" y="0"/>
            <a:ext cx="7800840" cy="5150880"/>
          </a:xfrm>
          <a:prstGeom prst="roundRect">
            <a:avLst>
              <a:gd name="adj" fmla="val 5359"/>
            </a:avLst>
          </a:prstGeom>
          <a:solidFill>
            <a:srgbClr val="FFFFFF"/>
          </a:solidFill>
          <a:ln>
            <a:noFill/>
          </a:ln>
        </p:spPr>
        <p:style>
          <a:lnRef idx="0">
            <a:scrgbClr r="0" g="0" b="0"/>
          </a:lnRef>
          <a:fillRef idx="0">
            <a:scrgbClr r="0" g="0" b="0"/>
          </a:fillRef>
          <a:effectRef idx="0">
            <a:scrgbClr r="0" g="0" b="0"/>
          </a:effectRef>
          <a:fontRef idx="minor"/>
        </p:style>
      </p:sp>
      <p:sp>
        <p:nvSpPr>
          <p:cNvPr id="723" name="CustomShape 3"/>
          <p:cNvSpPr/>
          <p:nvPr/>
        </p:nvSpPr>
        <p:spPr>
          <a:xfrm>
            <a:off x="2380320" y="19800"/>
            <a:ext cx="6763320" cy="51433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endParaRPr lang="fr-FR" sz="1800" b="0" strike="noStrike" spc="-1">
              <a:latin typeface="Arial"/>
            </a:endParaRPr>
          </a:p>
          <a:p>
            <a:pPr algn="ctr">
              <a:lnSpc>
                <a:spcPct val="90000"/>
              </a:lnSpc>
            </a:pPr>
            <a:r>
              <a:rPr lang="fr-FR" sz="1600" b="1" i="1" strike="noStrike" spc="-1">
                <a:solidFill>
                  <a:srgbClr val="320096"/>
                </a:solidFill>
                <a:latin typeface="Montserrat"/>
                <a:ea typeface="Montserrat"/>
              </a:rPr>
              <a:t>Chef d’établissement </a:t>
            </a:r>
            <a:r>
              <a:rPr lang="fr-FR" sz="1600" b="1" strike="noStrike" spc="-1">
                <a:solidFill>
                  <a:srgbClr val="320096"/>
                </a:solidFill>
                <a:latin typeface="Montserrat"/>
                <a:ea typeface="Montserrat"/>
              </a:rPr>
              <a:t>et</a:t>
            </a:r>
            <a:r>
              <a:rPr lang="fr-FR" sz="1600" b="1" i="1" strike="noStrike" spc="-1">
                <a:solidFill>
                  <a:srgbClr val="320096"/>
                </a:solidFill>
                <a:latin typeface="Montserrat"/>
                <a:ea typeface="Montserrat"/>
              </a:rPr>
              <a:t> Rédacteur de projet</a:t>
            </a: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a:p>
            <a:pPr algn="ctr">
              <a:lnSpc>
                <a:spcPct val="90000"/>
              </a:lnSpc>
            </a:pPr>
            <a:endParaRPr lang="fr-FR" sz="1600" b="0" strike="noStrike" spc="-1">
              <a:latin typeface="Arial"/>
            </a:endParaRPr>
          </a:p>
        </p:txBody>
      </p:sp>
      <p:sp>
        <p:nvSpPr>
          <p:cNvPr id="724" name="CustomShape 4"/>
          <p:cNvSpPr/>
          <p:nvPr/>
        </p:nvSpPr>
        <p:spPr>
          <a:xfrm>
            <a:off x="230400" y="480600"/>
            <a:ext cx="1924920" cy="94536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r>
              <a:rPr lang="fr-FR" sz="1600" b="1" strike="noStrike" spc="-1">
                <a:solidFill>
                  <a:srgbClr val="FFFFFF"/>
                </a:solidFill>
                <a:latin typeface="Montserrat"/>
                <a:ea typeface="Montserrat"/>
              </a:rPr>
              <a:t>Associer les offres à des projets déjà existants ou </a:t>
            </a:r>
            <a:endParaRPr lang="fr-FR" sz="1600" b="0" strike="noStrike" spc="-1">
              <a:latin typeface="Arial"/>
            </a:endParaRPr>
          </a:p>
          <a:p>
            <a:pPr>
              <a:lnSpc>
                <a:spcPct val="90000"/>
              </a:lnSpc>
            </a:pPr>
            <a:r>
              <a:rPr lang="fr-FR" sz="1600" b="1" strike="noStrike" spc="-1">
                <a:solidFill>
                  <a:srgbClr val="FFFFFF"/>
                </a:solidFill>
                <a:latin typeface="Montserrat"/>
                <a:ea typeface="Montserrat"/>
              </a:rPr>
              <a:t>à de nouveaux projets</a:t>
            </a:r>
            <a:endParaRPr lang="fr-FR" sz="1600" b="0" strike="noStrike" spc="-1">
              <a:latin typeface="Arial"/>
            </a:endParaRPr>
          </a:p>
        </p:txBody>
      </p:sp>
      <p:sp>
        <p:nvSpPr>
          <p:cNvPr id="725" name="CustomShape 5"/>
          <p:cNvSpPr/>
          <p:nvPr/>
        </p:nvSpPr>
        <p:spPr>
          <a:xfrm>
            <a:off x="0" y="0"/>
            <a:ext cx="2197080" cy="28404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gn="ctr">
              <a:lnSpc>
                <a:spcPct val="90000"/>
              </a:lnSpc>
            </a:pPr>
            <a:r>
              <a:rPr lang="fr-FR" sz="1100" b="1" strike="noStrike" spc="-1">
                <a:solidFill>
                  <a:srgbClr val="FFFFFF"/>
                </a:solidFill>
                <a:latin typeface="Montserrat"/>
                <a:ea typeface="Montserrat"/>
              </a:rPr>
              <a:t>Les établissements scolaires </a:t>
            </a:r>
            <a:endParaRPr lang="fr-FR" sz="1100" b="0" strike="noStrike" spc="-1">
              <a:latin typeface="Arial"/>
            </a:endParaRPr>
          </a:p>
        </p:txBody>
      </p:sp>
      <p:pic>
        <p:nvPicPr>
          <p:cNvPr id="726" name="Google Shape;734;p96"/>
          <p:cNvPicPr/>
          <p:nvPr/>
        </p:nvPicPr>
        <p:blipFill>
          <a:blip r:embed="rId3"/>
          <a:stretch/>
        </p:blipFill>
        <p:spPr>
          <a:xfrm>
            <a:off x="2438280" y="913680"/>
            <a:ext cx="6851520" cy="4057920"/>
          </a:xfrm>
          <a:prstGeom prst="rect">
            <a:avLst/>
          </a:prstGeom>
          <a:ln>
            <a:noFill/>
          </a:ln>
        </p:spPr>
      </p:pic>
      <p:sp>
        <p:nvSpPr>
          <p:cNvPr id="727" name="CustomShape 6"/>
          <p:cNvSpPr/>
          <p:nvPr/>
        </p:nvSpPr>
        <p:spPr>
          <a:xfrm>
            <a:off x="2584080" y="3921840"/>
            <a:ext cx="1344600" cy="478440"/>
          </a:xfrm>
          <a:prstGeom prst="rect">
            <a:avLst/>
          </a:prstGeom>
          <a:noFill/>
          <a:ln w="25560">
            <a:solidFill>
              <a:srgbClr val="FFB7D6"/>
            </a:solidFill>
            <a:round/>
          </a:ln>
        </p:spPr>
        <p:style>
          <a:lnRef idx="0">
            <a:scrgbClr r="0" g="0" b="0"/>
          </a:lnRef>
          <a:fillRef idx="0">
            <a:scrgbClr r="0" g="0" b="0"/>
          </a:fillRef>
          <a:effectRef idx="0">
            <a:scrgbClr r="0" g="0" b="0"/>
          </a:effectRef>
          <a:fontRef idx="minor"/>
        </p:style>
      </p:sp>
      <p:sp>
        <p:nvSpPr>
          <p:cNvPr id="728" name="CustomShape 7"/>
          <p:cNvSpPr/>
          <p:nvPr/>
        </p:nvSpPr>
        <p:spPr>
          <a:xfrm>
            <a:off x="136080" y="2734200"/>
            <a:ext cx="1924920" cy="240876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90000"/>
              </a:lnSpc>
            </a:pPr>
            <a:r>
              <a:rPr lang="fr-FR" sz="1600" b="1" strike="noStrike" spc="-1">
                <a:solidFill>
                  <a:srgbClr val="FFFFFF"/>
                </a:solidFill>
                <a:latin typeface="Montserrat"/>
                <a:ea typeface="Montserrat"/>
              </a:rPr>
              <a:t>Sur chacune des pages enseignement artistique, projet, action ou évènement, il y a un bouton « Ajouter une action pass Culture »</a:t>
            </a:r>
            <a:endParaRPr lang="fr-FR" sz="1600" b="0" strike="noStrike" spc="-1">
              <a:latin typeface="Arial"/>
            </a:endParaRPr>
          </a:p>
        </p:txBody>
      </p:sp>
      <p:sp>
        <p:nvSpPr>
          <p:cNvPr id="729" name="CustomShape 8"/>
          <p:cNvSpPr/>
          <p:nvPr/>
        </p:nvSpPr>
        <p:spPr>
          <a:xfrm>
            <a:off x="1826280" y="4161240"/>
            <a:ext cx="714240" cy="206640"/>
          </a:xfrm>
          <a:prstGeom prst="rightArrow">
            <a:avLst>
              <a:gd name="adj1" fmla="val 50000"/>
              <a:gd name="adj2" fmla="val 50000"/>
            </a:avLst>
          </a:prstGeom>
          <a:solidFill>
            <a:srgbClr val="FFB7D6"/>
          </a:solidFill>
          <a:ln w="25560">
            <a:solidFill>
              <a:srgbClr val="FFB7D6"/>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730"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57520F05-EAF4-4D8C-9BD9-7E030600CB00}" type="slidenum">
              <a:rPr lang="fr-FR" sz="900" b="0" strike="noStrike" spc="-1">
                <a:solidFill>
                  <a:srgbClr val="888888"/>
                </a:solidFill>
                <a:latin typeface="Calibri"/>
                <a:ea typeface="Calibri"/>
              </a:rPr>
              <a:t>51</a:t>
            </a:fld>
            <a:endParaRPr lang="fr-FR" sz="900" b="0" strike="noStrike" spc="-1">
              <a:latin typeface="Times New Roman"/>
            </a:endParaRPr>
          </a:p>
        </p:txBody>
      </p:sp>
      <p:sp>
        <p:nvSpPr>
          <p:cNvPr id="731" name="TextShape 2"/>
          <p:cNvSpPr txBox="1"/>
          <p:nvPr/>
        </p:nvSpPr>
        <p:spPr>
          <a:xfrm>
            <a:off x="410400" y="791640"/>
            <a:ext cx="8424720" cy="359640"/>
          </a:xfrm>
          <a:prstGeom prst="rect">
            <a:avLst/>
          </a:prstGeom>
          <a:noFill/>
          <a:ln>
            <a:noFill/>
          </a:ln>
        </p:spPr>
        <p:txBody>
          <a:bodyPr lIns="0" tIns="0" rIns="0" bIns="0">
            <a:noAutofit/>
          </a:bodyPr>
          <a:lstStyle/>
          <a:p>
            <a:pPr>
              <a:lnSpc>
                <a:spcPct val="90000"/>
              </a:lnSpc>
            </a:pPr>
            <a:r>
              <a:rPr lang="fr-FR" sz="2900" b="1" strike="noStrike" spc="-1">
                <a:solidFill>
                  <a:srgbClr val="000000"/>
                </a:solidFill>
                <a:latin typeface="Montserrat"/>
                <a:ea typeface="Montserrat"/>
              </a:rPr>
              <a:t>Etapes EPLE</a:t>
            </a:r>
            <a:endParaRPr lang="fr-FR" sz="2900" b="0" strike="noStrike" spc="-1">
              <a:solidFill>
                <a:srgbClr val="000000"/>
              </a:solidFill>
              <a:latin typeface="Arial"/>
            </a:endParaRPr>
          </a:p>
        </p:txBody>
      </p:sp>
      <p:sp>
        <p:nvSpPr>
          <p:cNvPr id="732" name="CustomShape 3"/>
          <p:cNvSpPr/>
          <p:nvPr/>
        </p:nvSpPr>
        <p:spPr>
          <a:xfrm>
            <a:off x="371160" y="1431000"/>
            <a:ext cx="8299800" cy="31111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33" name="CustomShape 4"/>
          <p:cNvSpPr/>
          <p:nvPr/>
        </p:nvSpPr>
        <p:spPr>
          <a:xfrm>
            <a:off x="310680" y="1365840"/>
            <a:ext cx="8299800" cy="3459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100000"/>
              </a:lnSpc>
            </a:pPr>
            <a:endParaRPr lang="fr-FR" sz="1800" b="0" strike="noStrike" spc="-1">
              <a:latin typeface="Arial"/>
            </a:endParaRPr>
          </a:p>
          <a:p>
            <a:pPr marL="343080" indent="-253800">
              <a:lnSpc>
                <a:spcPct val="100000"/>
              </a:lnSpc>
              <a:buClr>
                <a:srgbClr val="000000"/>
              </a:buClr>
              <a:buFont typeface="Montserrat"/>
              <a:buAutoNum type="arabicPeriod"/>
            </a:pPr>
            <a:r>
              <a:rPr lang="fr-FR" sz="1400" b="0" strike="noStrike" spc="-1">
                <a:solidFill>
                  <a:srgbClr val="000000"/>
                </a:solidFill>
                <a:latin typeface="Montserrat"/>
                <a:ea typeface="Montserrat"/>
              </a:rPr>
              <a:t>Demande du profil rédacteur de projet</a:t>
            </a:r>
            <a:endParaRPr lang="fr-FR" sz="1400" b="0" strike="noStrike" spc="-1">
              <a:latin typeface="Arial"/>
            </a:endParaRPr>
          </a:p>
          <a:p>
            <a:pPr marL="343080" indent="-253800">
              <a:lnSpc>
                <a:spcPct val="100000"/>
              </a:lnSpc>
              <a:buClr>
                <a:srgbClr val="000000"/>
              </a:buClr>
              <a:buFont typeface="Montserrat"/>
              <a:buAutoNum type="arabicPeriod"/>
            </a:pPr>
            <a:r>
              <a:rPr lang="fr-FR" sz="1400" b="0" strike="noStrike" spc="-1">
                <a:solidFill>
                  <a:srgbClr val="000000"/>
                </a:solidFill>
                <a:latin typeface="Montserrat"/>
                <a:ea typeface="Montserrat"/>
              </a:rPr>
              <a:t>(ou 3.) Onglet ressources : Le rédacteur de projet sélectionne une offre à partir de la carto de partenaires ou du moteur de recherche </a:t>
            </a:r>
            <a:endParaRPr lang="fr-FR" sz="1400" b="0" strike="noStrike" spc="-1">
              <a:latin typeface="Arial"/>
            </a:endParaRPr>
          </a:p>
          <a:p>
            <a:pPr marL="343080" indent="-253800">
              <a:lnSpc>
                <a:spcPct val="100000"/>
              </a:lnSpc>
              <a:buClr>
                <a:srgbClr val="000000"/>
              </a:buClr>
              <a:buFont typeface="Montserrat"/>
              <a:buAutoNum type="arabicPeriod"/>
            </a:pPr>
            <a:r>
              <a:rPr lang="fr-FR" sz="1400" b="0" strike="noStrike" spc="-1">
                <a:solidFill>
                  <a:srgbClr val="000000"/>
                </a:solidFill>
                <a:latin typeface="Montserrat"/>
                <a:ea typeface="Montserrat"/>
              </a:rPr>
              <a:t>(ou 2.) Recenser : le rédacteur de projet crée un enseignement, un projet EAC, une évènement ou une action culturelle. </a:t>
            </a:r>
            <a:endParaRPr lang="fr-FR" sz="1400" b="0" strike="noStrike" spc="-1">
              <a:latin typeface="Arial"/>
            </a:endParaRPr>
          </a:p>
          <a:p>
            <a:pPr marL="343080" indent="-253800">
              <a:lnSpc>
                <a:spcPct val="100000"/>
              </a:lnSpc>
              <a:buClr>
                <a:srgbClr val="000000"/>
              </a:buClr>
              <a:buFont typeface="Montserrat"/>
              <a:buAutoNum type="arabicPeriod"/>
            </a:pPr>
            <a:r>
              <a:rPr lang="fr-FR" sz="1400" b="0" strike="noStrike" spc="-1">
                <a:solidFill>
                  <a:srgbClr val="000000"/>
                </a:solidFill>
                <a:latin typeface="Montserrat"/>
                <a:ea typeface="Montserrat"/>
              </a:rPr>
              <a:t>Recenser : Ajoute les groupes classes en séparant les élèves éligibles et non éligibles.</a:t>
            </a:r>
            <a:endParaRPr lang="fr-FR" sz="1400" b="0" strike="noStrike" spc="-1">
              <a:latin typeface="Arial"/>
            </a:endParaRPr>
          </a:p>
          <a:p>
            <a:pPr marL="343080" indent="-253800">
              <a:lnSpc>
                <a:spcPct val="100000"/>
              </a:lnSpc>
              <a:buClr>
                <a:srgbClr val="000000"/>
              </a:buClr>
              <a:buFont typeface="Montserrat"/>
              <a:buAutoNum type="arabicPeriod"/>
            </a:pPr>
            <a:r>
              <a:rPr lang="fr-FR" sz="1400" b="0" strike="noStrike" spc="-1">
                <a:solidFill>
                  <a:srgbClr val="000000"/>
                </a:solidFill>
                <a:latin typeface="Montserrat"/>
                <a:ea typeface="Montserrat"/>
              </a:rPr>
              <a:t>Recenser : Ajouter l’offre pass Culture.</a:t>
            </a:r>
            <a:endParaRPr lang="fr-FR" sz="1400" b="0" strike="noStrike" spc="-1">
              <a:latin typeface="Arial"/>
            </a:endParaRPr>
          </a:p>
          <a:p>
            <a:pPr marL="343080">
              <a:lnSpc>
                <a:spcPct val="100000"/>
              </a:lnSpc>
            </a:pP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734" name="TextShape 1"/>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3791B55C-CF95-4D9C-8258-46700223D225}" type="slidenum">
              <a:rPr lang="fr-FR" sz="900" b="0" strike="noStrike" spc="-1">
                <a:solidFill>
                  <a:srgbClr val="888888"/>
                </a:solidFill>
                <a:latin typeface="Calibri"/>
                <a:ea typeface="Calibri"/>
              </a:rPr>
              <a:t>52</a:t>
            </a:fld>
            <a:endParaRPr lang="fr-FR" sz="900" b="0" strike="noStrike" spc="-1">
              <a:latin typeface="Times New Roman"/>
            </a:endParaRPr>
          </a:p>
        </p:txBody>
      </p:sp>
      <p:sp>
        <p:nvSpPr>
          <p:cNvPr id="735" name="TextShape 2"/>
          <p:cNvSpPr txBox="1"/>
          <p:nvPr/>
        </p:nvSpPr>
        <p:spPr>
          <a:xfrm>
            <a:off x="410400" y="791640"/>
            <a:ext cx="8424720" cy="359640"/>
          </a:xfrm>
          <a:prstGeom prst="rect">
            <a:avLst/>
          </a:prstGeom>
          <a:noFill/>
          <a:ln>
            <a:noFill/>
          </a:ln>
        </p:spPr>
        <p:txBody>
          <a:bodyPr lIns="0" tIns="0" rIns="0" bIns="0">
            <a:noAutofit/>
          </a:bodyPr>
          <a:lstStyle/>
          <a:p>
            <a:pPr>
              <a:lnSpc>
                <a:spcPct val="90000"/>
              </a:lnSpc>
            </a:pPr>
            <a:r>
              <a:rPr lang="fr-FR" sz="2900" b="1" strike="noStrike" spc="-1">
                <a:solidFill>
                  <a:srgbClr val="000000"/>
                </a:solidFill>
                <a:latin typeface="Montserrat"/>
                <a:ea typeface="Montserrat"/>
              </a:rPr>
              <a:t>Evolution des pratiques - ADAGE</a:t>
            </a:r>
            <a:endParaRPr lang="fr-FR" sz="2900" b="0" strike="noStrike" spc="-1">
              <a:solidFill>
                <a:srgbClr val="000000"/>
              </a:solidFill>
              <a:latin typeface="Arial"/>
            </a:endParaRPr>
          </a:p>
        </p:txBody>
      </p:sp>
      <p:sp>
        <p:nvSpPr>
          <p:cNvPr id="736" name="CustomShape 3"/>
          <p:cNvSpPr/>
          <p:nvPr/>
        </p:nvSpPr>
        <p:spPr>
          <a:xfrm>
            <a:off x="371160" y="1431000"/>
            <a:ext cx="8299800" cy="3111120"/>
          </a:xfrm>
          <a:prstGeom prst="rect">
            <a:avLst/>
          </a:prstGeom>
          <a:noFill/>
          <a:ln>
            <a:noFill/>
          </a:ln>
        </p:spPr>
        <p:style>
          <a:lnRef idx="0">
            <a:scrgbClr r="0" g="0" b="0"/>
          </a:lnRef>
          <a:fillRef idx="0">
            <a:scrgbClr r="0" g="0" b="0"/>
          </a:fillRef>
          <a:effectRef idx="0">
            <a:scrgbClr r="0" g="0" b="0"/>
          </a:effectRef>
          <a:fontRef idx="minor"/>
        </p:style>
        <p:txBody>
          <a:bodyPr lIns="68400" tIns="68400" rIns="68400" bIns="68400">
            <a:noAutofit/>
          </a:bodyPr>
          <a:lstStyle/>
          <a:p>
            <a:pPr>
              <a:lnSpc>
                <a:spcPct val="100000"/>
              </a:lnSpc>
            </a:pPr>
            <a:r>
              <a:rPr lang="fr-FR" sz="1400" b="1" u="sng" strike="noStrike" spc="-1">
                <a:solidFill>
                  <a:srgbClr val="000000"/>
                </a:solidFill>
                <a:uFillTx/>
                <a:latin typeface="Montserrat"/>
                <a:ea typeface="Montserrat"/>
              </a:rPr>
              <a:t>Deux calendriers :</a:t>
            </a:r>
            <a:r>
              <a:rPr lang="fr-FR" sz="1400" b="1" strike="noStrike" spc="-1">
                <a:solidFill>
                  <a:srgbClr val="000000"/>
                </a:solidFill>
                <a:latin typeface="Montserrat"/>
                <a:ea typeface="Montserrat"/>
              </a:rPr>
              <a:t>  </a:t>
            </a:r>
            <a:endParaRPr lang="fr-FR" sz="1400" b="0" strike="noStrike" spc="-1">
              <a:latin typeface="Arial"/>
            </a:endParaRPr>
          </a:p>
          <a:p>
            <a:pPr marL="343080" indent="-253800">
              <a:lnSpc>
                <a:spcPct val="100000"/>
              </a:lnSpc>
              <a:buClr>
                <a:srgbClr val="000000"/>
              </a:buClr>
              <a:buFont typeface="Montserrat"/>
              <a:buChar char="●"/>
            </a:pPr>
            <a:r>
              <a:rPr lang="fr-FR" sz="1400" b="0" strike="noStrike" spc="-1">
                <a:solidFill>
                  <a:srgbClr val="000000"/>
                </a:solidFill>
                <a:latin typeface="Montserrat"/>
                <a:ea typeface="Montserrat"/>
              </a:rPr>
              <a:t>début d’année pour une visibilité globale par le CE</a:t>
            </a:r>
            <a:endParaRPr lang="fr-FR" sz="1400" b="0" strike="noStrike" spc="-1">
              <a:latin typeface="Arial"/>
            </a:endParaRPr>
          </a:p>
          <a:p>
            <a:pPr marL="343080" indent="-253800">
              <a:lnSpc>
                <a:spcPct val="100000"/>
              </a:lnSpc>
              <a:buClr>
                <a:srgbClr val="000000"/>
              </a:buClr>
              <a:buFont typeface="Montserrat"/>
              <a:buChar char="●"/>
            </a:pPr>
            <a:r>
              <a:rPr lang="fr-FR" sz="1400" b="0" strike="noStrike" spc="-1">
                <a:solidFill>
                  <a:srgbClr val="000000"/>
                </a:solidFill>
                <a:latin typeface="Montserrat"/>
                <a:ea typeface="Montserrat"/>
              </a:rPr>
              <a:t>en cours d’année pour des projets spontanés</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1" u="sng" strike="noStrike" spc="-1">
                <a:solidFill>
                  <a:srgbClr val="000000"/>
                </a:solidFill>
                <a:uFillTx/>
                <a:latin typeface="Montserrat"/>
                <a:ea typeface="Montserrat"/>
              </a:rPr>
              <a:t>Gestion de budget</a:t>
            </a:r>
            <a:r>
              <a:rPr lang="fr-FR" sz="1400" b="0" strike="noStrike" spc="-1">
                <a:solidFill>
                  <a:srgbClr val="000000"/>
                </a:solidFill>
                <a:latin typeface="Montserrat"/>
                <a:ea typeface="Montserrat"/>
              </a:rPr>
              <a:t> Simplification des cofinancements</a:t>
            </a:r>
            <a:endParaRPr lang="fr-FR" sz="1400" b="0" strike="noStrike" spc="-1">
              <a:latin typeface="Arial"/>
            </a:endParaRPr>
          </a:p>
          <a:p>
            <a:pPr>
              <a:lnSpc>
                <a:spcPct val="100000"/>
              </a:lnSpc>
            </a:pPr>
            <a:r>
              <a:rPr lang="fr-FR" sz="1400" b="0" strike="noStrike" spc="-1">
                <a:solidFill>
                  <a:srgbClr val="000000"/>
                </a:solidFill>
                <a:latin typeface="Montserrat"/>
                <a:ea typeface="Montserrat"/>
              </a:rPr>
              <a:t>ex : cofinancement sur une sortie à 15 euros/élèves : 10 euros collèges et 5 euros les parents ⇒ 15 euros pass Culture</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1" u="sng" strike="noStrike" spc="-1">
                <a:solidFill>
                  <a:srgbClr val="000000"/>
                </a:solidFill>
                <a:uFillTx/>
                <a:latin typeface="Montserrat"/>
                <a:ea typeface="Montserrat"/>
              </a:rPr>
              <a:t>Répartition des budgets</a:t>
            </a:r>
            <a:r>
              <a:rPr lang="fr-FR" sz="1400" b="0" strike="noStrike" spc="-1">
                <a:solidFill>
                  <a:srgbClr val="000000"/>
                </a:solidFill>
                <a:latin typeface="Montserrat"/>
                <a:ea typeface="Montserrat"/>
              </a:rPr>
              <a:t> Penser la répartition au niveau de la classe/groupes.</a:t>
            </a:r>
            <a:endParaRPr lang="fr-FR" sz="1400" b="0" strike="noStrike" spc="-1">
              <a:latin typeface="Arial"/>
            </a:endParaRPr>
          </a:p>
          <a:p>
            <a:pPr>
              <a:lnSpc>
                <a:spcPct val="100000"/>
              </a:lnSpc>
            </a:pPr>
            <a:r>
              <a:rPr lang="fr-FR" sz="1400" b="0" strike="noStrike" spc="-1">
                <a:solidFill>
                  <a:srgbClr val="000000"/>
                </a:solidFill>
                <a:latin typeface="Montserrat"/>
                <a:ea typeface="Montserrat"/>
              </a:rPr>
              <a:t>ex : une même classe et trois enseignants avec une sortie chacun </a:t>
            </a:r>
            <a:endParaRPr lang="fr-FR" sz="1400" b="0" strike="noStrike" spc="-1">
              <a:latin typeface="Arial"/>
            </a:endParaRPr>
          </a:p>
          <a:p>
            <a:pPr>
              <a:lnSpc>
                <a:spcPct val="100000"/>
              </a:lnSpc>
            </a:pPr>
            <a:endParaRPr lang="fr-FR" sz="1400" b="0" strike="noStrike" spc="-1">
              <a:latin typeface="Arial"/>
            </a:endParaRPr>
          </a:p>
          <a:p>
            <a:pPr>
              <a:lnSpc>
                <a:spcPct val="100000"/>
              </a:lnSpc>
            </a:pP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CustomShape 1"/>
          <p:cNvSpPr/>
          <p:nvPr/>
        </p:nvSpPr>
        <p:spPr>
          <a:xfrm>
            <a:off x="0" y="0"/>
            <a:ext cx="9143640" cy="51429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grpSp>
        <p:nvGrpSpPr>
          <p:cNvPr id="453" name="Group 2"/>
          <p:cNvGrpSpPr/>
          <p:nvPr/>
        </p:nvGrpSpPr>
        <p:grpSpPr>
          <a:xfrm>
            <a:off x="216000" y="144000"/>
            <a:ext cx="8906040" cy="4908960"/>
            <a:chOff x="216000" y="144000"/>
            <a:chExt cx="8906040" cy="4908960"/>
          </a:xfrm>
        </p:grpSpPr>
        <p:sp>
          <p:nvSpPr>
            <p:cNvPr id="454" name="CustomShape 3"/>
            <p:cNvSpPr/>
            <p:nvPr/>
          </p:nvSpPr>
          <p:spPr>
            <a:xfrm>
              <a:off x="216000" y="144000"/>
              <a:ext cx="8906040" cy="4908960"/>
            </a:xfrm>
            <a:custGeom>
              <a:avLst/>
              <a:gdLst/>
              <a:ahLst/>
              <a:cxnLst/>
              <a:rect l="l" t="t" r="r" b="b"/>
              <a:pathLst>
                <a:path w="8906510" h="4909185">
                  <a:moveTo>
                    <a:pt x="8747760" y="0"/>
                  </a:moveTo>
                  <a:lnTo>
                    <a:pt x="158559" y="0"/>
                  </a:lnTo>
                  <a:lnTo>
                    <a:pt x="108443" y="8083"/>
                  </a:lnTo>
                  <a:lnTo>
                    <a:pt x="64917" y="30589"/>
                  </a:lnTo>
                  <a:lnTo>
                    <a:pt x="30593" y="64904"/>
                  </a:lnTo>
                  <a:lnTo>
                    <a:pt x="8083" y="108411"/>
                  </a:lnTo>
                  <a:lnTo>
                    <a:pt x="0" y="158496"/>
                  </a:lnTo>
                  <a:lnTo>
                    <a:pt x="0" y="4750244"/>
                  </a:lnTo>
                  <a:lnTo>
                    <a:pt x="8083" y="4800360"/>
                  </a:lnTo>
                  <a:lnTo>
                    <a:pt x="30593" y="4843886"/>
                  </a:lnTo>
                  <a:lnTo>
                    <a:pt x="64917" y="4878210"/>
                  </a:lnTo>
                  <a:lnTo>
                    <a:pt x="108443" y="4900720"/>
                  </a:lnTo>
                  <a:lnTo>
                    <a:pt x="158559" y="4908804"/>
                  </a:lnTo>
                  <a:lnTo>
                    <a:pt x="8747760" y="4908804"/>
                  </a:lnTo>
                  <a:lnTo>
                    <a:pt x="8797844" y="4900720"/>
                  </a:lnTo>
                  <a:lnTo>
                    <a:pt x="8841351" y="4878210"/>
                  </a:lnTo>
                  <a:lnTo>
                    <a:pt x="8875666" y="4843886"/>
                  </a:lnTo>
                  <a:lnTo>
                    <a:pt x="8898172" y="4800360"/>
                  </a:lnTo>
                  <a:lnTo>
                    <a:pt x="8906256" y="4750244"/>
                  </a:lnTo>
                  <a:lnTo>
                    <a:pt x="8906256" y="158496"/>
                  </a:lnTo>
                  <a:lnTo>
                    <a:pt x="8898172" y="108411"/>
                  </a:lnTo>
                  <a:lnTo>
                    <a:pt x="8875666" y="64904"/>
                  </a:lnTo>
                  <a:lnTo>
                    <a:pt x="8841351" y="30589"/>
                  </a:lnTo>
                  <a:lnTo>
                    <a:pt x="8797844" y="8083"/>
                  </a:lnTo>
                  <a:lnTo>
                    <a:pt x="8747760"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455" name="CustomShape 4"/>
            <p:cNvSpPr/>
            <p:nvPr/>
          </p:nvSpPr>
          <p:spPr>
            <a:xfrm>
              <a:off x="344160" y="317880"/>
              <a:ext cx="6588000" cy="456084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456" name="CustomShape 5"/>
            <p:cNvSpPr/>
            <p:nvPr/>
          </p:nvSpPr>
          <p:spPr>
            <a:xfrm>
              <a:off x="437760" y="2855880"/>
              <a:ext cx="6225120" cy="659880"/>
            </a:xfrm>
            <a:custGeom>
              <a:avLst/>
              <a:gdLst/>
              <a:ahLst/>
              <a:cxnLst/>
              <a:rect l="l" t="t" r="r" b="b"/>
              <a:pathLst>
                <a:path w="6225540" h="660400">
                  <a:moveTo>
                    <a:pt x="0" y="659892"/>
                  </a:moveTo>
                  <a:lnTo>
                    <a:pt x="6225540" y="659892"/>
                  </a:lnTo>
                  <a:lnTo>
                    <a:pt x="6225540" y="0"/>
                  </a:lnTo>
                  <a:lnTo>
                    <a:pt x="0" y="0"/>
                  </a:lnTo>
                  <a:lnTo>
                    <a:pt x="0" y="659892"/>
                  </a:lnTo>
                  <a:close/>
                </a:path>
              </a:pathLst>
            </a:custGeom>
            <a:noFill/>
            <a:ln w="28800">
              <a:solidFill>
                <a:srgbClr val="FF0000"/>
              </a:solidFill>
              <a:round/>
            </a:ln>
          </p:spPr>
          <p:style>
            <a:lnRef idx="0">
              <a:scrgbClr r="0" g="0" b="0"/>
            </a:lnRef>
            <a:fillRef idx="0">
              <a:scrgbClr r="0" g="0" b="0"/>
            </a:fillRef>
            <a:effectRef idx="0">
              <a:scrgbClr r="0" g="0" b="0"/>
            </a:effectRef>
            <a:fontRef idx="minor"/>
          </p:style>
        </p:sp>
      </p:grpSp>
      <p:sp>
        <p:nvSpPr>
          <p:cNvPr id="457" name="CustomShape 6"/>
          <p:cNvSpPr/>
          <p:nvPr/>
        </p:nvSpPr>
        <p:spPr>
          <a:xfrm>
            <a:off x="522360" y="3089520"/>
            <a:ext cx="947520" cy="1692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329"/>
              </a:lnSpc>
            </a:pPr>
            <a:r>
              <a:rPr lang="fr-FR" sz="1200" b="0" strike="noStrike" spc="-1">
                <a:solidFill>
                  <a:srgbClr val="000000"/>
                </a:solidFill>
                <a:latin typeface="Arial"/>
                <a:ea typeface="Arial"/>
              </a:rPr>
              <a:t>Part</a:t>
            </a:r>
            <a:r>
              <a:rPr lang="fr-FR" sz="1200" b="0" strike="noStrike" spc="-80">
                <a:solidFill>
                  <a:srgbClr val="000000"/>
                </a:solidFill>
                <a:latin typeface="Arial"/>
                <a:ea typeface="Arial"/>
              </a:rPr>
              <a:t> </a:t>
            </a:r>
            <a:r>
              <a:rPr lang="fr-FR" sz="1200" b="0" strike="noStrike" spc="-7">
                <a:solidFill>
                  <a:srgbClr val="000000"/>
                </a:solidFill>
                <a:latin typeface="Arial"/>
                <a:ea typeface="Arial"/>
              </a:rPr>
              <a:t>collective</a:t>
            </a:r>
            <a:endParaRPr lang="fr-FR" sz="1200" b="0" strike="noStrike" spc="-1">
              <a:latin typeface="Arial"/>
            </a:endParaRPr>
          </a:p>
        </p:txBody>
      </p:sp>
      <p:sp>
        <p:nvSpPr>
          <p:cNvPr id="458" name="CustomShape 7"/>
          <p:cNvSpPr/>
          <p:nvPr/>
        </p:nvSpPr>
        <p:spPr>
          <a:xfrm>
            <a:off x="253080" y="3651480"/>
            <a:ext cx="1307880" cy="2703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87480" rIns="0" bIns="0">
            <a:spAutoFit/>
          </a:bodyPr>
          <a:lstStyle/>
          <a:p>
            <a:pPr marL="142920">
              <a:lnSpc>
                <a:spcPct val="100000"/>
              </a:lnSpc>
              <a:spcBef>
                <a:spcPts val="689"/>
              </a:spcBef>
            </a:pPr>
            <a:r>
              <a:rPr lang="fr-FR" sz="1200" b="0" strike="noStrike" spc="-1">
                <a:solidFill>
                  <a:srgbClr val="000000"/>
                </a:solidFill>
                <a:latin typeface="Arial"/>
                <a:ea typeface="Arial"/>
              </a:rPr>
              <a:t>Part</a:t>
            </a:r>
            <a:r>
              <a:rPr lang="fr-FR" sz="1200" b="0" strike="noStrike" spc="-35">
                <a:solidFill>
                  <a:srgbClr val="000000"/>
                </a:solidFill>
                <a:latin typeface="Arial"/>
                <a:ea typeface="Arial"/>
              </a:rPr>
              <a:t> </a:t>
            </a:r>
            <a:r>
              <a:rPr lang="fr-FR" sz="1200" b="0" strike="noStrike" spc="-7">
                <a:solidFill>
                  <a:srgbClr val="000000"/>
                </a:solidFill>
                <a:latin typeface="Arial"/>
                <a:ea typeface="Arial"/>
              </a:rPr>
              <a:t>individuelle</a:t>
            </a:r>
            <a:endParaRPr lang="fr-FR" sz="1200" b="0" strike="noStrike" spc="-1">
              <a:latin typeface="Arial"/>
            </a:endParaRPr>
          </a:p>
        </p:txBody>
      </p:sp>
      <p:sp>
        <p:nvSpPr>
          <p:cNvPr id="459" name="CustomShape 8"/>
          <p:cNvSpPr/>
          <p:nvPr/>
        </p:nvSpPr>
        <p:spPr>
          <a:xfrm>
            <a:off x="6830640" y="2936880"/>
            <a:ext cx="1782720" cy="7758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14000"/>
              </a:lnSpc>
              <a:spcBef>
                <a:spcPts val="96"/>
              </a:spcBef>
            </a:pPr>
            <a:r>
              <a:rPr lang="fr-FR" sz="1100" b="0" strike="noStrike" spc="-7">
                <a:solidFill>
                  <a:srgbClr val="000000"/>
                </a:solidFill>
                <a:latin typeface="Arial"/>
                <a:ea typeface="Arial"/>
              </a:rPr>
              <a:t>Pour la </a:t>
            </a:r>
            <a:r>
              <a:rPr lang="fr-FR" sz="1100" b="0" strike="noStrike" spc="-1">
                <a:solidFill>
                  <a:srgbClr val="000000"/>
                </a:solidFill>
                <a:latin typeface="Arial"/>
                <a:ea typeface="Arial"/>
              </a:rPr>
              <a:t>part </a:t>
            </a:r>
            <a:r>
              <a:rPr lang="fr-FR" sz="1100" b="0" strike="noStrike" spc="-7">
                <a:solidFill>
                  <a:srgbClr val="000000"/>
                </a:solidFill>
                <a:latin typeface="Arial"/>
                <a:ea typeface="Arial"/>
              </a:rPr>
              <a:t>collective, le  </a:t>
            </a:r>
            <a:r>
              <a:rPr lang="fr-FR" sz="1100" b="0" strike="noStrike" spc="-1">
                <a:solidFill>
                  <a:srgbClr val="000000"/>
                </a:solidFill>
                <a:latin typeface="Arial"/>
                <a:ea typeface="Arial"/>
              </a:rPr>
              <a:t>montant </a:t>
            </a:r>
            <a:r>
              <a:rPr lang="fr-FR" sz="1100" b="0" strike="noStrike" spc="-7">
                <a:solidFill>
                  <a:srgbClr val="000000"/>
                </a:solidFill>
                <a:latin typeface="Arial"/>
                <a:ea typeface="Arial"/>
              </a:rPr>
              <a:t>indiqué </a:t>
            </a:r>
            <a:r>
              <a:rPr lang="fr-FR" sz="1100" b="0" strike="noStrike" spc="-1">
                <a:solidFill>
                  <a:srgbClr val="000000"/>
                </a:solidFill>
                <a:latin typeface="Arial"/>
                <a:ea typeface="Arial"/>
              </a:rPr>
              <a:t>est </a:t>
            </a:r>
            <a:r>
              <a:rPr lang="fr-FR" sz="1100" b="0" strike="noStrike" spc="-7">
                <a:solidFill>
                  <a:srgbClr val="000000"/>
                </a:solidFill>
                <a:latin typeface="Arial"/>
                <a:ea typeface="Arial"/>
              </a:rPr>
              <a:t>une  </a:t>
            </a:r>
            <a:r>
              <a:rPr lang="fr-FR" sz="1100" b="1" u="heavy" strike="noStrike" spc="-7">
                <a:solidFill>
                  <a:srgbClr val="000000"/>
                </a:solidFill>
                <a:uFill>
                  <a:solidFill>
                    <a:srgbClr val="000000"/>
                  </a:solidFill>
                </a:uFill>
                <a:latin typeface="Arial"/>
                <a:ea typeface="Arial"/>
              </a:rPr>
              <a:t>moyenne</a:t>
            </a:r>
            <a:r>
              <a:rPr lang="fr-FR" sz="1100" b="1" strike="noStrike" spc="-7">
                <a:solidFill>
                  <a:srgbClr val="000000"/>
                </a:solidFill>
                <a:latin typeface="Arial"/>
                <a:ea typeface="Arial"/>
              </a:rPr>
              <a:t> </a:t>
            </a:r>
            <a:r>
              <a:rPr lang="fr-FR" sz="1100" b="0" strike="noStrike" spc="-1">
                <a:solidFill>
                  <a:srgbClr val="000000"/>
                </a:solidFill>
                <a:latin typeface="Arial"/>
                <a:ea typeface="Arial"/>
              </a:rPr>
              <a:t>de</a:t>
            </a:r>
            <a:r>
              <a:rPr lang="fr-FR" sz="1100" b="0" strike="noStrike" spc="-55">
                <a:solidFill>
                  <a:srgbClr val="000000"/>
                </a:solidFill>
                <a:latin typeface="Arial"/>
                <a:ea typeface="Arial"/>
              </a:rPr>
              <a:t> </a:t>
            </a:r>
            <a:r>
              <a:rPr lang="fr-FR" sz="1100" b="0" strike="noStrike" spc="-1">
                <a:solidFill>
                  <a:srgbClr val="000000"/>
                </a:solidFill>
                <a:latin typeface="Arial"/>
                <a:ea typeface="Arial"/>
              </a:rPr>
              <a:t>consommation  par</a:t>
            </a:r>
            <a:r>
              <a:rPr lang="fr-FR" sz="1100" b="0" strike="noStrike" spc="-21">
                <a:solidFill>
                  <a:srgbClr val="000000"/>
                </a:solidFill>
                <a:latin typeface="Arial"/>
                <a:ea typeface="Arial"/>
              </a:rPr>
              <a:t> </a:t>
            </a:r>
            <a:r>
              <a:rPr lang="fr-FR" sz="1100" b="0" strike="noStrike" spc="-7">
                <a:solidFill>
                  <a:srgbClr val="000000"/>
                </a:solidFill>
                <a:latin typeface="Arial"/>
                <a:ea typeface="Arial"/>
              </a:rPr>
              <a:t>élève.</a:t>
            </a:r>
            <a:endParaRPr lang="fr-FR" sz="1100" b="0" strike="noStrike" spc="-1">
              <a:latin typeface="Arial"/>
            </a:endParaRPr>
          </a:p>
        </p:txBody>
      </p:sp>
      <p:sp>
        <p:nvSpPr>
          <p:cNvPr id="460" name="CustomShape 9"/>
          <p:cNvSpPr/>
          <p:nvPr/>
        </p:nvSpPr>
        <p:spPr>
          <a:xfrm>
            <a:off x="6106680" y="4713840"/>
            <a:ext cx="2878560" cy="277200"/>
          </a:xfrm>
          <a:custGeom>
            <a:avLst/>
            <a:gdLst/>
            <a:ahLst/>
            <a:cxnLst/>
            <a:rect l="l" t="t" r="r" b="b"/>
            <a:pathLst>
              <a:path w="2879090" h="277495">
                <a:moveTo>
                  <a:pt x="2878836" y="0"/>
                </a:moveTo>
                <a:lnTo>
                  <a:pt x="0" y="0"/>
                </a:lnTo>
                <a:lnTo>
                  <a:pt x="0" y="277368"/>
                </a:lnTo>
                <a:lnTo>
                  <a:pt x="2878836" y="277368"/>
                </a:lnTo>
                <a:lnTo>
                  <a:pt x="2878836" y="0"/>
                </a:lnTo>
                <a:close/>
              </a:path>
            </a:pathLst>
          </a:custGeom>
          <a:solidFill>
            <a:srgbClr val="FFFFFF"/>
          </a:solid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0" y="0"/>
            <a:ext cx="9143280" cy="51426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462" name="CustomShape 2"/>
          <p:cNvSpPr/>
          <p:nvPr/>
        </p:nvSpPr>
        <p:spPr>
          <a:xfrm>
            <a:off x="158400" y="117000"/>
            <a:ext cx="8905680" cy="4908600"/>
          </a:xfrm>
          <a:custGeom>
            <a:avLst/>
            <a:gdLst/>
            <a:ahLst/>
            <a:cxnLst/>
            <a:rect l="l" t="t" r="r" b="b"/>
            <a:pathLst>
              <a:path w="8906510" h="4909185">
                <a:moveTo>
                  <a:pt x="8747760" y="0"/>
                </a:moveTo>
                <a:lnTo>
                  <a:pt x="158559" y="0"/>
                </a:lnTo>
                <a:lnTo>
                  <a:pt x="108443" y="8083"/>
                </a:lnTo>
                <a:lnTo>
                  <a:pt x="64917" y="30589"/>
                </a:lnTo>
                <a:lnTo>
                  <a:pt x="30593" y="64904"/>
                </a:lnTo>
                <a:lnTo>
                  <a:pt x="8083" y="108411"/>
                </a:lnTo>
                <a:lnTo>
                  <a:pt x="0" y="158496"/>
                </a:lnTo>
                <a:lnTo>
                  <a:pt x="0" y="4750244"/>
                </a:lnTo>
                <a:lnTo>
                  <a:pt x="8083" y="4800360"/>
                </a:lnTo>
                <a:lnTo>
                  <a:pt x="30593" y="4843886"/>
                </a:lnTo>
                <a:lnTo>
                  <a:pt x="64917" y="4878210"/>
                </a:lnTo>
                <a:lnTo>
                  <a:pt x="108443" y="4900720"/>
                </a:lnTo>
                <a:lnTo>
                  <a:pt x="158559" y="4908804"/>
                </a:lnTo>
                <a:lnTo>
                  <a:pt x="8747760" y="4908804"/>
                </a:lnTo>
                <a:lnTo>
                  <a:pt x="8797844" y="4900720"/>
                </a:lnTo>
                <a:lnTo>
                  <a:pt x="8841351" y="4878210"/>
                </a:lnTo>
                <a:lnTo>
                  <a:pt x="8875666" y="4843886"/>
                </a:lnTo>
                <a:lnTo>
                  <a:pt x="8898172" y="4800360"/>
                </a:lnTo>
                <a:lnTo>
                  <a:pt x="8906256" y="4750244"/>
                </a:lnTo>
                <a:lnTo>
                  <a:pt x="8906256" y="158496"/>
                </a:lnTo>
                <a:lnTo>
                  <a:pt x="8898172" y="108411"/>
                </a:lnTo>
                <a:lnTo>
                  <a:pt x="8875666" y="64904"/>
                </a:lnTo>
                <a:lnTo>
                  <a:pt x="8841351" y="30589"/>
                </a:lnTo>
                <a:lnTo>
                  <a:pt x="8797844" y="8083"/>
                </a:lnTo>
                <a:lnTo>
                  <a:pt x="8747760"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463" name="CustomShape 3"/>
          <p:cNvSpPr/>
          <p:nvPr/>
        </p:nvSpPr>
        <p:spPr>
          <a:xfrm>
            <a:off x="522360" y="3089520"/>
            <a:ext cx="947160" cy="1720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64" name="CustomShape 4"/>
          <p:cNvSpPr/>
          <p:nvPr/>
        </p:nvSpPr>
        <p:spPr>
          <a:xfrm>
            <a:off x="253080" y="3651480"/>
            <a:ext cx="1307520" cy="2725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65" name="CustomShape 5"/>
          <p:cNvSpPr/>
          <p:nvPr/>
        </p:nvSpPr>
        <p:spPr>
          <a:xfrm>
            <a:off x="6830640" y="2936880"/>
            <a:ext cx="1782360" cy="2026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14000"/>
              </a:lnSpc>
              <a:spcBef>
                <a:spcPts val="96"/>
              </a:spcBef>
            </a:pPr>
            <a:r>
              <a:rPr lang="fr-FR" sz="1100" b="0" strike="noStrike" spc="-7">
                <a:solidFill>
                  <a:srgbClr val="000000"/>
                </a:solidFill>
                <a:latin typeface="Arial"/>
                <a:ea typeface="Arial"/>
              </a:rPr>
              <a:t>.</a:t>
            </a:r>
            <a:endParaRPr lang="fr-FR" sz="1100" b="0" strike="noStrike" spc="-1">
              <a:latin typeface="Arial"/>
            </a:endParaRPr>
          </a:p>
        </p:txBody>
      </p:sp>
      <p:sp>
        <p:nvSpPr>
          <p:cNvPr id="466" name="CustomShape 6"/>
          <p:cNvSpPr/>
          <p:nvPr/>
        </p:nvSpPr>
        <p:spPr>
          <a:xfrm>
            <a:off x="6106680" y="4713840"/>
            <a:ext cx="2878200" cy="276840"/>
          </a:xfrm>
          <a:custGeom>
            <a:avLst/>
            <a:gdLst/>
            <a:ahLst/>
            <a:cxnLst/>
            <a:rect l="l" t="t" r="r" b="b"/>
            <a:pathLst>
              <a:path w="2879090" h="277495">
                <a:moveTo>
                  <a:pt x="2878836" y="0"/>
                </a:moveTo>
                <a:lnTo>
                  <a:pt x="0" y="0"/>
                </a:lnTo>
                <a:lnTo>
                  <a:pt x="0" y="277368"/>
                </a:lnTo>
                <a:lnTo>
                  <a:pt x="2878836" y="277368"/>
                </a:lnTo>
                <a:lnTo>
                  <a:pt x="2878836"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fr-FR" sz="1400" b="0" strike="noStrike" spc="-1">
                <a:solidFill>
                  <a:srgbClr val="000000"/>
                </a:solidFill>
                <a:latin typeface="Arial"/>
                <a:ea typeface="Arial"/>
              </a:rPr>
              <a:t>6</a:t>
            </a:r>
            <a:endParaRPr lang="fr-FR" sz="1400" b="0" strike="noStrike" spc="-1">
              <a:latin typeface="Arial"/>
            </a:endParaRPr>
          </a:p>
        </p:txBody>
      </p:sp>
      <p:sp>
        <p:nvSpPr>
          <p:cNvPr id="467" name="CustomShape 7"/>
          <p:cNvSpPr/>
          <p:nvPr/>
        </p:nvSpPr>
        <p:spPr>
          <a:xfrm>
            <a:off x="3391560" y="1900080"/>
            <a:ext cx="360" cy="99252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468" name="CustomShape 8"/>
          <p:cNvSpPr/>
          <p:nvPr/>
        </p:nvSpPr>
        <p:spPr>
          <a:xfrm>
            <a:off x="4084560" y="2507040"/>
            <a:ext cx="360" cy="45036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469" name="CustomShape 9"/>
          <p:cNvSpPr/>
          <p:nvPr/>
        </p:nvSpPr>
        <p:spPr>
          <a:xfrm flipH="1">
            <a:off x="2616480" y="1464840"/>
            <a:ext cx="5760" cy="143856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470" name="CustomShape 10"/>
          <p:cNvSpPr/>
          <p:nvPr/>
        </p:nvSpPr>
        <p:spPr>
          <a:xfrm>
            <a:off x="1745280" y="737640"/>
            <a:ext cx="1755720" cy="7264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rmAutofit/>
          </a:bodyPr>
          <a:lstStyle/>
          <a:p>
            <a:pPr>
              <a:lnSpc>
                <a:spcPct val="100000"/>
              </a:lnSpc>
            </a:pPr>
            <a:r>
              <a:rPr lang="fr-FR" sz="1000" b="0" strike="noStrike" spc="-1" dirty="0">
                <a:solidFill>
                  <a:srgbClr val="202124"/>
                </a:solidFill>
                <a:latin typeface="Montserrat"/>
                <a:ea typeface="Montserrat"/>
              </a:rPr>
              <a:t>Publication de l’arrêté et du décret instituant le volet </a:t>
            </a:r>
            <a:endParaRPr lang="fr-FR" sz="1000" b="0" strike="noStrike" spc="-1" dirty="0" smtClean="0">
              <a:solidFill>
                <a:srgbClr val="202124"/>
              </a:solidFill>
              <a:latin typeface="Montserrat"/>
              <a:ea typeface="Montserrat"/>
            </a:endParaRPr>
          </a:p>
          <a:p>
            <a:pPr>
              <a:lnSpc>
                <a:spcPct val="100000"/>
              </a:lnSpc>
            </a:pPr>
            <a:r>
              <a:rPr lang="fr-FR" sz="1000" b="0" strike="noStrike" spc="-1" dirty="0" smtClean="0">
                <a:solidFill>
                  <a:srgbClr val="202124"/>
                </a:solidFill>
                <a:latin typeface="Montserrat"/>
                <a:ea typeface="Montserrat"/>
              </a:rPr>
              <a:t>“- </a:t>
            </a:r>
            <a:r>
              <a:rPr lang="fr-FR" sz="1000" b="0" strike="noStrike" spc="-1" dirty="0">
                <a:solidFill>
                  <a:srgbClr val="202124"/>
                </a:solidFill>
                <a:latin typeface="Montserrat"/>
                <a:ea typeface="Montserrat"/>
              </a:rPr>
              <a:t>18 ans” du </a:t>
            </a:r>
            <a:r>
              <a:rPr lang="fr-FR" sz="1000" b="0" strike="noStrike" spc="-1" dirty="0" err="1">
                <a:solidFill>
                  <a:srgbClr val="202124"/>
                </a:solidFill>
                <a:latin typeface="Montserrat"/>
                <a:ea typeface="Montserrat"/>
              </a:rPr>
              <a:t>pass</a:t>
            </a:r>
            <a:r>
              <a:rPr lang="fr-FR" sz="1000" b="0" strike="noStrike" spc="-1" dirty="0">
                <a:solidFill>
                  <a:srgbClr val="202124"/>
                </a:solidFill>
                <a:latin typeface="Montserrat"/>
                <a:ea typeface="Montserrat"/>
              </a:rPr>
              <a:t> Culture</a:t>
            </a:r>
            <a:endParaRPr lang="fr-FR" sz="1000" b="0" strike="noStrike" spc="-1" dirty="0">
              <a:latin typeface="Arial"/>
            </a:endParaRPr>
          </a:p>
        </p:txBody>
      </p:sp>
      <p:sp>
        <p:nvSpPr>
          <p:cNvPr id="471" name="CustomShape 11"/>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100000"/>
              </a:lnSpc>
            </a:pPr>
            <a:fld id="{F0A357A3-B60F-41CD-AE9F-8A122C7C050E}" type="slidenum">
              <a:rPr lang="fr-FR" sz="1400" b="0" strike="noStrike" spc="-1">
                <a:solidFill>
                  <a:srgbClr val="000000"/>
                </a:solidFill>
                <a:latin typeface="Arial"/>
                <a:ea typeface="Arial"/>
              </a:rPr>
              <a:t>7</a:t>
            </a:fld>
            <a:endParaRPr lang="fr-FR" sz="1400" b="0" strike="noStrike" spc="-1">
              <a:latin typeface="Arial"/>
            </a:endParaRPr>
          </a:p>
        </p:txBody>
      </p:sp>
      <p:sp>
        <p:nvSpPr>
          <p:cNvPr id="472" name="CustomShape 12"/>
          <p:cNvSpPr/>
          <p:nvPr/>
        </p:nvSpPr>
        <p:spPr>
          <a:xfrm>
            <a:off x="335880" y="339480"/>
            <a:ext cx="8424360" cy="3592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900" b="1" strike="noStrike" spc="-1">
                <a:solidFill>
                  <a:srgbClr val="000000"/>
                </a:solidFill>
                <a:latin typeface="Montserrat"/>
                <a:ea typeface="Montserrat"/>
              </a:rPr>
              <a:t>Déploiement du pass Culture</a:t>
            </a:r>
            <a:endParaRPr lang="fr-FR" sz="2900" b="0" strike="noStrike" spc="-1">
              <a:latin typeface="Arial"/>
            </a:endParaRPr>
          </a:p>
        </p:txBody>
      </p:sp>
      <p:sp>
        <p:nvSpPr>
          <p:cNvPr id="473" name="CustomShape 13"/>
          <p:cNvSpPr/>
          <p:nvPr/>
        </p:nvSpPr>
        <p:spPr>
          <a:xfrm>
            <a:off x="372240" y="3337920"/>
            <a:ext cx="1714320" cy="60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rmAutofit fontScale="88500"/>
          </a:bodyPr>
          <a:lstStyle/>
          <a:p>
            <a:pPr algn="ctr">
              <a:lnSpc>
                <a:spcPct val="100000"/>
              </a:lnSpc>
            </a:pPr>
            <a:r>
              <a:rPr lang="fr-FR" sz="800" b="0" strike="noStrike" spc="-1">
                <a:solidFill>
                  <a:srgbClr val="202124"/>
                </a:solidFill>
                <a:latin typeface="Montserrat"/>
                <a:ea typeface="Montserrat"/>
              </a:rPr>
              <a:t>Détermination des éléments clés du fonctionnement</a:t>
            </a:r>
            <a:endParaRPr lang="fr-FR" sz="800" b="0" strike="noStrike" spc="-1">
              <a:latin typeface="Arial"/>
            </a:endParaRPr>
          </a:p>
          <a:p>
            <a:pPr algn="ctr">
              <a:lnSpc>
                <a:spcPct val="100000"/>
              </a:lnSpc>
            </a:pPr>
            <a:r>
              <a:rPr lang="fr-FR" sz="800" b="0" strike="noStrike" spc="-1">
                <a:solidFill>
                  <a:srgbClr val="202124"/>
                </a:solidFill>
                <a:latin typeface="Montserrat"/>
                <a:ea typeface="Montserrat"/>
              </a:rPr>
              <a:t>Premiers développements techniques</a:t>
            </a:r>
            <a:endParaRPr lang="fr-FR" sz="800" b="0" strike="noStrike" spc="-1">
              <a:latin typeface="Arial"/>
            </a:endParaRPr>
          </a:p>
        </p:txBody>
      </p:sp>
      <p:sp>
        <p:nvSpPr>
          <p:cNvPr id="474" name="CustomShape 14"/>
          <p:cNvSpPr/>
          <p:nvPr/>
        </p:nvSpPr>
        <p:spPr>
          <a:xfrm>
            <a:off x="406800" y="2620440"/>
            <a:ext cx="8299440" cy="674280"/>
          </a:xfrm>
          <a:prstGeom prst="rightArrow">
            <a:avLst>
              <a:gd name="adj1" fmla="val 50000"/>
              <a:gd name="adj2" fmla="val 50000"/>
            </a:avLst>
          </a:prstGeom>
          <a:solidFill>
            <a:srgbClr val="320096"/>
          </a:solidFill>
          <a:ln w="9360">
            <a:solidFill>
              <a:schemeClr val="dk2"/>
            </a:solidFill>
            <a:round/>
          </a:ln>
        </p:spPr>
        <p:style>
          <a:lnRef idx="0">
            <a:scrgbClr r="0" g="0" b="0"/>
          </a:lnRef>
          <a:fillRef idx="0">
            <a:scrgbClr r="0" g="0" b="0"/>
          </a:fillRef>
          <a:effectRef idx="0">
            <a:scrgbClr r="0" g="0" b="0"/>
          </a:effectRef>
          <a:fontRef idx="minor"/>
        </p:style>
      </p:sp>
      <p:sp>
        <p:nvSpPr>
          <p:cNvPr id="475" name="CustomShape 15"/>
          <p:cNvSpPr/>
          <p:nvPr/>
        </p:nvSpPr>
        <p:spPr>
          <a:xfrm>
            <a:off x="2071440" y="2777400"/>
            <a:ext cx="2027880" cy="360360"/>
          </a:xfrm>
          <a:prstGeom prst="rect">
            <a:avLst/>
          </a:prstGeom>
          <a:noFill/>
          <a:ln w="9360">
            <a:solidFill>
              <a:schemeClr val="lt1"/>
            </a:solidFill>
            <a:round/>
          </a:ln>
        </p:spPr>
        <p:style>
          <a:lnRef idx="0">
            <a:scrgbClr r="0" g="0" b="0"/>
          </a:lnRef>
          <a:fillRef idx="0">
            <a:scrgbClr r="0" g="0" b="0"/>
          </a:fillRef>
          <a:effectRef idx="0">
            <a:scrgbClr r="0" g="0" b="0"/>
          </a:effectRef>
          <a:fontRef idx="minor"/>
        </p:style>
        <p:txBody>
          <a:bodyPr lIns="90000" tIns="91440" rIns="90000" bIns="91440">
            <a:normAutofit/>
          </a:bodyPr>
          <a:lstStyle/>
          <a:p>
            <a:pPr algn="ctr">
              <a:lnSpc>
                <a:spcPct val="100000"/>
              </a:lnSpc>
            </a:pPr>
            <a:r>
              <a:rPr lang="fr-FR" sz="1000" b="1" strike="noStrike" spc="-1">
                <a:solidFill>
                  <a:srgbClr val="F8F8F8"/>
                </a:solidFill>
                <a:latin typeface="Montserrat"/>
                <a:ea typeface="Montserrat"/>
              </a:rPr>
              <a:t>Novembre - Décembre</a:t>
            </a:r>
            <a:endParaRPr lang="fr-FR" sz="1000" b="0" strike="noStrike" spc="-1">
              <a:latin typeface="Arial"/>
            </a:endParaRPr>
          </a:p>
        </p:txBody>
      </p:sp>
      <p:sp>
        <p:nvSpPr>
          <p:cNvPr id="476" name="CustomShape 16"/>
          <p:cNvSpPr/>
          <p:nvPr/>
        </p:nvSpPr>
        <p:spPr>
          <a:xfrm>
            <a:off x="4084560" y="2777400"/>
            <a:ext cx="1714320" cy="3603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rmAutofit/>
          </a:bodyPr>
          <a:lstStyle/>
          <a:p>
            <a:pPr algn="ctr">
              <a:lnSpc>
                <a:spcPct val="100000"/>
              </a:lnSpc>
            </a:pPr>
            <a:r>
              <a:rPr lang="fr-FR" sz="1000" b="1" strike="noStrike" spc="-1">
                <a:solidFill>
                  <a:srgbClr val="F8F8F8"/>
                </a:solidFill>
                <a:latin typeface="Montserrat"/>
                <a:ea typeface="Montserrat"/>
              </a:rPr>
              <a:t>Janvier </a:t>
            </a:r>
            <a:endParaRPr lang="fr-FR" sz="1000" b="0" strike="noStrike" spc="-1">
              <a:latin typeface="Arial"/>
            </a:endParaRPr>
          </a:p>
        </p:txBody>
      </p:sp>
      <p:sp>
        <p:nvSpPr>
          <p:cNvPr id="477" name="CustomShape 17"/>
          <p:cNvSpPr/>
          <p:nvPr/>
        </p:nvSpPr>
        <p:spPr>
          <a:xfrm>
            <a:off x="406800" y="2777400"/>
            <a:ext cx="1663920" cy="360360"/>
          </a:xfrm>
          <a:prstGeom prst="rect">
            <a:avLst/>
          </a:prstGeom>
          <a:noFill/>
          <a:ln w="9360">
            <a:solidFill>
              <a:schemeClr val="lt1"/>
            </a:solidFill>
            <a:round/>
          </a:ln>
        </p:spPr>
        <p:style>
          <a:lnRef idx="0">
            <a:scrgbClr r="0" g="0" b="0"/>
          </a:lnRef>
          <a:fillRef idx="0">
            <a:scrgbClr r="0" g="0" b="0"/>
          </a:fillRef>
          <a:effectRef idx="0">
            <a:scrgbClr r="0" g="0" b="0"/>
          </a:effectRef>
          <a:fontRef idx="minor"/>
        </p:style>
        <p:txBody>
          <a:bodyPr lIns="90000" tIns="91440" rIns="90000" bIns="91440">
            <a:normAutofit/>
          </a:bodyPr>
          <a:lstStyle/>
          <a:p>
            <a:pPr algn="ctr">
              <a:lnSpc>
                <a:spcPct val="100000"/>
              </a:lnSpc>
            </a:pPr>
            <a:r>
              <a:rPr lang="fr-FR" sz="1000" b="1" strike="noStrike" spc="-1">
                <a:solidFill>
                  <a:srgbClr val="F8F8F8"/>
                </a:solidFill>
                <a:latin typeface="Montserrat"/>
                <a:ea typeface="Montserrat"/>
              </a:rPr>
              <a:t>Juillet - Octobre</a:t>
            </a:r>
            <a:endParaRPr lang="fr-FR" sz="1000" b="0" strike="noStrike" spc="-1">
              <a:latin typeface="Arial"/>
            </a:endParaRPr>
          </a:p>
        </p:txBody>
      </p:sp>
      <p:sp>
        <p:nvSpPr>
          <p:cNvPr id="478" name="CustomShape 18"/>
          <p:cNvSpPr/>
          <p:nvPr/>
        </p:nvSpPr>
        <p:spPr>
          <a:xfrm>
            <a:off x="4084560" y="2226960"/>
            <a:ext cx="3193560" cy="5587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fr-FR" sz="1000" b="1" strike="noStrike" spc="-1">
                <a:solidFill>
                  <a:srgbClr val="202124"/>
                </a:solidFill>
                <a:latin typeface="Montserrat"/>
                <a:ea typeface="Montserrat"/>
              </a:rPr>
              <a:t>Généralisation du dispositif : </a:t>
            </a:r>
            <a:endParaRPr lang="fr-FR" sz="1000" b="0" strike="noStrike" spc="-1">
              <a:latin typeface="Arial"/>
            </a:endParaRPr>
          </a:p>
          <a:p>
            <a:pPr>
              <a:lnSpc>
                <a:spcPct val="100000"/>
              </a:lnSpc>
            </a:pPr>
            <a:r>
              <a:rPr lang="fr-FR" sz="1000" b="0" strike="noStrike" spc="-1">
                <a:solidFill>
                  <a:srgbClr val="202124"/>
                </a:solidFill>
                <a:latin typeface="Montserrat"/>
                <a:ea typeface="Montserrat"/>
              </a:rPr>
              <a:t>EPLE et établissements privés sous contrat</a:t>
            </a:r>
            <a:endParaRPr lang="fr-FR" sz="1000" b="0" strike="noStrike" spc="-1">
              <a:latin typeface="Arial"/>
            </a:endParaRPr>
          </a:p>
        </p:txBody>
      </p:sp>
      <p:sp>
        <p:nvSpPr>
          <p:cNvPr id="479" name="CustomShape 19"/>
          <p:cNvSpPr/>
          <p:nvPr/>
        </p:nvSpPr>
        <p:spPr>
          <a:xfrm>
            <a:off x="4151160" y="4259880"/>
            <a:ext cx="4182480" cy="60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fr-FR" sz="800" b="1" strike="noStrike" spc="-1">
                <a:solidFill>
                  <a:srgbClr val="202124"/>
                </a:solidFill>
                <a:latin typeface="Montserrat"/>
                <a:ea typeface="Montserrat"/>
              </a:rPr>
              <a:t>Intégration progressive de nouvelles typologies d’offres et de nouvelles fonctionnalités</a:t>
            </a:r>
            <a:endParaRPr lang="fr-FR" sz="800" b="0" strike="noStrike" spc="-1">
              <a:latin typeface="Arial"/>
            </a:endParaRPr>
          </a:p>
        </p:txBody>
      </p:sp>
      <p:sp>
        <p:nvSpPr>
          <p:cNvPr id="480" name="CustomShape 20"/>
          <p:cNvSpPr/>
          <p:nvPr/>
        </p:nvSpPr>
        <p:spPr>
          <a:xfrm>
            <a:off x="3307680" y="1318680"/>
            <a:ext cx="1957320" cy="5587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fr-FR" sz="1000" b="0" strike="noStrike" spc="-1">
                <a:solidFill>
                  <a:srgbClr val="202124"/>
                </a:solidFill>
                <a:latin typeface="Montserrat"/>
                <a:ea typeface="Montserrat"/>
              </a:rPr>
              <a:t>Ouverture de la saisie des offres collectives aux acteurs culturels</a:t>
            </a:r>
            <a:endParaRPr lang="fr-FR" sz="1000" b="0" strike="noStrike" spc="-1">
              <a:latin typeface="Arial"/>
            </a:endParaRPr>
          </a:p>
        </p:txBody>
      </p:sp>
      <p:sp>
        <p:nvSpPr>
          <p:cNvPr id="481" name="CustomShape 21"/>
          <p:cNvSpPr/>
          <p:nvPr/>
        </p:nvSpPr>
        <p:spPr>
          <a:xfrm>
            <a:off x="2617200" y="3328200"/>
            <a:ext cx="1482120" cy="726480"/>
          </a:xfrm>
          <a:prstGeom prst="rect">
            <a:avLst/>
          </a:prstGeom>
          <a:solidFill>
            <a:srgbClr val="C9DAF8"/>
          </a:solidFill>
          <a:ln>
            <a:noFill/>
          </a:ln>
        </p:spPr>
        <p:style>
          <a:lnRef idx="0">
            <a:scrgbClr r="0" g="0" b="0"/>
          </a:lnRef>
          <a:fillRef idx="0">
            <a:scrgbClr r="0" g="0" b="0"/>
          </a:fillRef>
          <a:effectRef idx="0">
            <a:scrgbClr r="0" g="0" b="0"/>
          </a:effectRef>
          <a:fontRef idx="minor"/>
        </p:style>
        <p:txBody>
          <a:bodyPr lIns="90000" tIns="91440" rIns="90000" bIns="91440" anchor="ctr">
            <a:normAutofit fontScale="92500"/>
          </a:bodyPr>
          <a:lstStyle/>
          <a:p>
            <a:pPr algn="ctr">
              <a:lnSpc>
                <a:spcPct val="100000"/>
              </a:lnSpc>
            </a:pPr>
            <a:r>
              <a:rPr lang="fr-FR" sz="800" b="0" strike="noStrike" spc="-1">
                <a:solidFill>
                  <a:srgbClr val="202124"/>
                </a:solidFill>
                <a:latin typeface="Montserrat"/>
                <a:ea typeface="Montserrat"/>
              </a:rPr>
              <a:t>Phase de test dans 23 EPLE des académies de Rennes et de Versailles</a:t>
            </a:r>
            <a:endParaRPr lang="fr-FR" sz="800" b="0" strike="noStrike" spc="-1">
              <a:latin typeface="Arial"/>
            </a:endParaRPr>
          </a:p>
          <a:p>
            <a:pPr algn="ctr">
              <a:lnSpc>
                <a:spcPct val="100000"/>
              </a:lnSpc>
            </a:pPr>
            <a:r>
              <a:rPr lang="fr-FR" sz="800" b="0" strike="noStrike" spc="-1">
                <a:solidFill>
                  <a:srgbClr val="202124"/>
                </a:solidFill>
                <a:latin typeface="Montserrat"/>
                <a:ea typeface="Montserrat"/>
              </a:rPr>
              <a:t>Développements techniques complémentaires</a:t>
            </a:r>
            <a:endParaRPr lang="fr-FR" sz="800" b="0" strike="noStrike" spc="-1">
              <a:latin typeface="Arial"/>
            </a:endParaRPr>
          </a:p>
        </p:txBody>
      </p:sp>
      <p:sp>
        <p:nvSpPr>
          <p:cNvPr id="482" name="CustomShape 22"/>
          <p:cNvSpPr/>
          <p:nvPr/>
        </p:nvSpPr>
        <p:spPr>
          <a:xfrm>
            <a:off x="6347160" y="2777400"/>
            <a:ext cx="360" cy="992520"/>
          </a:xfrm>
          <a:custGeom>
            <a:avLst/>
            <a:gdLst/>
            <a:ahLst/>
            <a:cxnLst/>
            <a:rect l="l" t="t" r="r" b="b"/>
            <a:pathLst>
              <a:path w="21600" h="21600">
                <a:moveTo>
                  <a:pt x="0" y="0"/>
                </a:moveTo>
                <a:lnTo>
                  <a:pt x="21600" y="21600"/>
                </a:lnTo>
              </a:path>
            </a:pathLst>
          </a:custGeom>
          <a:noFill/>
          <a:ln w="9360">
            <a:solidFill>
              <a:schemeClr val="dk2"/>
            </a:solidFill>
            <a:round/>
          </a:ln>
        </p:spPr>
        <p:style>
          <a:lnRef idx="0">
            <a:scrgbClr r="0" g="0" b="0"/>
          </a:lnRef>
          <a:fillRef idx="0">
            <a:scrgbClr r="0" g="0" b="0"/>
          </a:fillRef>
          <a:effectRef idx="0">
            <a:scrgbClr r="0" g="0" b="0"/>
          </a:effectRef>
          <a:fontRef idx="minor"/>
        </p:style>
      </p:sp>
      <p:sp>
        <p:nvSpPr>
          <p:cNvPr id="483" name="CustomShape 23"/>
          <p:cNvSpPr/>
          <p:nvPr/>
        </p:nvSpPr>
        <p:spPr>
          <a:xfrm>
            <a:off x="6347160" y="3135600"/>
            <a:ext cx="1957320" cy="944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fr-FR" sz="1000" b="0" strike="noStrike" spc="-1">
                <a:solidFill>
                  <a:srgbClr val="202124"/>
                </a:solidFill>
                <a:latin typeface="Montserrat"/>
                <a:ea typeface="Montserrat"/>
              </a:rPr>
              <a:t>Ouverture aux établissements publics et privés sous contrat des </a:t>
            </a:r>
            <a:r>
              <a:rPr lang="fr-FR" sz="1000" b="1" strike="noStrike" spc="-1">
                <a:solidFill>
                  <a:srgbClr val="202124"/>
                </a:solidFill>
                <a:latin typeface="Montserrat"/>
                <a:ea typeface="Montserrat"/>
              </a:rPr>
              <a:t>ministères de l’Agriculture, de la Mer et des Armées</a:t>
            </a:r>
            <a:endParaRPr lang="fr-FR"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extShape 1"/>
          <p:cNvSpPr txBox="1"/>
          <p:nvPr/>
        </p:nvSpPr>
        <p:spPr>
          <a:xfrm>
            <a:off x="604800" y="2019960"/>
            <a:ext cx="7934400" cy="1103400"/>
          </a:xfrm>
          <a:prstGeom prst="rect">
            <a:avLst/>
          </a:prstGeom>
          <a:noFill/>
          <a:ln>
            <a:noFill/>
          </a:ln>
        </p:spPr>
        <p:txBody>
          <a:bodyPr tIns="91440" bIns="91440" anchor="ctr">
            <a:noAutofit/>
          </a:bodyPr>
          <a:lstStyle/>
          <a:p>
            <a:pPr algn="ctr">
              <a:lnSpc>
                <a:spcPct val="100000"/>
              </a:lnSpc>
              <a:spcBef>
                <a:spcPts val="499"/>
              </a:spcBef>
            </a:pPr>
            <a:r>
              <a:rPr lang="fr-FR" sz="5400" b="1" strike="noStrike" spc="-1">
                <a:solidFill>
                  <a:srgbClr val="FFFFFF"/>
                </a:solidFill>
                <a:latin typeface="Montserrat"/>
                <a:ea typeface="Montserrat"/>
              </a:rPr>
              <a:t>Fonctionnement du pass Culture + 18 ans</a:t>
            </a:r>
            <a:endParaRPr lang="fr-FR" sz="5400" b="0" strike="noStrike" spc="-1">
              <a:solidFill>
                <a:srgbClr val="000000"/>
              </a:solidFill>
              <a:latin typeface="Arial"/>
            </a:endParaRPr>
          </a:p>
        </p:txBody>
      </p:sp>
      <p:pic>
        <p:nvPicPr>
          <p:cNvPr id="486" name="Google Shape;228;p44"/>
          <p:cNvPicPr/>
          <p:nvPr/>
        </p:nvPicPr>
        <p:blipFill>
          <a:blip r:embed="rId2">
            <a:alphaModFix amt="40000"/>
          </a:blip>
          <a:stretch/>
        </p:blipFill>
        <p:spPr>
          <a:xfrm>
            <a:off x="6802200" y="2819880"/>
            <a:ext cx="4342320" cy="430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87" name="TextShape 1"/>
          <p:cNvSpPr txBox="1"/>
          <p:nvPr/>
        </p:nvSpPr>
        <p:spPr>
          <a:xfrm>
            <a:off x="335880" y="888480"/>
            <a:ext cx="5931000" cy="3898080"/>
          </a:xfrm>
          <a:prstGeom prst="rect">
            <a:avLst/>
          </a:prstGeom>
          <a:noFill/>
          <a:ln>
            <a:noFill/>
          </a:ln>
        </p:spPr>
        <p:txBody>
          <a:bodyPr lIns="0" tIns="0" rIns="0" bIns="0">
            <a:noAutofit/>
          </a:bodyPr>
          <a:lstStyle/>
          <a:p>
            <a:pPr algn="just">
              <a:lnSpc>
                <a:spcPct val="100000"/>
              </a:lnSpc>
            </a:pPr>
            <a:endParaRPr lang="fr-FR" sz="1400" b="0" strike="noStrike" spc="-1">
              <a:solidFill>
                <a:srgbClr val="000000"/>
              </a:solidFill>
              <a:latin typeface="Arial"/>
            </a:endParaRPr>
          </a:p>
          <a:p>
            <a:pPr algn="just">
              <a:lnSpc>
                <a:spcPct val="100000"/>
              </a:lnSpc>
            </a:pPr>
            <a:r>
              <a:rPr lang="fr-FR" sz="1600" b="1" strike="noStrike" spc="-1">
                <a:solidFill>
                  <a:srgbClr val="320096"/>
                </a:solidFill>
                <a:latin typeface="Montserrat"/>
                <a:ea typeface="Montserrat"/>
              </a:rPr>
              <a:t>Mission</a:t>
            </a:r>
            <a:r>
              <a:rPr lang="fr-FR" sz="1600" b="0" strike="noStrike" spc="-1">
                <a:solidFill>
                  <a:srgbClr val="000000"/>
                </a:solidFill>
                <a:latin typeface="Montserrat"/>
                <a:ea typeface="Montserrat"/>
              </a:rPr>
              <a:t> </a:t>
            </a:r>
            <a:endParaRPr lang="fr-FR" sz="1600" b="0" strike="noStrike" spc="-1">
              <a:solidFill>
                <a:srgbClr val="000000"/>
              </a:solidFill>
              <a:latin typeface="Arial"/>
            </a:endParaRPr>
          </a:p>
          <a:p>
            <a:pPr marL="343080" indent="-247320" algn="just">
              <a:lnSpc>
                <a:spcPct val="100000"/>
              </a:lnSpc>
              <a:buClr>
                <a:srgbClr val="000000"/>
              </a:buClr>
              <a:buFont typeface="Montserrat"/>
              <a:buChar char="●"/>
            </a:pPr>
            <a:r>
              <a:rPr lang="fr-FR" sz="1300" b="1" strike="noStrike" spc="-1">
                <a:solidFill>
                  <a:srgbClr val="000000"/>
                </a:solidFill>
                <a:latin typeface="Montserrat"/>
                <a:ea typeface="Montserrat"/>
              </a:rPr>
              <a:t>renforcer et diversifier les pratiques culturelles des jeunes de 18 ans</a:t>
            </a:r>
            <a:endParaRPr lang="fr-FR" sz="1300" b="0" strike="noStrike" spc="-1">
              <a:solidFill>
                <a:srgbClr val="000000"/>
              </a:solidFill>
              <a:latin typeface="Arial"/>
            </a:endParaRPr>
          </a:p>
          <a:p>
            <a:pPr algn="just">
              <a:lnSpc>
                <a:spcPct val="100000"/>
              </a:lnSpc>
            </a:pPr>
            <a:endParaRPr lang="fr-FR" sz="1300" b="0" strike="noStrike" spc="-1">
              <a:solidFill>
                <a:srgbClr val="000000"/>
              </a:solidFill>
              <a:latin typeface="Arial"/>
            </a:endParaRPr>
          </a:p>
          <a:p>
            <a:pPr algn="just">
              <a:lnSpc>
                <a:spcPct val="100000"/>
              </a:lnSpc>
            </a:pPr>
            <a:r>
              <a:rPr lang="fr-FR" sz="1600" b="1" strike="noStrike" spc="-1">
                <a:solidFill>
                  <a:srgbClr val="320096"/>
                </a:solidFill>
                <a:latin typeface="Montserrat"/>
                <a:ea typeface="Montserrat"/>
              </a:rPr>
              <a:t>Méthode</a:t>
            </a:r>
            <a:r>
              <a:rPr lang="fr-FR" sz="1300" b="0" strike="noStrike" spc="-1">
                <a:solidFill>
                  <a:srgbClr val="000000"/>
                </a:solidFill>
                <a:latin typeface="Montserrat"/>
                <a:ea typeface="Montserrat"/>
              </a:rPr>
              <a:t> </a:t>
            </a:r>
            <a:endParaRPr lang="fr-FR" sz="1300" b="0" strike="noStrike" spc="-1">
              <a:solidFill>
                <a:srgbClr val="000000"/>
              </a:solidFill>
              <a:latin typeface="Arial"/>
            </a:endParaRPr>
          </a:p>
          <a:p>
            <a:pPr marL="343080" indent="-247320">
              <a:lnSpc>
                <a:spcPct val="100000"/>
              </a:lnSpc>
              <a:buClr>
                <a:srgbClr val="000000"/>
              </a:buClr>
              <a:buFont typeface="Montserrat"/>
              <a:buChar char="●"/>
            </a:pPr>
            <a:r>
              <a:rPr lang="fr-FR" sz="1300" b="0" strike="noStrike" spc="-1">
                <a:solidFill>
                  <a:srgbClr val="000000"/>
                </a:solidFill>
                <a:latin typeface="Montserrat"/>
                <a:ea typeface="Montserrat"/>
              </a:rPr>
              <a:t>portage par la </a:t>
            </a:r>
            <a:r>
              <a:rPr lang="fr-FR" sz="1300" b="1" strike="noStrike" spc="-1">
                <a:solidFill>
                  <a:srgbClr val="000000"/>
                </a:solidFill>
                <a:latin typeface="Montserrat"/>
                <a:ea typeface="Montserrat"/>
              </a:rPr>
              <a:t>SAS pass Culture</a:t>
            </a:r>
            <a:r>
              <a:rPr lang="fr-FR" sz="1300" b="0" strike="noStrike" spc="-1">
                <a:solidFill>
                  <a:srgbClr val="000000"/>
                </a:solidFill>
                <a:latin typeface="Montserrat"/>
                <a:ea typeface="Montserrat"/>
              </a:rPr>
              <a:t>, en charge de la mise en oeuvre du service depuis juillet 2019</a:t>
            </a:r>
            <a:endParaRPr lang="fr-FR" sz="1300" b="0" strike="noStrike" spc="-1">
              <a:solidFill>
                <a:srgbClr val="000000"/>
              </a:solidFill>
              <a:latin typeface="Arial"/>
            </a:endParaRPr>
          </a:p>
          <a:p>
            <a:pPr marL="343080" indent="-247320" algn="just">
              <a:lnSpc>
                <a:spcPct val="100000"/>
              </a:lnSpc>
              <a:buClr>
                <a:srgbClr val="000000"/>
              </a:buClr>
              <a:buFont typeface="Montserrat"/>
              <a:buChar char="●"/>
            </a:pPr>
            <a:r>
              <a:rPr lang="fr-FR" sz="1300" b="1" strike="noStrike" spc="-1">
                <a:solidFill>
                  <a:srgbClr val="000000"/>
                </a:solidFill>
                <a:latin typeface="Montserrat"/>
                <a:ea typeface="Montserrat"/>
              </a:rPr>
              <a:t>expérimentation</a:t>
            </a:r>
            <a:r>
              <a:rPr lang="fr-FR" sz="1300" b="0" strike="noStrike" spc="-1">
                <a:solidFill>
                  <a:srgbClr val="000000"/>
                </a:solidFill>
                <a:latin typeface="Montserrat"/>
                <a:ea typeface="Montserrat"/>
              </a:rPr>
              <a:t> pendant deux ans sur 14 départements pour </a:t>
            </a:r>
            <a:r>
              <a:rPr lang="fr-FR" sz="1300" b="1" strike="noStrike" spc="-1">
                <a:solidFill>
                  <a:srgbClr val="000000"/>
                </a:solidFill>
                <a:latin typeface="Montserrat"/>
                <a:ea typeface="Montserrat"/>
              </a:rPr>
              <a:t>co-construire </a:t>
            </a:r>
            <a:r>
              <a:rPr lang="fr-FR" sz="1300" b="0" strike="noStrike" spc="-1">
                <a:solidFill>
                  <a:srgbClr val="000000"/>
                </a:solidFill>
                <a:latin typeface="Montserrat"/>
                <a:ea typeface="Montserrat"/>
              </a:rPr>
              <a:t>avec les </a:t>
            </a:r>
            <a:r>
              <a:rPr lang="fr-FR" sz="1300" b="1" strike="noStrike" spc="-1">
                <a:solidFill>
                  <a:srgbClr val="000000"/>
                </a:solidFill>
                <a:latin typeface="Montserrat"/>
                <a:ea typeface="Montserrat"/>
              </a:rPr>
              <a:t>jeunes</a:t>
            </a:r>
            <a:r>
              <a:rPr lang="fr-FR" sz="1300" b="0" strike="noStrike" spc="-1">
                <a:solidFill>
                  <a:srgbClr val="000000"/>
                </a:solidFill>
                <a:latin typeface="Montserrat"/>
                <a:ea typeface="Montserrat"/>
              </a:rPr>
              <a:t>, les </a:t>
            </a:r>
            <a:r>
              <a:rPr lang="fr-FR" sz="1300" b="1" strike="noStrike" spc="-1">
                <a:solidFill>
                  <a:srgbClr val="000000"/>
                </a:solidFill>
                <a:latin typeface="Montserrat"/>
                <a:ea typeface="Montserrat"/>
              </a:rPr>
              <a:t>acteurs culturels</a:t>
            </a:r>
            <a:r>
              <a:rPr lang="fr-FR" sz="1300" b="0" strike="noStrike" spc="-1">
                <a:solidFill>
                  <a:srgbClr val="000000"/>
                </a:solidFill>
                <a:latin typeface="Montserrat"/>
                <a:ea typeface="Montserrat"/>
              </a:rPr>
              <a:t> et les </a:t>
            </a:r>
            <a:r>
              <a:rPr lang="fr-FR" sz="1300" b="1" strike="noStrike" spc="-1">
                <a:solidFill>
                  <a:srgbClr val="000000"/>
                </a:solidFill>
                <a:latin typeface="Montserrat"/>
                <a:ea typeface="Montserrat"/>
              </a:rPr>
              <a:t>relais socio-éducatifs</a:t>
            </a:r>
            <a:r>
              <a:rPr lang="fr-FR" sz="1300" b="0" strike="noStrike" spc="-1">
                <a:solidFill>
                  <a:srgbClr val="000000"/>
                </a:solidFill>
                <a:latin typeface="Montserrat"/>
                <a:ea typeface="Montserrat"/>
              </a:rPr>
              <a:t> un produit qui répond le mieux possible à la mission</a:t>
            </a:r>
            <a:endParaRPr lang="fr-FR" sz="1300" b="0" strike="noStrike" spc="-1">
              <a:solidFill>
                <a:srgbClr val="000000"/>
              </a:solidFill>
              <a:latin typeface="Arial"/>
            </a:endParaRPr>
          </a:p>
          <a:p>
            <a:pPr algn="just">
              <a:lnSpc>
                <a:spcPct val="100000"/>
              </a:lnSpc>
            </a:pPr>
            <a:endParaRPr lang="fr-FR" sz="1300" b="0" strike="noStrike" spc="-1">
              <a:solidFill>
                <a:srgbClr val="000000"/>
              </a:solidFill>
              <a:latin typeface="Arial"/>
            </a:endParaRPr>
          </a:p>
          <a:p>
            <a:pPr algn="just">
              <a:lnSpc>
                <a:spcPct val="100000"/>
              </a:lnSpc>
            </a:pPr>
            <a:r>
              <a:rPr lang="fr-FR" sz="1600" b="1" strike="noStrike" spc="-1">
                <a:solidFill>
                  <a:srgbClr val="320096"/>
                </a:solidFill>
                <a:latin typeface="Montserrat"/>
                <a:ea typeface="Montserrat"/>
              </a:rPr>
              <a:t>Généralisation en mai 2021</a:t>
            </a:r>
            <a:endParaRPr lang="fr-FR" sz="1600" b="0" strike="noStrike" spc="-1">
              <a:solidFill>
                <a:srgbClr val="000000"/>
              </a:solidFill>
              <a:latin typeface="Arial"/>
            </a:endParaRPr>
          </a:p>
          <a:p>
            <a:pPr marL="343080" indent="-247320" algn="just">
              <a:lnSpc>
                <a:spcPct val="100000"/>
              </a:lnSpc>
              <a:buClr>
                <a:srgbClr val="000000"/>
              </a:buClr>
              <a:buFont typeface="Montserrat"/>
              <a:buChar char="●"/>
            </a:pPr>
            <a:r>
              <a:rPr lang="fr-FR" sz="1300" b="1" strike="noStrike" spc="-1">
                <a:solidFill>
                  <a:srgbClr val="000000"/>
                </a:solidFill>
                <a:latin typeface="Montserrat"/>
                <a:ea typeface="Montserrat"/>
              </a:rPr>
              <a:t>800 000 jeunes</a:t>
            </a:r>
            <a:r>
              <a:rPr lang="fr-FR" sz="1300" b="0" strike="noStrike" spc="-1">
                <a:solidFill>
                  <a:srgbClr val="000000"/>
                </a:solidFill>
                <a:latin typeface="Montserrat"/>
                <a:ea typeface="Montserrat"/>
              </a:rPr>
              <a:t> de 18 ans ont désormais accès à un compte crédité de</a:t>
            </a:r>
            <a:r>
              <a:rPr lang="fr-FR" sz="1300" b="1" strike="noStrike" spc="-1">
                <a:solidFill>
                  <a:srgbClr val="000000"/>
                </a:solidFill>
                <a:latin typeface="Montserrat"/>
                <a:ea typeface="Montserrat"/>
              </a:rPr>
              <a:t> 300€</a:t>
            </a:r>
            <a:r>
              <a:rPr lang="fr-FR" sz="1300" b="0" strike="noStrike" spc="-1">
                <a:solidFill>
                  <a:srgbClr val="000000"/>
                </a:solidFill>
                <a:latin typeface="Montserrat"/>
                <a:ea typeface="Montserrat"/>
              </a:rPr>
              <a:t> utilisable pendant </a:t>
            </a:r>
            <a:r>
              <a:rPr lang="fr-FR" sz="1300" b="1" strike="noStrike" spc="-1">
                <a:solidFill>
                  <a:srgbClr val="000000"/>
                </a:solidFill>
                <a:latin typeface="Montserrat"/>
                <a:ea typeface="Montserrat"/>
              </a:rPr>
              <a:t>24 mois</a:t>
            </a:r>
            <a:endParaRPr lang="fr-FR" sz="1300" b="0" strike="noStrike" spc="-1">
              <a:solidFill>
                <a:srgbClr val="000000"/>
              </a:solidFill>
              <a:latin typeface="Arial"/>
            </a:endParaRPr>
          </a:p>
          <a:p>
            <a:pPr marL="343080" indent="-247320" algn="just">
              <a:lnSpc>
                <a:spcPct val="100000"/>
              </a:lnSpc>
              <a:buClr>
                <a:srgbClr val="000000"/>
              </a:buClr>
              <a:buFont typeface="Montserrat"/>
              <a:buChar char="●"/>
            </a:pPr>
            <a:r>
              <a:rPr lang="fr-FR" sz="1300" b="0" strike="noStrike" spc="-1">
                <a:solidFill>
                  <a:srgbClr val="000000"/>
                </a:solidFill>
                <a:latin typeface="Montserrat"/>
                <a:ea typeface="Montserrat"/>
              </a:rPr>
              <a:t>réservation parmi un large catalogue, proposé par </a:t>
            </a:r>
            <a:r>
              <a:rPr lang="fr-FR" sz="1300" b="1" strike="noStrike" spc="-1">
                <a:solidFill>
                  <a:srgbClr val="000000"/>
                </a:solidFill>
                <a:latin typeface="Montserrat"/>
                <a:ea typeface="Montserrat"/>
              </a:rPr>
              <a:t>10 000 acteurs culturels</a:t>
            </a:r>
            <a:r>
              <a:rPr lang="fr-FR" sz="1300" b="0" strike="noStrike" spc="-1">
                <a:solidFill>
                  <a:srgbClr val="000000"/>
                </a:solidFill>
                <a:latin typeface="Montserrat"/>
                <a:ea typeface="Montserrat"/>
              </a:rPr>
              <a:t> sur l’ensemble du territoire</a:t>
            </a:r>
            <a:endParaRPr lang="fr-FR" sz="1300" b="0" strike="noStrike" spc="-1">
              <a:solidFill>
                <a:srgbClr val="000000"/>
              </a:solidFill>
              <a:latin typeface="Arial"/>
            </a:endParaRPr>
          </a:p>
          <a:p>
            <a:pPr algn="just">
              <a:lnSpc>
                <a:spcPct val="100000"/>
              </a:lnSpc>
            </a:pPr>
            <a:endParaRPr lang="fr-FR" sz="1300" b="0" strike="noStrike" spc="-1">
              <a:solidFill>
                <a:srgbClr val="000000"/>
              </a:solidFill>
              <a:latin typeface="Arial"/>
            </a:endParaRPr>
          </a:p>
        </p:txBody>
      </p:sp>
      <p:sp>
        <p:nvSpPr>
          <p:cNvPr id="488" name="TextShape 2"/>
          <p:cNvSpPr txBox="1"/>
          <p:nvPr/>
        </p:nvSpPr>
        <p:spPr>
          <a:xfrm>
            <a:off x="8610480" y="6356520"/>
            <a:ext cx="2742840" cy="364680"/>
          </a:xfrm>
          <a:prstGeom prst="rect">
            <a:avLst/>
          </a:prstGeom>
          <a:noFill/>
          <a:ln>
            <a:noFill/>
          </a:ln>
        </p:spPr>
        <p:txBody>
          <a:bodyPr tIns="91440" bIns="91440" anchor="ctr">
            <a:noAutofit/>
          </a:bodyPr>
          <a:lstStyle/>
          <a:p>
            <a:pPr algn="r">
              <a:lnSpc>
                <a:spcPct val="100000"/>
              </a:lnSpc>
            </a:pPr>
            <a:fld id="{460EADFA-2F2D-4C25-981C-114AD674AC57}" type="slidenum">
              <a:rPr lang="fr-FR" sz="900" b="0" strike="noStrike" spc="-1">
                <a:solidFill>
                  <a:srgbClr val="888888"/>
                </a:solidFill>
                <a:latin typeface="Calibri"/>
                <a:ea typeface="Calibri"/>
              </a:rPr>
              <a:t>9</a:t>
            </a:fld>
            <a:endParaRPr lang="fr-FR" sz="900" b="0" strike="noStrike" spc="-1">
              <a:latin typeface="Times New Roman"/>
            </a:endParaRPr>
          </a:p>
        </p:txBody>
      </p:sp>
      <p:sp>
        <p:nvSpPr>
          <p:cNvPr id="489" name="TextShape 3"/>
          <p:cNvSpPr txBox="1"/>
          <p:nvPr/>
        </p:nvSpPr>
        <p:spPr>
          <a:xfrm>
            <a:off x="335880" y="339480"/>
            <a:ext cx="8424720" cy="359640"/>
          </a:xfrm>
          <a:prstGeom prst="rect">
            <a:avLst/>
          </a:prstGeom>
          <a:noFill/>
          <a:ln>
            <a:noFill/>
          </a:ln>
        </p:spPr>
        <p:txBody>
          <a:bodyPr lIns="0" tIns="0" rIns="0" bIns="0">
            <a:noAutofit/>
          </a:bodyPr>
          <a:lstStyle/>
          <a:p>
            <a:pPr>
              <a:lnSpc>
                <a:spcPct val="90000"/>
              </a:lnSpc>
            </a:pPr>
            <a:r>
              <a:rPr lang="fr-FR" sz="3300" b="1" strike="noStrike" spc="-1">
                <a:solidFill>
                  <a:srgbClr val="000000"/>
                </a:solidFill>
                <a:latin typeface="Montserrat"/>
                <a:ea typeface="Montserrat"/>
              </a:rPr>
              <a:t>Le pass Culture “18 ans”</a:t>
            </a:r>
            <a:endParaRPr lang="fr-FR" sz="3300" b="0" strike="noStrike" spc="-1">
              <a:solidFill>
                <a:srgbClr val="000000"/>
              </a:solidFill>
              <a:latin typeface="Arial"/>
            </a:endParaRPr>
          </a:p>
        </p:txBody>
      </p:sp>
      <p:sp>
        <p:nvSpPr>
          <p:cNvPr id="490" name="CustomShape 4"/>
          <p:cNvSpPr/>
          <p:nvPr/>
        </p:nvSpPr>
        <p:spPr>
          <a:xfrm>
            <a:off x="6828840" y="154440"/>
            <a:ext cx="2140920" cy="3622106"/>
          </a:xfrm>
          <a:prstGeom prst="roundRect">
            <a:avLst>
              <a:gd name="adj" fmla="val 8218"/>
            </a:avLst>
          </a:prstGeom>
          <a:blipFill rotWithShape="0">
            <a:blip r:embed="rId4"/>
            <a:stretch>
              <a:fillRect b="-1001937"/>
            </a:stretch>
          </a:blipFill>
          <a:ln w="19080">
            <a:solidFill>
              <a:schemeClr val="lt2"/>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4313</Words>
  <Application>Microsoft Office PowerPoint</Application>
  <PresentationFormat>Affichage à l'écran (16:9)</PresentationFormat>
  <Paragraphs>582</Paragraphs>
  <Slides>52</Slides>
  <Notes>36</Notes>
  <HiddenSlides>1</HiddenSlides>
  <MMClips>0</MMClips>
  <ScaleCrop>false</ScaleCrop>
  <HeadingPairs>
    <vt:vector size="6" baseType="variant">
      <vt:variant>
        <vt:lpstr>Polices utilisées</vt:lpstr>
      </vt:variant>
      <vt:variant>
        <vt:i4>9</vt:i4>
      </vt:variant>
      <vt:variant>
        <vt:lpstr>Thème</vt:lpstr>
      </vt:variant>
      <vt:variant>
        <vt:i4>10</vt:i4>
      </vt:variant>
      <vt:variant>
        <vt:lpstr>Titres des diapositives</vt:lpstr>
      </vt:variant>
      <vt:variant>
        <vt:i4>52</vt:i4>
      </vt:variant>
    </vt:vector>
  </HeadingPairs>
  <TitlesOfParts>
    <vt:vector size="71" baseType="lpstr">
      <vt:lpstr>Microsoft YaHei</vt:lpstr>
      <vt:lpstr>Arial</vt:lpstr>
      <vt:lpstr>Calibri</vt:lpstr>
      <vt:lpstr>DejaVu Sans</vt:lpstr>
      <vt:lpstr>Montserrat</vt:lpstr>
      <vt:lpstr>Noto Sans Symbols</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PASCALE CURNIER</dc:creator>
  <dc:description/>
  <cp:lastModifiedBy>Vincent BESNARD</cp:lastModifiedBy>
  <cp:revision>92</cp:revision>
  <dcterms:modified xsi:type="dcterms:W3CDTF">2021-11-23T21:22:40Z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47</vt:i4>
  </property>
  <property fmtid="{D5CDD505-2E9C-101B-9397-08002B2CF9AE}" pid="8" name="PresentationFormat">
    <vt:lpwstr>Affichage à l'écran (16:9)</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